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84.svg" ContentType="image/svg+xml"/>
  <Override PartName="/ppt/media/image86.svg" ContentType="image/svg+xml"/>
  <Override PartName="/ppt/media/image8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137"/>
  </p:handoutMasterIdLst>
  <p:sldIdLst>
    <p:sldId id="337" r:id="rId3"/>
    <p:sldId id="2435" r:id="rId4"/>
    <p:sldId id="3853" r:id="rId5"/>
    <p:sldId id="3754" r:id="rId7"/>
    <p:sldId id="4037" r:id="rId8"/>
    <p:sldId id="3489" r:id="rId9"/>
    <p:sldId id="3941" r:id="rId10"/>
    <p:sldId id="4450" r:id="rId11"/>
    <p:sldId id="4038" r:id="rId12"/>
    <p:sldId id="4451" r:id="rId13"/>
    <p:sldId id="3682" r:id="rId14"/>
    <p:sldId id="4452" r:id="rId15"/>
    <p:sldId id="3683" r:id="rId16"/>
    <p:sldId id="4453" r:id="rId17"/>
    <p:sldId id="4039" r:id="rId18"/>
    <p:sldId id="4455" r:id="rId19"/>
    <p:sldId id="3684" r:id="rId20"/>
    <p:sldId id="4456" r:id="rId21"/>
    <p:sldId id="4457" r:id="rId22"/>
    <p:sldId id="3685" r:id="rId23"/>
    <p:sldId id="3755" r:id="rId24"/>
    <p:sldId id="4458" r:id="rId25"/>
    <p:sldId id="3756" r:id="rId26"/>
    <p:sldId id="3757" r:id="rId27"/>
    <p:sldId id="4459" r:id="rId28"/>
    <p:sldId id="3758" r:id="rId29"/>
    <p:sldId id="4460" r:id="rId30"/>
    <p:sldId id="3759" r:id="rId31"/>
    <p:sldId id="4461" r:id="rId32"/>
    <p:sldId id="4462" r:id="rId33"/>
    <p:sldId id="4463" r:id="rId34"/>
    <p:sldId id="4464" r:id="rId35"/>
    <p:sldId id="3760" r:id="rId36"/>
    <p:sldId id="3854" r:id="rId37"/>
    <p:sldId id="4465" r:id="rId38"/>
    <p:sldId id="4466" r:id="rId39"/>
    <p:sldId id="4467" r:id="rId40"/>
    <p:sldId id="3399" r:id="rId41"/>
    <p:sldId id="4538" r:id="rId42"/>
    <p:sldId id="4539" r:id="rId43"/>
    <p:sldId id="4540" r:id="rId44"/>
    <p:sldId id="4541" r:id="rId45"/>
    <p:sldId id="4542" r:id="rId46"/>
    <p:sldId id="4543" r:id="rId47"/>
    <p:sldId id="4544" r:id="rId48"/>
    <p:sldId id="3406" r:id="rId49"/>
    <p:sldId id="2756" r:id="rId50"/>
    <p:sldId id="4545" r:id="rId51"/>
    <p:sldId id="4546" r:id="rId52"/>
    <p:sldId id="4547" r:id="rId53"/>
    <p:sldId id="4548" r:id="rId54"/>
    <p:sldId id="4549" r:id="rId55"/>
    <p:sldId id="4550" r:id="rId56"/>
    <p:sldId id="4551" r:id="rId57"/>
    <p:sldId id="4552" r:id="rId58"/>
    <p:sldId id="4553" r:id="rId59"/>
    <p:sldId id="4554" r:id="rId60"/>
    <p:sldId id="4555" r:id="rId61"/>
    <p:sldId id="4204" r:id="rId62"/>
    <p:sldId id="4561" r:id="rId63"/>
    <p:sldId id="4556" r:id="rId64"/>
    <p:sldId id="4557" r:id="rId65"/>
    <p:sldId id="4558" r:id="rId66"/>
    <p:sldId id="4559" r:id="rId67"/>
    <p:sldId id="4560" r:id="rId68"/>
    <p:sldId id="3260" r:id="rId69"/>
    <p:sldId id="4035" r:id="rId70"/>
    <p:sldId id="4562" r:id="rId71"/>
    <p:sldId id="4563" r:id="rId72"/>
    <p:sldId id="4564" r:id="rId73"/>
    <p:sldId id="4565" r:id="rId74"/>
    <p:sldId id="4566" r:id="rId75"/>
    <p:sldId id="3265" r:id="rId76"/>
    <p:sldId id="3211" r:id="rId77"/>
    <p:sldId id="4567" r:id="rId78"/>
    <p:sldId id="4571" r:id="rId79"/>
    <p:sldId id="4568" r:id="rId80"/>
    <p:sldId id="4569" r:id="rId81"/>
    <p:sldId id="4570" r:id="rId82"/>
    <p:sldId id="4267" r:id="rId83"/>
    <p:sldId id="4572" r:id="rId84"/>
    <p:sldId id="4573" r:id="rId85"/>
    <p:sldId id="4574" r:id="rId86"/>
    <p:sldId id="4575" r:id="rId87"/>
    <p:sldId id="3215" r:id="rId88"/>
    <p:sldId id="3216" r:id="rId89"/>
    <p:sldId id="3494" r:id="rId90"/>
    <p:sldId id="4269" r:id="rId91"/>
    <p:sldId id="4207" r:id="rId92"/>
    <p:sldId id="3255" r:id="rId93"/>
    <p:sldId id="4576" r:id="rId94"/>
    <p:sldId id="4577" r:id="rId95"/>
    <p:sldId id="3495" r:id="rId96"/>
    <p:sldId id="4272" r:id="rId97"/>
    <p:sldId id="3497" r:id="rId98"/>
    <p:sldId id="4579" r:id="rId99"/>
    <p:sldId id="4040" r:id="rId100"/>
    <p:sldId id="3501" r:id="rId101"/>
    <p:sldId id="2448" r:id="rId102"/>
    <p:sldId id="2449" r:id="rId103"/>
    <p:sldId id="3613" r:id="rId104"/>
    <p:sldId id="3000" r:id="rId105"/>
    <p:sldId id="4468" r:id="rId106"/>
    <p:sldId id="4580" r:id="rId107"/>
    <p:sldId id="4581" r:id="rId108"/>
    <p:sldId id="4582" r:id="rId109"/>
    <p:sldId id="4583" r:id="rId110"/>
    <p:sldId id="4584" r:id="rId111"/>
    <p:sldId id="4585" r:id="rId112"/>
    <p:sldId id="4586" r:id="rId113"/>
    <p:sldId id="4587" r:id="rId114"/>
    <p:sldId id="4588" r:id="rId115"/>
    <p:sldId id="4589" r:id="rId116"/>
    <p:sldId id="4590" r:id="rId117"/>
    <p:sldId id="4591" r:id="rId118"/>
    <p:sldId id="4592" r:id="rId119"/>
    <p:sldId id="4593" r:id="rId120"/>
    <p:sldId id="4594" r:id="rId121"/>
    <p:sldId id="4595" r:id="rId122"/>
    <p:sldId id="4596" r:id="rId123"/>
    <p:sldId id="4597" r:id="rId124"/>
    <p:sldId id="4598" r:id="rId125"/>
    <p:sldId id="4599" r:id="rId126"/>
    <p:sldId id="4600" r:id="rId127"/>
    <p:sldId id="4601" r:id="rId128"/>
    <p:sldId id="4602" r:id="rId129"/>
    <p:sldId id="4603" r:id="rId130"/>
    <p:sldId id="4604" r:id="rId131"/>
    <p:sldId id="4605" r:id="rId132"/>
    <p:sldId id="4606" r:id="rId133"/>
    <p:sldId id="4607" r:id="rId134"/>
    <p:sldId id="4608" r:id="rId135"/>
    <p:sldId id="338" r:id="rId136"/>
  </p:sldIdLst>
  <p:sldSz cx="12192000" cy="6858000"/>
  <p:notesSz cx="6858000" cy="9144000"/>
  <p:custDataLst>
    <p:tags r:id="rId1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6" userDrawn="1">
          <p15:clr>
            <a:srgbClr val="A4A3A4"/>
          </p15:clr>
        </p15:guide>
        <p15:guide id="2" pos="37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林晓红" initials="s" lastIdx="0" clrIdx="0"/>
  <p:cmAuthor id="7" name="1206988966@qq.com" initials="1" lastIdx="1" clrIdx="2"/>
  <p:cmAuthor id="1" name="heyf" initials="h" lastIdx="0" clrIdx="0"/>
  <p:cmAuthor id="8" name="姜伟光" initials="姜" lastIdx="1" clrIdx="0"/>
  <p:cmAuthor id="2" name="作者" initials="A" lastIdx="1" clrIdx="1"/>
  <p:cmAuthor id="3" name="lenovo" initials="l" lastIdx="6" clrIdx="2"/>
  <p:cmAuthor id="4" name="Administrator" initials="A" lastIdx="4" clrIdx="3"/>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1052"/>
    <a:srgbClr val="F43308"/>
    <a:srgbClr val="DEEBF7"/>
    <a:srgbClr val="DFE9F3"/>
    <a:srgbClr val="EFF6FC"/>
    <a:srgbClr val="EEF5FB"/>
    <a:srgbClr val="F6FAFD"/>
    <a:srgbClr val="EBF3FA"/>
    <a:srgbClr val="E40D08"/>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3" autoAdjust="0"/>
    <p:restoredTop sz="94660"/>
  </p:normalViewPr>
  <p:slideViewPr>
    <p:cSldViewPr snapToGrid="0" showGuides="1">
      <p:cViewPr varScale="1">
        <p:scale>
          <a:sx n="76" d="100"/>
          <a:sy n="76" d="100"/>
        </p:scale>
        <p:origin x="62" y="106"/>
      </p:cViewPr>
      <p:guideLst>
        <p:guide orient="horz" pos="1926"/>
        <p:guide pos="37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2" Type="http://schemas.openxmlformats.org/officeDocument/2006/relationships/tags" Target="tags/tag325.xml"/><Relationship Id="rId141" Type="http://schemas.openxmlformats.org/officeDocument/2006/relationships/commentAuthors" Target="commentAuthors.xml"/><Relationship Id="rId140" Type="http://schemas.openxmlformats.org/officeDocument/2006/relationships/tableStyles" Target="tableStyles.xml"/><Relationship Id="rId14" Type="http://schemas.openxmlformats.org/officeDocument/2006/relationships/slide" Target="slides/slide11.xml"/><Relationship Id="rId139" Type="http://schemas.openxmlformats.org/officeDocument/2006/relationships/viewProps" Target="viewProps.xml"/><Relationship Id="rId138" Type="http://schemas.openxmlformats.org/officeDocument/2006/relationships/presProps" Target="presProps.xml"/><Relationship Id="rId137" Type="http://schemas.openxmlformats.org/officeDocument/2006/relationships/handoutMaster" Target="handoutMasters/handoutMaster1.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a:spLocks noGrp="1" noRot="1" noChangeAspect="1"/>
          </p:cNvSpPr>
          <p:nvPr>
            <p:ph type="sldImg" idx="2"/>
          </p:nvPr>
        </p:nvSpPr>
        <p:spPr/>
      </p:sp>
      <p:sp>
        <p:nvSpPr>
          <p:cNvPr id="4" name="文本占位符 3"/>
          <p:cNvSpPr>
            <a:spLocks noGrp="1"/>
          </p:cNvSpPr>
          <p:nvPr>
            <p:ph type="body" idx="3"/>
          </p:nvPr>
        </p:nvSpPr>
        <p:spPr/>
        <p:txBody>
          <a:bodyPr/>
          <a:lstStyle/>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a:spLocks noGrp="1" noRot="1" noChangeAspect="1"/>
          </p:cNvSpPr>
          <p:nvPr>
            <p:ph type="sldImg" idx="2"/>
          </p:nvPr>
        </p:nvSpPr>
        <p:spPr/>
      </p:sp>
      <p:sp>
        <p:nvSpPr>
          <p:cNvPr id="4" name="文本占位符 3"/>
          <p:cNvSpPr>
            <a:spLocks noGrp="1"/>
          </p:cNvSpPr>
          <p:nvPr>
            <p:ph type="body" idx="3"/>
          </p:nvPr>
        </p:nvSpPr>
        <p:spPr/>
        <p:txBody>
          <a:bodyPr/>
          <a:lstStyle/>
          <a:p>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jpeg"/><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p:cSld name="1_标题幻灯片">
    <p:spTree>
      <p:nvGrpSpPr>
        <p:cNvPr id="1" name=""/>
        <p:cNvGrpSpPr/>
        <p:nvPr/>
      </p:nvGrpSpPr>
      <p:grpSpPr>
        <a:xfrm>
          <a:off x="0" y="0"/>
          <a:ext cx="0" cy="0"/>
          <a:chOff x="0" y="0"/>
          <a:chExt cx="0" cy="0"/>
        </a:xfrm>
      </p:grpSpPr>
      <p:sp>
        <p:nvSpPr>
          <p:cNvPr id="2" name="Rectangle 2" descr="1158482_road_blur"/>
          <p:cNvSpPr>
            <a:spLocks noChangeArrowheads="1"/>
          </p:cNvSpPr>
          <p:nvPr userDrawn="1"/>
        </p:nvSpPr>
        <p:spPr bwMode="auto">
          <a:xfrm>
            <a:off x="-12700" y="0"/>
            <a:ext cx="12204700" cy="6858000"/>
          </a:xfrm>
          <a:prstGeom prst="rect">
            <a:avLst/>
          </a:prstGeom>
          <a:blipFill dpi="0" rotWithShape="1">
            <a:blip r:embed="rId2">
              <a:alphaModFix amt="68000"/>
              <a:grayscl/>
              <a:lum bright="70000" contrast="-70000"/>
            </a:blip>
            <a:srcRect/>
            <a:stretch>
              <a:fillRect/>
            </a:stretch>
          </a:blipFill>
          <a:ln w="9525">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a:p>
        </p:txBody>
      </p:sp>
      <p:sp>
        <p:nvSpPr>
          <p:cNvPr id="3" name="圆角矩形 2"/>
          <p:cNvSpPr>
            <a:spLocks noChangeArrowheads="1"/>
          </p:cNvSpPr>
          <p:nvPr userDrawn="1"/>
        </p:nvSpPr>
        <p:spPr bwMode="auto">
          <a:xfrm>
            <a:off x="0" y="4976993"/>
            <a:ext cx="9745133" cy="333375"/>
          </a:xfrm>
          <a:prstGeom prst="roundRect">
            <a:avLst>
              <a:gd name="adj" fmla="val 0"/>
            </a:avLst>
          </a:prstGeom>
          <a:solidFill>
            <a:srgbClr val="D8D8D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25400">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a:solidFill>
                <a:srgbClr val="FFFFFF"/>
              </a:solidFill>
              <a:latin typeface="宋体" panose="02010600030101010101" pitchFamily="2" charset="-122"/>
              <a:sym typeface="宋体" panose="02010600030101010101" pitchFamily="2" charset="-122"/>
            </a:endParaRPr>
          </a:p>
        </p:txBody>
      </p:sp>
      <p:sp>
        <p:nvSpPr>
          <p:cNvPr id="4" name="Rectangle 2"/>
          <p:cNvSpPr>
            <a:spLocks noChangeArrowheads="1"/>
          </p:cNvSpPr>
          <p:nvPr userDrawn="1"/>
        </p:nvSpPr>
        <p:spPr bwMode="auto">
          <a:xfrm>
            <a:off x="0" y="-1588"/>
            <a:ext cx="12199938" cy="3349626"/>
          </a:xfrm>
          <a:prstGeom prst="rect">
            <a:avLst/>
          </a:prstGeom>
          <a:solidFill>
            <a:srgbClr val="3399FF"/>
          </a:solidFill>
          <a:ln>
            <a:noFill/>
          </a:ln>
          <a:effectLst>
            <a:outerShdw blurRad="44450" dist="27940" dir="5400000" algn="ctr">
              <a:srgbClr val="000000">
                <a:alpha val="32000"/>
              </a:srgb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p>
        </p:txBody>
      </p:sp>
      <p:pic>
        <p:nvPicPr>
          <p:cNvPr id="6" name="图片 9"/>
          <p:cNvPicPr>
            <a:picLocks noChangeAspect="1"/>
          </p:cNvPicPr>
          <p:nvPr userDrawn="1"/>
        </p:nvPicPr>
        <p:blipFill>
          <a:blip r:embed="rId3">
            <a:extLst>
              <a:ext uri="{28A0092B-C50C-407E-A947-70E740481C1C}">
                <a14:useLocalDpi xmlns:a14="http://schemas.microsoft.com/office/drawing/2010/main" val="0"/>
              </a:ext>
            </a:extLst>
          </a:blip>
          <a:srcRect t="16589" b="8913"/>
          <a:stretch>
            <a:fillRect/>
          </a:stretch>
        </p:blipFill>
        <p:spPr bwMode="auto">
          <a:xfrm>
            <a:off x="1588" y="3386138"/>
            <a:ext cx="241141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30463" y="3384550"/>
            <a:ext cx="244157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910138" y="3384550"/>
            <a:ext cx="2338387"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253288" y="3384550"/>
            <a:ext cx="2486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3"/>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45663" y="3384550"/>
            <a:ext cx="2446337"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userDrawn="1"/>
        </p:nvSpPr>
        <p:spPr>
          <a:xfrm>
            <a:off x="-12700" y="-1588"/>
            <a:ext cx="12230100" cy="685958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7005" y="180340"/>
            <a:ext cx="1028065" cy="103505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F7E5C18-7587-4849-A22C-49A4E3859E1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027975-6D68-48E3-AF34-BA3F0A43E1B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F7E5C18-7587-4849-A22C-49A4E3859E1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027975-6D68-48E3-AF34-BA3F0A43E1B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F7E5C18-7587-4849-A22C-49A4E3859E1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6027975-6D68-48E3-AF34-BA3F0A43E1B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914400" y="1981200"/>
            <a:ext cx="5080000" cy="4114800"/>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981200"/>
            <a:ext cx="5080000" cy="4114800"/>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914400" y="6248400"/>
            <a:ext cx="2540000" cy="457200"/>
          </a:xfrm>
          <a:prstGeom prst="rect">
            <a:avLst/>
          </a:prstGeom>
        </p:spPr>
        <p:txBody>
          <a:bodyPr/>
          <a:lstStyle>
            <a:lvl1pPr>
              <a:defRPr/>
            </a:lvl1pPr>
          </a:lstStyle>
          <a:p>
            <a:pPr>
              <a:defRPr/>
            </a:pPr>
            <a:endParaRPr lang="en-US" altLang="zh-CN"/>
          </a:p>
        </p:txBody>
      </p:sp>
      <p:sp>
        <p:nvSpPr>
          <p:cNvPr id="6" name="页脚占位符 5"/>
          <p:cNvSpPr>
            <a:spLocks noGrp="1"/>
          </p:cNvSpPr>
          <p:nvPr>
            <p:ph type="ftr" sz="quarter" idx="11"/>
          </p:nvPr>
        </p:nvSpPr>
        <p:spPr>
          <a:xfrm>
            <a:off x="4165600" y="6248400"/>
            <a:ext cx="3860800" cy="457200"/>
          </a:xfrm>
          <a:prstGeom prst="rect">
            <a:avLst/>
          </a:prstGeom>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a:xfrm>
            <a:off x="8737600" y="6248400"/>
            <a:ext cx="2540000" cy="457200"/>
          </a:xfrm>
          <a:prstGeom prst="rect">
            <a:avLst/>
          </a:prstGeom>
        </p:spPr>
        <p:txBody>
          <a:bodyPr/>
          <a:lstStyle>
            <a:lvl1pPr>
              <a:defRPr/>
            </a:lvl1pPr>
          </a:lstStyle>
          <a:p>
            <a:pPr>
              <a:defRPr/>
            </a:pPr>
            <a:fld id="{16A3A8FE-3E2C-45F4-8954-9E72B00685CB}" type="slidenum">
              <a:rPr lang="en-US" altLang="zh-CN"/>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p>
            <a:pPr fontAlgn="auto"/>
            <a:fld id="{C88C35A7-7050-47F5-8FC3-8131FBBD6A59}" type="datetime1">
              <a:rPr lang="en-US" altLang="zh-CN" strike="noStrike" noProof="1" smtClean="0">
                <a:latin typeface="+mn-lt"/>
                <a:ea typeface="+mn-ea"/>
                <a:cs typeface="+mn-cs"/>
              </a:rPr>
            </a:fld>
            <a:endParaRPr lang="en-US" strike="noStrike" noProof="1"/>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p>
            <a:pPr fontAlgn="auto"/>
            <a:endParaRPr lang="en-US" strike="noStrike" noProof="1"/>
          </a:p>
        </p:txBody>
      </p:sp>
      <p:sp>
        <p:nvSpPr>
          <p:cNvPr id="6" name="灯片编号占位符 5"/>
          <p:cNvSpPr>
            <a:spLocks noGrp="1"/>
          </p:cNvSpPr>
          <p:nvPr>
            <p:ph type="sldNum" sz="quarter" idx="12"/>
          </p:nvPr>
        </p:nvSpPr>
        <p:spPr>
          <a:xfrm>
            <a:off x="25400" y="6518275"/>
            <a:ext cx="2070100" cy="339725"/>
          </a:xfrm>
          <a:prstGeom prst="rect">
            <a:avLst/>
          </a:prstGeom>
        </p:spPr>
        <p:txBody>
          <a:bodyPr vert="horz" lIns="91440" tIns="45720" rIns="91440" bIns="45720" rtlCol="0" anchor="ctr"/>
          <a:lstStyle>
            <a:lvl1pPr algn="ctr">
              <a:defRPr/>
            </a:lvl1pPr>
          </a:lstStyle>
          <a:p>
            <a:pPr fontAlgn="auto"/>
            <a:fld id="{D57F1E4F-1CFF-5643-939E-217C01CDF565}" type="slidenum">
              <a:rPr lang="en-US" strike="noStrike" noProof="1" smtClean="0">
                <a:latin typeface="+mn-lt"/>
                <a:ea typeface="+mn-ea"/>
                <a:cs typeface="+mn-cs"/>
              </a:rPr>
            </a:fld>
            <a:endParaRPr 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1_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a:prstGeom prst="rect">
            <a:avLst/>
          </a:prstGeo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914400" y="1981200"/>
            <a:ext cx="10363200" cy="4114800"/>
          </a:xfrm>
          <a:prstGeom prst="rect">
            <a:avLst/>
          </a:prstGeom>
        </p:spPr>
        <p:txBody>
          <a:bodyPr/>
          <a:lstStyle/>
          <a:p>
            <a:endParaRPr lang="zh-CN" altLang="en-US"/>
          </a:p>
        </p:txBody>
      </p:sp>
      <p:sp>
        <p:nvSpPr>
          <p:cNvPr id="4" name="日期占位符 3"/>
          <p:cNvSpPr>
            <a:spLocks noGrp="1"/>
          </p:cNvSpPr>
          <p:nvPr>
            <p:ph type="dt" sz="half" idx="10"/>
          </p:nvPr>
        </p:nvSpPr>
        <p:spPr>
          <a:xfrm>
            <a:off x="914400" y="6248400"/>
            <a:ext cx="2540000" cy="457200"/>
          </a:xfrm>
        </p:spPr>
        <p:txBody>
          <a:bodyPr/>
          <a:lstStyle>
            <a:lvl1pPr>
              <a:defRPr/>
            </a:lvl1pPr>
          </a:lstStyle>
          <a:p>
            <a:endParaRPr lang="en-US" altLang="zh-CN"/>
          </a:p>
        </p:txBody>
      </p:sp>
      <p:sp>
        <p:nvSpPr>
          <p:cNvPr id="5" name="页脚占位符 4"/>
          <p:cNvSpPr>
            <a:spLocks noGrp="1"/>
          </p:cNvSpPr>
          <p:nvPr>
            <p:ph type="ftr" sz="quarter" idx="11"/>
          </p:nvPr>
        </p:nvSpPr>
        <p:spPr>
          <a:xfrm>
            <a:off x="4165600" y="6248400"/>
            <a:ext cx="3860800" cy="457200"/>
          </a:xfr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0" y="6248400"/>
            <a:ext cx="2540000" cy="457200"/>
          </a:xfrm>
        </p:spPr>
        <p:txBody>
          <a:bodyPr/>
          <a:lstStyle>
            <a:lvl1pPr>
              <a:defRPr/>
            </a:lvl1pPr>
          </a:lstStyle>
          <a:p>
            <a:fld id="{970910D2-657E-43CE-9971-2859068C5E5C}" type="slidenum">
              <a:rPr lang="en-US" altLang="zh-CN"/>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88C35A7-7050-47F5-8FC3-8131FBBD6A59}" type="datetime1">
              <a:rPr lang="en-US" altLang="zh-CN" smtClean="0"/>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a:xfrm>
            <a:off x="25400" y="6518275"/>
            <a:ext cx="2070100" cy="339725"/>
          </a:xfrm>
        </p:spPr>
        <p:txBody>
          <a:bodyPr/>
          <a:lstStyle>
            <a:lvl1pPr algn="ctr">
              <a:defRPr/>
            </a:lvl1pPr>
          </a:lstStyle>
          <a:p>
            <a:fld id="{D57F1E4F-1CFF-5643-939E-217C01CDF565}" type="slidenum">
              <a:rPr lang="en-US" smtClean="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1EA245B-6514-4263-A23B-827E0AD00153}" type="datetime1">
              <a:rPr lang="en-US" altLang="zh-CN"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88C35A7-7050-47F5-8FC3-8131FBBD6A59}" type="datetime1">
              <a:rPr lang="en-US" altLang="zh-CN" smtClean="0"/>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a:xfrm>
            <a:off x="25400" y="6518275"/>
            <a:ext cx="2070100" cy="339725"/>
          </a:xfrm>
        </p:spPr>
        <p:txBody>
          <a:bodyPr/>
          <a:lstStyle>
            <a:lvl1pPr algn="ctr">
              <a:defRPr/>
            </a:lvl1pPr>
          </a:lstStyle>
          <a:p>
            <a:fld id="{D57F1E4F-1CFF-5643-939E-217C01CDF565}"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F7E5C18-7587-4849-A22C-49A4E3859E1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027975-6D68-48E3-AF34-BA3F0A43E1B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88C35A7-7050-47F5-8FC3-8131FBBD6A59}" type="datetime1">
              <a:rPr lang="en-US" altLang="zh-CN" smtClean="0"/>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a:xfrm>
            <a:off x="25400" y="6518275"/>
            <a:ext cx="2070100" cy="339725"/>
          </a:xfrm>
        </p:spPr>
        <p:txBody>
          <a:bodyPr/>
          <a:lstStyle>
            <a:lvl1pPr algn="ctr">
              <a:defRPr/>
            </a:lvl1pPr>
          </a:lstStyle>
          <a:p>
            <a:fld id="{D57F1E4F-1CFF-5643-939E-217C01CDF565}"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F7E5C18-7587-4849-A22C-49A4E3859E1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027975-6D68-48E3-AF34-BA3F0A43E1B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F7E5C18-7587-4849-A22C-49A4E3859E1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027975-6D68-48E3-AF34-BA3F0A43E1B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F7E5C18-7587-4849-A22C-49A4E3859E1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6027975-6D68-48E3-AF34-BA3F0A43E1B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F7E5C18-7587-4849-A22C-49A4E3859E1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6027975-6D68-48E3-AF34-BA3F0A43E1B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7E5C18-7587-4849-A22C-49A4E3859E1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6027975-6D68-48E3-AF34-BA3F0A43E1B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F7E5C18-7587-4849-A22C-49A4E3859E1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027975-6D68-48E3-AF34-BA3F0A43E1B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F7E5C18-7587-4849-A22C-49A4E3859E1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027975-6D68-48E3-AF34-BA3F0A43E1B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7.png"/><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E5C18-7587-4849-A22C-49A4E3859E1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027975-6D68-48E3-AF34-BA3F0A43E1B6}" type="slidenum">
              <a:rPr lang="zh-CN" altLang="en-US" smtClean="0"/>
            </a:fld>
            <a:endParaRPr lang="zh-CN" altLang="en-US"/>
          </a:p>
        </p:txBody>
      </p:sp>
      <p:sp>
        <p:nvSpPr>
          <p:cNvPr id="8" name="圆角矩形 3"/>
          <p:cNvSpPr>
            <a:spLocks noChangeArrowheads="1"/>
          </p:cNvSpPr>
          <p:nvPr userDrawn="1"/>
        </p:nvSpPr>
        <p:spPr bwMode="auto">
          <a:xfrm>
            <a:off x="0" y="3"/>
            <a:ext cx="12192000" cy="1066797"/>
          </a:xfrm>
          <a:prstGeom prst="roundRect">
            <a:avLst>
              <a:gd name="adj" fmla="val 0"/>
            </a:avLst>
          </a:prstGeom>
          <a:solidFill>
            <a:srgbClr val="33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zh-CN">
              <a:sym typeface="宋体" panose="02010600030101010101" pitchFamily="2" charset="-122"/>
            </a:endParaRPr>
          </a:p>
        </p:txBody>
      </p:sp>
      <p:sp>
        <p:nvSpPr>
          <p:cNvPr id="9" name="圆角矩形 6"/>
          <p:cNvSpPr>
            <a:spLocks noChangeArrowheads="1"/>
          </p:cNvSpPr>
          <p:nvPr userDrawn="1"/>
        </p:nvSpPr>
        <p:spPr bwMode="auto">
          <a:xfrm>
            <a:off x="1" y="6524628"/>
            <a:ext cx="2446867" cy="333375"/>
          </a:xfrm>
          <a:prstGeom prst="roundRect">
            <a:avLst>
              <a:gd name="adj" fmla="val 0"/>
            </a:avLst>
          </a:prstGeom>
          <a:solidFill>
            <a:srgbClr val="33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zh-CN">
              <a:sym typeface="宋体" panose="02010600030101010101" pitchFamily="2" charset="-122"/>
            </a:endParaRPr>
          </a:p>
        </p:txBody>
      </p:sp>
      <p:sp>
        <p:nvSpPr>
          <p:cNvPr id="10" name="圆角矩形 7"/>
          <p:cNvSpPr>
            <a:spLocks noChangeArrowheads="1"/>
          </p:cNvSpPr>
          <p:nvPr userDrawn="1"/>
        </p:nvSpPr>
        <p:spPr bwMode="auto">
          <a:xfrm>
            <a:off x="2446338" y="6524625"/>
            <a:ext cx="9745662" cy="333375"/>
          </a:xfrm>
          <a:prstGeom prst="roundRect">
            <a:avLst>
              <a:gd name="adj" fmla="val 0"/>
            </a:avLst>
          </a:prstGeom>
          <a:solidFill>
            <a:srgbClr val="D8D8D8"/>
          </a:solidFill>
          <a:ln>
            <a:noFill/>
          </a:ln>
          <a:extLst>
            <a:ext uri="{91240B29-F687-4F45-9708-019B960494DF}">
              <a14:hiddenLine xmlns:a14="http://schemas.microsoft.com/office/drawing/2010/main" w="25400">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a:solidFill>
                <a:srgbClr val="FFFFFF"/>
              </a:solidFill>
              <a:latin typeface="宋体" panose="02010600030101010101" pitchFamily="2" charset="-122"/>
              <a:sym typeface="宋体" panose="02010600030101010101" pitchFamily="2" charset="-122"/>
            </a:endParaRPr>
          </a:p>
        </p:txBody>
      </p:sp>
      <p:pic>
        <p:nvPicPr>
          <p:cNvPr id="26" name="图片 2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0650" y="85090"/>
            <a:ext cx="890905" cy="8966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6.xml"/><Relationship Id="rId2" Type="http://schemas.openxmlformats.org/officeDocument/2006/relationships/image" Target="../media/image8.png"/><Relationship Id="rId1" Type="http://schemas.openxmlformats.org/officeDocument/2006/relationships/tags" Target="../tags/tag15.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9.png"/><Relationship Id="rId1" Type="http://schemas.openxmlformats.org/officeDocument/2006/relationships/tags" Target="../tags/tag183.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90.png"/><Relationship Id="rId1" Type="http://schemas.openxmlformats.org/officeDocument/2006/relationships/tags" Target="../tags/tag184.xml"/></Relationships>
</file>

<file path=ppt/slides/_rels/slide102.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0" Type="http://schemas.openxmlformats.org/officeDocument/2006/relationships/slideLayout" Target="../slideLayouts/slideLayout13.xml"/><Relationship Id="rId4" Type="http://schemas.openxmlformats.org/officeDocument/2006/relationships/tags" Target="../tags/tag188.xml"/><Relationship Id="rId39" Type="http://schemas.openxmlformats.org/officeDocument/2006/relationships/tags" Target="../tags/tag223.xml"/><Relationship Id="rId38" Type="http://schemas.openxmlformats.org/officeDocument/2006/relationships/tags" Target="../tags/tag222.xml"/><Relationship Id="rId37" Type="http://schemas.openxmlformats.org/officeDocument/2006/relationships/tags" Target="../tags/tag221.xml"/><Relationship Id="rId36" Type="http://schemas.openxmlformats.org/officeDocument/2006/relationships/tags" Target="../tags/tag220.xml"/><Relationship Id="rId35" Type="http://schemas.openxmlformats.org/officeDocument/2006/relationships/tags" Target="../tags/tag219.xml"/><Relationship Id="rId34" Type="http://schemas.openxmlformats.org/officeDocument/2006/relationships/tags" Target="../tags/tag218.xml"/><Relationship Id="rId33" Type="http://schemas.openxmlformats.org/officeDocument/2006/relationships/tags" Target="../tags/tag217.xml"/><Relationship Id="rId32" Type="http://schemas.openxmlformats.org/officeDocument/2006/relationships/tags" Target="../tags/tag216.xml"/><Relationship Id="rId31" Type="http://schemas.openxmlformats.org/officeDocument/2006/relationships/tags" Target="../tags/tag215.xml"/><Relationship Id="rId30" Type="http://schemas.openxmlformats.org/officeDocument/2006/relationships/tags" Target="../tags/tag214.xml"/><Relationship Id="rId3" Type="http://schemas.openxmlformats.org/officeDocument/2006/relationships/tags" Target="../tags/tag187.xml"/><Relationship Id="rId29" Type="http://schemas.openxmlformats.org/officeDocument/2006/relationships/tags" Target="../tags/tag213.xml"/><Relationship Id="rId28" Type="http://schemas.openxmlformats.org/officeDocument/2006/relationships/tags" Target="../tags/tag212.xml"/><Relationship Id="rId27" Type="http://schemas.openxmlformats.org/officeDocument/2006/relationships/tags" Target="../tags/tag211.xml"/><Relationship Id="rId26" Type="http://schemas.openxmlformats.org/officeDocument/2006/relationships/tags" Target="../tags/tag210.xml"/><Relationship Id="rId25" Type="http://schemas.openxmlformats.org/officeDocument/2006/relationships/tags" Target="../tags/tag209.xml"/><Relationship Id="rId24" Type="http://schemas.openxmlformats.org/officeDocument/2006/relationships/tags" Target="../tags/tag208.xml"/><Relationship Id="rId23" Type="http://schemas.openxmlformats.org/officeDocument/2006/relationships/tags" Target="../tags/tag207.xml"/><Relationship Id="rId22" Type="http://schemas.openxmlformats.org/officeDocument/2006/relationships/tags" Target="../tags/tag206.xml"/><Relationship Id="rId21" Type="http://schemas.openxmlformats.org/officeDocument/2006/relationships/tags" Target="../tags/tag205.xml"/><Relationship Id="rId20" Type="http://schemas.openxmlformats.org/officeDocument/2006/relationships/tags" Target="../tags/tag204.xml"/><Relationship Id="rId2" Type="http://schemas.openxmlformats.org/officeDocument/2006/relationships/tags" Target="../tags/tag186.xml"/><Relationship Id="rId19" Type="http://schemas.openxmlformats.org/officeDocument/2006/relationships/tags" Target="../tags/tag203.xml"/><Relationship Id="rId18" Type="http://schemas.openxmlformats.org/officeDocument/2006/relationships/tags" Target="../tags/tag202.xml"/><Relationship Id="rId17" Type="http://schemas.openxmlformats.org/officeDocument/2006/relationships/tags" Target="../tags/tag201.xml"/><Relationship Id="rId16" Type="http://schemas.openxmlformats.org/officeDocument/2006/relationships/tags" Target="../tags/tag200.xml"/><Relationship Id="rId15" Type="http://schemas.openxmlformats.org/officeDocument/2006/relationships/tags" Target="../tags/tag199.xml"/><Relationship Id="rId14" Type="http://schemas.openxmlformats.org/officeDocument/2006/relationships/tags" Target="../tags/tag198.xml"/><Relationship Id="rId13" Type="http://schemas.openxmlformats.org/officeDocument/2006/relationships/tags" Target="../tags/tag197.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5.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image" Target="../media/image91.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3.png"/><Relationship Id="rId1" Type="http://schemas.openxmlformats.org/officeDocument/2006/relationships/image" Target="../media/image92.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95.png"/><Relationship Id="rId1" Type="http://schemas.openxmlformats.org/officeDocument/2006/relationships/image" Target="../media/image94.png"/></Relationships>
</file>

<file path=ppt/slides/_rels/slide10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7.png"/><Relationship Id="rId2" Type="http://schemas.openxmlformats.org/officeDocument/2006/relationships/tags" Target="../tags/tag224.xml"/><Relationship Id="rId1" Type="http://schemas.openxmlformats.org/officeDocument/2006/relationships/image" Target="../media/image96.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25.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27.xml"/><Relationship Id="rId1" Type="http://schemas.openxmlformats.org/officeDocument/2006/relationships/tags" Target="../tags/tag226.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29.xml"/><Relationship Id="rId1" Type="http://schemas.openxmlformats.org/officeDocument/2006/relationships/tags" Target="../tags/tag22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1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image" Target="../media/image98.png"/></Relationships>
</file>

<file path=ppt/slides/_rels/slide11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99.png"/><Relationship Id="rId2" Type="http://schemas.openxmlformats.org/officeDocument/2006/relationships/tags" Target="../tags/tag233.xml"/><Relationship Id="rId1" Type="http://schemas.openxmlformats.org/officeDocument/2006/relationships/tags" Target="../tags/tag232.xml"/></Relationships>
</file>

<file path=ppt/slides/_rels/slide11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00.png"/><Relationship Id="rId2" Type="http://schemas.openxmlformats.org/officeDocument/2006/relationships/tags" Target="../tags/tag235.xml"/><Relationship Id="rId1" Type="http://schemas.openxmlformats.org/officeDocument/2006/relationships/tags" Target="../tags/tag234.xml"/></Relationships>
</file>

<file path=ppt/slides/_rels/slide11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s>
</file>

<file path=ppt/slides/_rels/slide11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image" Target="../media/image101.png"/></Relationships>
</file>

<file path=ppt/slides/_rels/slide115.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45.xml"/><Relationship Id="rId4" Type="http://schemas.openxmlformats.org/officeDocument/2006/relationships/image" Target="../media/image102.png"/><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s>
</file>

<file path=ppt/slides/_rels/slide116.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s>
</file>

<file path=ppt/slides/_rels/slide1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51.xml"/><Relationship Id="rId2" Type="http://schemas.openxmlformats.org/officeDocument/2006/relationships/image" Target="../media/image103.png"/><Relationship Id="rId1" Type="http://schemas.openxmlformats.org/officeDocument/2006/relationships/tags" Target="../tags/tag250.xml"/></Relationships>
</file>

<file path=ppt/slides/_rels/slide11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254.xml"/><Relationship Id="rId3" Type="http://schemas.openxmlformats.org/officeDocument/2006/relationships/image" Target="../media/image104.png"/><Relationship Id="rId2" Type="http://schemas.openxmlformats.org/officeDocument/2006/relationships/tags" Target="../tags/tag253.xml"/><Relationship Id="rId1" Type="http://schemas.openxmlformats.org/officeDocument/2006/relationships/tags" Target="../tags/tag252.xml"/></Relationships>
</file>

<file path=ppt/slides/_rels/slide1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05.png"/><Relationship Id="rId2" Type="http://schemas.openxmlformats.org/officeDocument/2006/relationships/tags" Target="../tags/tag256.xml"/><Relationship Id="rId1" Type="http://schemas.openxmlformats.org/officeDocument/2006/relationships/tags" Target="../tags/tag25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image" Target="../media/image106.png"/></Relationships>
</file>

<file path=ppt/slides/_rels/slide121.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s>
</file>

<file path=ppt/slides/_rels/slide12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s>
</file>

<file path=ppt/slides/_rels/slide12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image" Target="../media/image110.png"/></Relationships>
</file>

<file path=ppt/slides/_rels/slide12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image" Target="../media/image111.png"/></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12.png"/></Relationships>
</file>

<file path=ppt/slides/_rels/slide12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72.xml"/><Relationship Id="rId2" Type="http://schemas.openxmlformats.org/officeDocument/2006/relationships/image" Target="../media/image113.png"/><Relationship Id="rId1" Type="http://schemas.openxmlformats.org/officeDocument/2006/relationships/tags" Target="../tags/tag271.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14.png"/></Relationships>
</file>

<file path=ppt/slides/_rels/slide12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74.xml"/><Relationship Id="rId2" Type="http://schemas.openxmlformats.org/officeDocument/2006/relationships/image" Target="../media/image115.png"/><Relationship Id="rId1" Type="http://schemas.openxmlformats.org/officeDocument/2006/relationships/tags" Target="../tags/tag273.xml"/></Relationships>
</file>

<file path=ppt/slides/_rels/slide129.xml.rels><?xml version="1.0" encoding="UTF-8" standalone="yes"?>
<Relationships xmlns="http://schemas.openxmlformats.org/package/2006/relationships"><Relationship Id="rId9" Type="http://schemas.openxmlformats.org/officeDocument/2006/relationships/tags" Target="../tags/tag283.xml"/><Relationship Id="rId8" Type="http://schemas.openxmlformats.org/officeDocument/2006/relationships/tags" Target="../tags/tag282.xml"/><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tags" Target="../tags/tag279.xml"/><Relationship Id="rId48" Type="http://schemas.openxmlformats.org/officeDocument/2006/relationships/slideLayout" Target="../slideLayouts/slideLayout13.xml"/><Relationship Id="rId47" Type="http://schemas.openxmlformats.org/officeDocument/2006/relationships/tags" Target="../tags/tag320.xml"/><Relationship Id="rId46" Type="http://schemas.openxmlformats.org/officeDocument/2006/relationships/tags" Target="../tags/tag319.xml"/><Relationship Id="rId45" Type="http://schemas.openxmlformats.org/officeDocument/2006/relationships/image" Target="../media/image116.wmf"/><Relationship Id="rId44" Type="http://schemas.openxmlformats.org/officeDocument/2006/relationships/tags" Target="../tags/tag318.xml"/><Relationship Id="rId43" Type="http://schemas.openxmlformats.org/officeDocument/2006/relationships/tags" Target="../tags/tag317.xml"/><Relationship Id="rId42" Type="http://schemas.openxmlformats.org/officeDocument/2006/relationships/tags" Target="../tags/tag316.xml"/><Relationship Id="rId41" Type="http://schemas.openxmlformats.org/officeDocument/2006/relationships/tags" Target="../tags/tag315.xml"/><Relationship Id="rId40" Type="http://schemas.openxmlformats.org/officeDocument/2006/relationships/tags" Target="../tags/tag314.xml"/><Relationship Id="rId4" Type="http://schemas.openxmlformats.org/officeDocument/2006/relationships/tags" Target="../tags/tag278.xml"/><Relationship Id="rId39" Type="http://schemas.openxmlformats.org/officeDocument/2006/relationships/tags" Target="../tags/tag313.xml"/><Relationship Id="rId38" Type="http://schemas.openxmlformats.org/officeDocument/2006/relationships/tags" Target="../tags/tag312.xml"/><Relationship Id="rId37" Type="http://schemas.openxmlformats.org/officeDocument/2006/relationships/tags" Target="../tags/tag311.xml"/><Relationship Id="rId36" Type="http://schemas.openxmlformats.org/officeDocument/2006/relationships/tags" Target="../tags/tag310.xml"/><Relationship Id="rId35" Type="http://schemas.openxmlformats.org/officeDocument/2006/relationships/tags" Target="../tags/tag309.xml"/><Relationship Id="rId34" Type="http://schemas.openxmlformats.org/officeDocument/2006/relationships/tags" Target="../tags/tag308.xml"/><Relationship Id="rId33" Type="http://schemas.openxmlformats.org/officeDocument/2006/relationships/tags" Target="../tags/tag307.xml"/><Relationship Id="rId32" Type="http://schemas.openxmlformats.org/officeDocument/2006/relationships/tags" Target="../tags/tag306.xml"/><Relationship Id="rId31" Type="http://schemas.openxmlformats.org/officeDocument/2006/relationships/tags" Target="../tags/tag305.xml"/><Relationship Id="rId30" Type="http://schemas.openxmlformats.org/officeDocument/2006/relationships/tags" Target="../tags/tag304.xml"/><Relationship Id="rId3" Type="http://schemas.openxmlformats.org/officeDocument/2006/relationships/tags" Target="../tags/tag277.xml"/><Relationship Id="rId29" Type="http://schemas.openxmlformats.org/officeDocument/2006/relationships/tags" Target="../tags/tag303.xml"/><Relationship Id="rId28" Type="http://schemas.openxmlformats.org/officeDocument/2006/relationships/tags" Target="../tags/tag302.xml"/><Relationship Id="rId27" Type="http://schemas.openxmlformats.org/officeDocument/2006/relationships/tags" Target="../tags/tag301.xml"/><Relationship Id="rId26" Type="http://schemas.openxmlformats.org/officeDocument/2006/relationships/tags" Target="../tags/tag300.xml"/><Relationship Id="rId25" Type="http://schemas.openxmlformats.org/officeDocument/2006/relationships/tags" Target="../tags/tag299.xml"/><Relationship Id="rId24" Type="http://schemas.openxmlformats.org/officeDocument/2006/relationships/tags" Target="../tags/tag298.xml"/><Relationship Id="rId23" Type="http://schemas.openxmlformats.org/officeDocument/2006/relationships/tags" Target="../tags/tag297.xml"/><Relationship Id="rId22" Type="http://schemas.openxmlformats.org/officeDocument/2006/relationships/tags" Target="../tags/tag296.xml"/><Relationship Id="rId21" Type="http://schemas.openxmlformats.org/officeDocument/2006/relationships/tags" Target="../tags/tag295.xml"/><Relationship Id="rId20" Type="http://schemas.openxmlformats.org/officeDocument/2006/relationships/tags" Target="../tags/tag294.xml"/><Relationship Id="rId2" Type="http://schemas.openxmlformats.org/officeDocument/2006/relationships/tags" Target="../tags/tag276.xml"/><Relationship Id="rId19" Type="http://schemas.openxmlformats.org/officeDocument/2006/relationships/tags" Target="../tags/tag293.xml"/><Relationship Id="rId18" Type="http://schemas.openxmlformats.org/officeDocument/2006/relationships/tags" Target="../tags/tag292.xml"/><Relationship Id="rId17" Type="http://schemas.openxmlformats.org/officeDocument/2006/relationships/tags" Target="../tags/tag291.xml"/><Relationship Id="rId16" Type="http://schemas.openxmlformats.org/officeDocument/2006/relationships/tags" Target="../tags/tag290.xml"/><Relationship Id="rId15" Type="http://schemas.openxmlformats.org/officeDocument/2006/relationships/tags" Target="../tags/tag289.xml"/><Relationship Id="rId14" Type="http://schemas.openxmlformats.org/officeDocument/2006/relationships/tags" Target="../tags/tag288.xml"/><Relationship Id="rId13" Type="http://schemas.openxmlformats.org/officeDocument/2006/relationships/tags" Target="../tags/tag287.xml"/><Relationship Id="rId12" Type="http://schemas.openxmlformats.org/officeDocument/2006/relationships/tags" Target="../tags/tag286.xml"/><Relationship Id="rId11" Type="http://schemas.openxmlformats.org/officeDocument/2006/relationships/tags" Target="../tags/tag285.xml"/><Relationship Id="rId10" Type="http://schemas.openxmlformats.org/officeDocument/2006/relationships/tags" Target="../tags/tag284.xml"/><Relationship Id="rId1" Type="http://schemas.openxmlformats.org/officeDocument/2006/relationships/tags" Target="../tags/tag27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17.png"/><Relationship Id="rId1" Type="http://schemas.openxmlformats.org/officeDocument/2006/relationships/tags" Target="../tags/tag321.xml"/></Relationships>
</file>

<file path=ppt/slides/_rels/slide13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323.xml"/><Relationship Id="rId2" Type="http://schemas.openxmlformats.org/officeDocument/2006/relationships/image" Target="../media/image118.png"/><Relationship Id="rId1" Type="http://schemas.openxmlformats.org/officeDocument/2006/relationships/tags" Target="../tags/tag32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24.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tags" Target="../tags/tag20.xml"/><Relationship Id="rId2" Type="http://schemas.openxmlformats.org/officeDocument/2006/relationships/image" Target="../media/image10.jpeg"/><Relationship Id="rId10" Type="http://schemas.openxmlformats.org/officeDocument/2006/relationships/notesSlide" Target="../notesSlides/notesSlide10.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9.xml"/><Relationship Id="rId2" Type="http://schemas.openxmlformats.org/officeDocument/2006/relationships/image" Target="../media/image15.png"/><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hyperlink" Target="../&#25945;&#32844;&#25104;&#21496;&#20989;&#12308;2019&#12309;61&#21495;&#25991;.docx" TargetMode="External"/><Relationship Id="rId1" Type="http://schemas.openxmlformats.org/officeDocument/2006/relationships/hyperlink" Target="../&#25945;&#32946;&#37096;&#20851;&#20110;&#32844;&#19994;&#38498;&#26657;&#19987;&#19994;&#20154;&#25165;&#22521;&#20859;&#26041;&#26696;&#21046;&#35746;&#19982;&#23454;&#26045;&#24037;&#20316;&#30340;&#25351;&#23548;&#24847;&#35265;%20-%20&#20013;&#21326;&#20154;&#27665;&#20849;&#21644;&#22269;&#25945;&#32946;&#37096;&#25919;&#24220;&#38376;&#25143;&#32593;&#31449;.pdf" TargetMode="Externa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hyperlink" Target="../&#25945;&#32844;&#25104;&#21496;&#20989;&#12308;2019&#12309;61&#21495;&#25991;.docx" TargetMode="Externa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34.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tags" Target="../tags/tag33.xml"/><Relationship Id="rId1" Type="http://schemas.openxmlformats.org/officeDocument/2006/relationships/image" Target="../media/image2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38.xml"/><Relationship Id="rId2" Type="http://schemas.openxmlformats.org/officeDocument/2006/relationships/image" Target="../media/image28.png"/><Relationship Id="rId1" Type="http://schemas.openxmlformats.org/officeDocument/2006/relationships/tags" Target="../tags/tag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2.xml"/><Relationship Id="rId2" Type="http://schemas.openxmlformats.org/officeDocument/2006/relationships/image" Target="../media/image29.png"/><Relationship Id="rId1" Type="http://schemas.openxmlformats.org/officeDocument/2006/relationships/tags" Target="../tags/tag41.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image" Target="../media/image30.png"/><Relationship Id="rId1" Type="http://schemas.openxmlformats.org/officeDocument/2006/relationships/tags" Target="../tags/tag43.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image" Target="../media/image31.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tags" Target="../tags/tag48.xml"/><Relationship Id="rId1" Type="http://schemas.openxmlformats.org/officeDocument/2006/relationships/image" Target="../media/image32.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tags" Target="../tags/tag49.xml"/><Relationship Id="rId1"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tags" Target="../tags/tag50.xml"/><Relationship Id="rId1" Type="http://schemas.openxmlformats.org/officeDocument/2006/relationships/image" Target="../media/image35.png"/></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tags" Target="../tags/tag52.xml"/><Relationship Id="rId1" Type="http://schemas.openxmlformats.org/officeDocument/2006/relationships/tags" Target="../tags/tag5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46.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5" Type="http://schemas.openxmlformats.org/officeDocument/2006/relationships/notesSlide" Target="../notesSlides/notesSlide29.xml"/><Relationship Id="rId44" Type="http://schemas.openxmlformats.org/officeDocument/2006/relationships/slideLayout" Target="../slideLayouts/slideLayout7.xml"/><Relationship Id="rId43" Type="http://schemas.openxmlformats.org/officeDocument/2006/relationships/tags" Target="../tags/tag95.xml"/><Relationship Id="rId42" Type="http://schemas.openxmlformats.org/officeDocument/2006/relationships/tags" Target="../tags/tag94.xml"/><Relationship Id="rId41" Type="http://schemas.openxmlformats.org/officeDocument/2006/relationships/tags" Target="../tags/tag93.xml"/><Relationship Id="rId40" Type="http://schemas.openxmlformats.org/officeDocument/2006/relationships/tags" Target="../tags/tag92.xml"/><Relationship Id="rId4" Type="http://schemas.openxmlformats.org/officeDocument/2006/relationships/tags" Target="../tags/tag56.xml"/><Relationship Id="rId39" Type="http://schemas.openxmlformats.org/officeDocument/2006/relationships/tags" Target="../tags/tag91.xml"/><Relationship Id="rId38" Type="http://schemas.openxmlformats.org/officeDocument/2006/relationships/tags" Target="../tags/tag90.xml"/><Relationship Id="rId37" Type="http://schemas.openxmlformats.org/officeDocument/2006/relationships/tags" Target="../tags/tag89.xml"/><Relationship Id="rId36" Type="http://schemas.openxmlformats.org/officeDocument/2006/relationships/tags" Target="../tags/tag88.xml"/><Relationship Id="rId35" Type="http://schemas.openxmlformats.org/officeDocument/2006/relationships/tags" Target="../tags/tag87.xml"/><Relationship Id="rId34" Type="http://schemas.openxmlformats.org/officeDocument/2006/relationships/tags" Target="../tags/tag86.xml"/><Relationship Id="rId33" Type="http://schemas.openxmlformats.org/officeDocument/2006/relationships/tags" Target="../tags/tag85.xml"/><Relationship Id="rId32" Type="http://schemas.openxmlformats.org/officeDocument/2006/relationships/tags" Target="../tags/tag84.xml"/><Relationship Id="rId31" Type="http://schemas.openxmlformats.org/officeDocument/2006/relationships/tags" Target="../tags/tag83.xml"/><Relationship Id="rId30" Type="http://schemas.openxmlformats.org/officeDocument/2006/relationships/tags" Target="../tags/tag82.xml"/><Relationship Id="rId3" Type="http://schemas.openxmlformats.org/officeDocument/2006/relationships/tags" Target="../tags/tag55.xml"/><Relationship Id="rId29" Type="http://schemas.openxmlformats.org/officeDocument/2006/relationships/tags" Target="../tags/tag81.xml"/><Relationship Id="rId28" Type="http://schemas.openxmlformats.org/officeDocument/2006/relationships/tags" Target="../tags/tag80.xml"/><Relationship Id="rId27" Type="http://schemas.openxmlformats.org/officeDocument/2006/relationships/tags" Target="../tags/tag79.xml"/><Relationship Id="rId26" Type="http://schemas.openxmlformats.org/officeDocument/2006/relationships/tags" Target="../tags/tag78.xml"/><Relationship Id="rId25" Type="http://schemas.openxmlformats.org/officeDocument/2006/relationships/tags" Target="../tags/tag77.xml"/><Relationship Id="rId24" Type="http://schemas.openxmlformats.org/officeDocument/2006/relationships/tags" Target="../tags/tag76.xml"/><Relationship Id="rId23" Type="http://schemas.openxmlformats.org/officeDocument/2006/relationships/tags" Target="../tags/tag75.xml"/><Relationship Id="rId22" Type="http://schemas.openxmlformats.org/officeDocument/2006/relationships/tags" Target="../tags/tag74.xml"/><Relationship Id="rId21" Type="http://schemas.openxmlformats.org/officeDocument/2006/relationships/tags" Target="../tags/tag73.xml"/><Relationship Id="rId20" Type="http://schemas.openxmlformats.org/officeDocument/2006/relationships/tags" Target="../tags/tag72.xml"/><Relationship Id="rId2" Type="http://schemas.openxmlformats.org/officeDocument/2006/relationships/tags" Target="../tags/tag54.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tags" Target="../tags/tag97.xml"/><Relationship Id="rId1" Type="http://schemas.openxmlformats.org/officeDocument/2006/relationships/tags" Target="../tags/tag96.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7.xml"/><Relationship Id="rId2" Type="http://schemas.openxmlformats.org/officeDocument/2006/relationships/tags" Target="../tags/tag99.xml"/><Relationship Id="rId1" Type="http://schemas.openxmlformats.org/officeDocument/2006/relationships/tags" Target="../tags/tag9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7.xml"/><Relationship Id="rId2" Type="http://schemas.openxmlformats.org/officeDocument/2006/relationships/tags" Target="../tags/tag101.xml"/><Relationship Id="rId1" Type="http://schemas.openxmlformats.org/officeDocument/2006/relationships/tags" Target="../tags/tag100.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7.xml"/><Relationship Id="rId2" Type="http://schemas.openxmlformats.org/officeDocument/2006/relationships/tags" Target="../tags/tag103.xml"/><Relationship Id="rId1" Type="http://schemas.openxmlformats.org/officeDocument/2006/relationships/tags" Target="../tags/tag10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10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112.xml"/><Relationship Id="rId4" Type="http://schemas.openxmlformats.org/officeDocument/2006/relationships/image" Target="../media/image47.png"/><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8.png"/><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9.png"/><Relationship Id="rId1" Type="http://schemas.openxmlformats.org/officeDocument/2006/relationships/tags" Target="../tags/tag116.xml"/></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0.png"/><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20.xml"/><Relationship Id="rId1" Type="http://schemas.openxmlformats.org/officeDocument/2006/relationships/image" Target="../media/image8.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1.png"/><Relationship Id="rId2" Type="http://schemas.openxmlformats.org/officeDocument/2006/relationships/tags" Target="../tags/tag122.xml"/><Relationship Id="rId1" Type="http://schemas.openxmlformats.org/officeDocument/2006/relationships/tags" Target="../tags/tag12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23.xml"/><Relationship Id="rId1" Type="http://schemas.openxmlformats.org/officeDocument/2006/relationships/image" Target="../media/image52.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24.xml"/><Relationship Id="rId1"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5.png"/><Relationship Id="rId1" Type="http://schemas.openxmlformats.org/officeDocument/2006/relationships/tags" Target="../tags/tag1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26.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0.png"/><Relationship Id="rId1" Type="http://schemas.openxmlformats.org/officeDocument/2006/relationships/tags" Target="../tags/tag128.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1.png"/><Relationship Id="rId1" Type="http://schemas.openxmlformats.org/officeDocument/2006/relationships/tags" Target="../tags/tag12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0.xml"/><Relationship Id="rId1" Type="http://schemas.openxmlformats.org/officeDocument/2006/relationships/image" Target="../media/image62.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13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32.xml"/></Relationships>
</file>

<file path=ppt/slides/_rels/slide76.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7.xml"/><Relationship Id="rId3" Type="http://schemas.openxmlformats.org/officeDocument/2006/relationships/tags" Target="../tags/tag134.xml"/><Relationship Id="rId2" Type="http://schemas.openxmlformats.org/officeDocument/2006/relationships/image" Target="../media/image64.png"/><Relationship Id="rId1" Type="http://schemas.openxmlformats.org/officeDocument/2006/relationships/tags" Target="../tags/tag133.xml"/></Relationships>
</file>

<file path=ppt/slides/_rels/slide77.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7.xml"/><Relationship Id="rId3" Type="http://schemas.openxmlformats.org/officeDocument/2006/relationships/tags" Target="../tags/tag136.xml"/><Relationship Id="rId2" Type="http://schemas.openxmlformats.org/officeDocument/2006/relationships/image" Target="../media/image65.png"/><Relationship Id="rId1" Type="http://schemas.openxmlformats.org/officeDocument/2006/relationships/tags" Target="../tags/tag135.xml"/></Relationships>
</file>

<file path=ppt/slides/_rels/slide78.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7.xml"/><Relationship Id="rId2" Type="http://schemas.openxmlformats.org/officeDocument/2006/relationships/image" Target="../media/image66.png"/><Relationship Id="rId1" Type="http://schemas.openxmlformats.org/officeDocument/2006/relationships/tags" Target="../tags/tag137.xml"/></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tags" Target="../tags/tag13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81.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1" Type="http://schemas.openxmlformats.org/officeDocument/2006/relationships/notesSlide" Target="../notesSlides/notesSlide42.xml"/><Relationship Id="rId20" Type="http://schemas.openxmlformats.org/officeDocument/2006/relationships/slideLayout" Target="../slideLayouts/slideLayout7.xml"/><Relationship Id="rId2" Type="http://schemas.openxmlformats.org/officeDocument/2006/relationships/tags" Target="../tags/tag140.xml"/><Relationship Id="rId19" Type="http://schemas.openxmlformats.org/officeDocument/2006/relationships/tags" Target="../tags/tag157.xml"/><Relationship Id="rId18" Type="http://schemas.openxmlformats.org/officeDocument/2006/relationships/tags" Target="../tags/tag156.xml"/><Relationship Id="rId17" Type="http://schemas.openxmlformats.org/officeDocument/2006/relationships/tags" Target="../tags/tag155.xml"/><Relationship Id="rId16" Type="http://schemas.openxmlformats.org/officeDocument/2006/relationships/tags" Target="../tags/tag154.xml"/><Relationship Id="rId15" Type="http://schemas.openxmlformats.org/officeDocument/2006/relationships/tags" Target="../tags/tag15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tags" Target="../tags/tag139.xml"/></Relationships>
</file>

<file path=ppt/slides/_rels/slide82.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7.xml"/><Relationship Id="rId2" Type="http://schemas.openxmlformats.org/officeDocument/2006/relationships/tags" Target="../tags/tag158.xml"/><Relationship Id="rId1" Type="http://schemas.openxmlformats.org/officeDocument/2006/relationships/image" Target="../media/image69.png"/></Relationships>
</file>

<file path=ppt/slides/_rels/slide83.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7.xml"/><Relationship Id="rId2" Type="http://schemas.openxmlformats.org/officeDocument/2006/relationships/tags" Target="../tags/tag159.xml"/><Relationship Id="rId1" Type="http://schemas.openxmlformats.org/officeDocument/2006/relationships/image" Target="../media/image70.png"/></Relationships>
</file>

<file path=ppt/slides/_rels/slide84.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7.xml"/><Relationship Id="rId2" Type="http://schemas.openxmlformats.org/officeDocument/2006/relationships/tags" Target="../tags/tag160.xml"/><Relationship Id="rId1" Type="http://schemas.openxmlformats.org/officeDocument/2006/relationships/image" Target="../media/image71.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161.xml"/></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7.xml"/><Relationship Id="rId2" Type="http://schemas.openxmlformats.org/officeDocument/2006/relationships/tags" Target="../tags/tag163.xml"/><Relationship Id="rId1" Type="http://schemas.openxmlformats.org/officeDocument/2006/relationships/tags" Target="../tags/tag162.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3.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4.png"/><Relationship Id="rId1" Type="http://schemas.openxmlformats.org/officeDocument/2006/relationships/tags" Target="../tags/tag16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5.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5.xml"/><Relationship Id="rId1" Type="http://schemas.openxmlformats.org/officeDocument/2006/relationships/image" Target="../media/image76.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6.xml"/><Relationship Id="rId1" Type="http://schemas.openxmlformats.org/officeDocument/2006/relationships/image" Target="../media/image7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9.png"/></Relationships>
</file>

<file path=ppt/slides/_rels/slide96.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7.xml"/><Relationship Id="rId2" Type="http://schemas.openxmlformats.org/officeDocument/2006/relationships/tags" Target="../tags/tag167.xml"/><Relationship Id="rId1" Type="http://schemas.openxmlformats.org/officeDocument/2006/relationships/image" Target="../media/image80.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81.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2.png"/><Relationship Id="rId1" Type="http://schemas.openxmlformats.org/officeDocument/2006/relationships/tags" Target="../tags/tag168.xml"/></Relationships>
</file>

<file path=ppt/slides/_rels/slide99.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1" Type="http://schemas.openxmlformats.org/officeDocument/2006/relationships/slideLayout" Target="../slideLayouts/slideLayout13.xml"/><Relationship Id="rId20" Type="http://schemas.openxmlformats.org/officeDocument/2006/relationships/tags" Target="../tags/tag182.xml"/><Relationship Id="rId2" Type="http://schemas.openxmlformats.org/officeDocument/2006/relationships/tags" Target="../tags/tag170.xml"/><Relationship Id="rId19" Type="http://schemas.openxmlformats.org/officeDocument/2006/relationships/tags" Target="../tags/tag181.xml"/><Relationship Id="rId18" Type="http://schemas.openxmlformats.org/officeDocument/2006/relationships/image" Target="../media/image88.svg"/><Relationship Id="rId17" Type="http://schemas.openxmlformats.org/officeDocument/2006/relationships/image" Target="../media/image87.png"/><Relationship Id="rId16" Type="http://schemas.openxmlformats.org/officeDocument/2006/relationships/tags" Target="../tags/tag180.xml"/><Relationship Id="rId15" Type="http://schemas.openxmlformats.org/officeDocument/2006/relationships/image" Target="../media/image86.svg"/><Relationship Id="rId14" Type="http://schemas.openxmlformats.org/officeDocument/2006/relationships/image" Target="../media/image85.png"/><Relationship Id="rId13" Type="http://schemas.openxmlformats.org/officeDocument/2006/relationships/tags" Target="../tags/tag179.xml"/><Relationship Id="rId12" Type="http://schemas.openxmlformats.org/officeDocument/2006/relationships/image" Target="../media/image84.svg"/><Relationship Id="rId11" Type="http://schemas.openxmlformats.org/officeDocument/2006/relationships/image" Target="../media/image83.png"/><Relationship Id="rId10" Type="http://schemas.openxmlformats.org/officeDocument/2006/relationships/tags" Target="../tags/tag178.xml"/><Relationship Id="rId1" Type="http://schemas.openxmlformats.org/officeDocument/2006/relationships/tags" Target="../tags/tag1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8503" y="1768475"/>
            <a:ext cx="10754995" cy="15684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eaLnBrk="1" hangingPunct="1">
              <a:defRPr/>
            </a:pPr>
            <a:r>
              <a:rPr lang="zh-CN" altLang="en-US" sz="4800" b="1" dirty="0">
                <a:solidFill>
                  <a:srgbClr val="FFFF00"/>
                </a:solidFill>
                <a:latin typeface="微软雅黑" panose="020B0503020204020204" pitchFamily="34" charset="-122"/>
                <a:ea typeface="微软雅黑" panose="020B0503020204020204" pitchFamily="34" charset="-122"/>
              </a:rPr>
              <a:t>职业院校教学能力大赛备赛策略</a:t>
            </a:r>
            <a:br>
              <a:rPr lang="zh-CN" altLang="en-US" sz="4800" b="1" dirty="0">
                <a:solidFill>
                  <a:srgbClr val="FFFF00"/>
                </a:solidFill>
                <a:latin typeface="微软雅黑" panose="020B0503020204020204" pitchFamily="34" charset="-122"/>
                <a:ea typeface="微软雅黑" panose="020B0503020204020204" pitchFamily="34" charset="-122"/>
              </a:rPr>
            </a:br>
            <a:r>
              <a:rPr lang="zh-CN" altLang="en-US" sz="4800" b="1" dirty="0">
                <a:solidFill>
                  <a:srgbClr val="FFFF00"/>
                </a:solidFill>
                <a:latin typeface="微软雅黑" panose="020B0503020204020204" pitchFamily="34" charset="-122"/>
                <a:ea typeface="微软雅黑" panose="020B0503020204020204" pitchFamily="34" charset="-122"/>
              </a:rPr>
              <a:t>——基于获奖作品的分析</a:t>
            </a:r>
            <a:endParaRPr lang="zh-CN" altLang="en-US" sz="4800" b="1" dirty="0">
              <a:solidFill>
                <a:srgbClr val="FFFF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501515" y="5389245"/>
            <a:ext cx="5306695" cy="829945"/>
          </a:xfrm>
          <a:prstGeom prst="rect">
            <a:avLst/>
          </a:prstGeom>
          <a:noFill/>
        </p:spPr>
        <p:txBody>
          <a:bodyPr wrap="square" rtlCol="0">
            <a:spAutoFit/>
          </a:bodyPr>
          <a:lstStyle/>
          <a:p>
            <a:pPr marL="0" marR="0" algn="r" defTabSz="914400" rtl="0" latinLnBrk="0">
              <a:lnSpc>
                <a:spcPct val="100000"/>
              </a:lnSpc>
              <a:buClrTx/>
              <a:buSzTx/>
              <a:buFontTx/>
              <a:buNone/>
            </a:pPr>
            <a:r>
              <a:rPr lang="zh-CN" altLang="en-US" sz="2400"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濮海慧  博士  教授  硕士生导师  </a:t>
            </a:r>
            <a:endParaRPr lang="zh-CN" altLang="en-US" sz="2400"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endParaRPr>
          </a:p>
          <a:p>
            <a:pPr marL="0" marR="0" algn="r" defTabSz="914400" rtl="0" latinLnBrk="0">
              <a:lnSpc>
                <a:spcPct val="100000"/>
              </a:lnSpc>
              <a:buClrTx/>
              <a:buSzTx/>
              <a:buFontTx/>
              <a:buNone/>
            </a:pPr>
            <a:r>
              <a:rPr lang="en-US" altLang="zh-CN" sz="2400"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hhpu@ntu.edu.cn</a:t>
            </a:r>
            <a:endParaRPr kumimoji="0" lang="zh-CN" altLang="en-US" sz="2400" b="1" i="0" u="none" strike="noStrike" kern="1200" cap="none" normalizeH="0" baseline="0"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9270" y="1318895"/>
            <a:ext cx="10821035" cy="1278890"/>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latin typeface="微软雅黑" panose="020B0503020204020204" pitchFamily="34" charset="-122"/>
                <a:ea typeface="微软雅黑" panose="020B0503020204020204" pitchFamily="34" charset="-122"/>
              </a:rPr>
              <a:t>1.教学内容</a:t>
            </a:r>
            <a:endParaRPr kumimoji="1" lang="zh-CN" altLang="en-US" sz="2400" b="1" dirty="0">
              <a:solidFill>
                <a:srgbClr val="FF0066"/>
              </a:solidFill>
              <a:latin typeface="微软雅黑" panose="020B0503020204020204" pitchFamily="34" charset="-122"/>
              <a:ea typeface="微软雅黑" panose="020B0503020204020204" pitchFamily="34" charset="-122"/>
            </a:endParaRPr>
          </a:p>
          <a:p>
            <a:pPr algn="l">
              <a:lnSpc>
                <a:spcPct val="140000"/>
              </a:lnSpc>
              <a:spcBef>
                <a:spcPts val="600"/>
              </a:spcBef>
              <a:spcAft>
                <a:spcPts val="600"/>
              </a:spcAft>
              <a:buClrTx/>
              <a:buSzTx/>
              <a:buFont typeface="Wingdings" panose="05000000000000000000" charset="0"/>
            </a:pPr>
            <a:endParaRPr kumimoji="1" lang="zh-CN" altLang="en-US" sz="2400" b="1" dirty="0">
              <a:solidFill>
                <a:srgbClr val="FF0066"/>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1"/>
            </p:custDataLst>
          </p:nvPr>
        </p:nvPicPr>
        <p:blipFill>
          <a:blip r:embed="rId2"/>
          <a:srcRect l="1536" t="1600" r="1364" b="2447"/>
          <a:stretch>
            <a:fillRect/>
          </a:stretch>
        </p:blipFill>
        <p:spPr>
          <a:xfrm>
            <a:off x="2842260" y="1557020"/>
            <a:ext cx="9044940" cy="4654550"/>
          </a:xfrm>
          <a:prstGeom prst="rect">
            <a:avLst/>
          </a:prstGeom>
        </p:spPr>
      </p:pic>
      <p:sp>
        <p:nvSpPr>
          <p:cNvPr id="7" name="文本框 6"/>
          <p:cNvSpPr txBox="1"/>
          <p:nvPr>
            <p:custDataLst>
              <p:tags r:id="rId3"/>
            </p:custDataLst>
          </p:nvPr>
        </p:nvSpPr>
        <p:spPr>
          <a:xfrm>
            <a:off x="408940" y="2597785"/>
            <a:ext cx="2484120" cy="2861310"/>
          </a:xfrm>
          <a:prstGeom prst="rect">
            <a:avLst/>
          </a:prstGeom>
          <a:noFill/>
        </p:spPr>
        <p:txBody>
          <a:bodyPr wrap="square" rtlCol="0">
            <a:spAutoFit/>
          </a:bodyPr>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依据标准</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对接四新</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岗课赛证</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项目模块</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sym typeface="+mn-ea"/>
              </a:rPr>
              <a:t>思政体系</a:t>
            </a:r>
            <a:endParaRPr lang="zh-CN" altLang="en-US" sz="2800" dirty="0">
              <a:solidFill>
                <a:srgbClr val="0070C0"/>
              </a:solidFill>
              <a:ea typeface="微软雅黑" panose="020B0503020204020204" pitchFamily="34" charset="-122"/>
            </a:endParaRPr>
          </a:p>
        </p:txBody>
      </p:sp>
      <p:sp>
        <p:nvSpPr>
          <p:cNvPr id="4" name="文本框 3"/>
          <p:cNvSpPr txBox="1"/>
          <p:nvPr/>
        </p:nvSpPr>
        <p:spPr>
          <a:xfrm>
            <a:off x="136525" y="-26035"/>
            <a:ext cx="12055475" cy="1753235"/>
          </a:xfrm>
          <a:prstGeom prst="rect">
            <a:avLst/>
          </a:prstGeom>
          <a:noFill/>
        </p:spPr>
        <p:txBody>
          <a:bodyPr wrap="square" rtlCol="0" anchor="t">
            <a:spAutoFit/>
          </a:bodyPr>
          <a:p>
            <a:pPr marL="0" algn="ctr">
              <a:lnSpc>
                <a:spcPct val="150000"/>
              </a:lnSpc>
              <a:spcBef>
                <a:spcPts val="0"/>
              </a:spcBef>
              <a:buClrTx/>
              <a:buSzTx/>
              <a:buFontTx/>
              <a:buNone/>
              <a:defRPr/>
            </a:pPr>
            <a:r>
              <a:rPr lang="zh-CN" altLang="en-US" sz="3600" b="1" dirty="0">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四、课堂实录与教学片段的拍摄</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284670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sym typeface="+mn-ea"/>
              </a:rPr>
              <a:t>表现形式</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251" name="文本框 250"/>
          <p:cNvSpPr txBox="1"/>
          <p:nvPr>
            <p:custDataLst>
              <p:tags r:id="rId1"/>
            </p:custDataLst>
          </p:nvPr>
        </p:nvSpPr>
        <p:spPr>
          <a:xfrm>
            <a:off x="4410075" y="1413510"/>
            <a:ext cx="3616990" cy="608986"/>
          </a:xfrm>
          <a:prstGeom prst="rect">
            <a:avLst/>
          </a:prstGeom>
          <a:noFill/>
        </p:spPr>
        <p:txBody>
          <a:bodyPr wrap="square" rtlCol="0" anchor="ctr" anchorCtr="0">
            <a:normAutofit fontScale="97500"/>
          </a:bodyPr>
          <a:lstStyle/>
          <a:p>
            <a:pPr marL="0" lvl="0" indent="0" algn="ctr">
              <a:lnSpc>
                <a:spcPct val="120000"/>
              </a:lnSpc>
              <a:spcBef>
                <a:spcPts val="0"/>
              </a:spcBef>
              <a:spcAft>
                <a:spcPts val="0"/>
              </a:spcAft>
              <a:buSzPct val="100000"/>
            </a:pPr>
            <a:r>
              <a:rPr lang="zh-CN" altLang="en-US" sz="2400" b="1" spc="150" dirty="0">
                <a:solidFill>
                  <a:srgbClr val="28679C"/>
                </a:solidFill>
                <a:latin typeface="微软雅黑" panose="020B0503020204020204" pitchFamily="34" charset="-122"/>
                <a:ea typeface="微软雅黑" panose="020B0503020204020204" pitchFamily="34" charset="-122"/>
              </a:rPr>
              <a:t>文本中突出显示视频部分</a:t>
            </a:r>
            <a:endParaRPr lang="zh-CN" altLang="en-US" sz="2400" b="1" spc="150" dirty="0">
              <a:solidFill>
                <a:srgbClr val="28679C"/>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1550670" y="2070100"/>
            <a:ext cx="8663940" cy="429387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四、课堂实录与教学片段的拍摄</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284670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sym typeface="+mn-ea"/>
              </a:rPr>
              <a:t>表现形式</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251" name="文本框 250"/>
          <p:cNvSpPr txBox="1"/>
          <p:nvPr>
            <p:custDataLst>
              <p:tags r:id="rId1"/>
            </p:custDataLst>
          </p:nvPr>
        </p:nvSpPr>
        <p:spPr>
          <a:xfrm>
            <a:off x="4410075" y="1413510"/>
            <a:ext cx="3616990" cy="608986"/>
          </a:xfrm>
          <a:prstGeom prst="rect">
            <a:avLst/>
          </a:prstGeom>
          <a:noFill/>
        </p:spPr>
        <p:txBody>
          <a:bodyPr wrap="square" rtlCol="0" anchor="ctr" anchorCtr="0">
            <a:normAutofit fontScale="97500"/>
          </a:bodyPr>
          <a:lstStyle/>
          <a:p>
            <a:pPr marL="0" lvl="0" indent="0" algn="ctr">
              <a:lnSpc>
                <a:spcPct val="120000"/>
              </a:lnSpc>
              <a:spcBef>
                <a:spcPts val="0"/>
              </a:spcBef>
              <a:spcAft>
                <a:spcPts val="0"/>
              </a:spcAft>
              <a:buSzPct val="100000"/>
            </a:pPr>
            <a:r>
              <a:rPr lang="zh-CN" altLang="en-US" sz="2400" b="1" spc="150" dirty="0">
                <a:solidFill>
                  <a:srgbClr val="28679C"/>
                </a:solidFill>
                <a:latin typeface="微软雅黑" panose="020B0503020204020204" pitchFamily="34" charset="-122"/>
                <a:ea typeface="微软雅黑" panose="020B0503020204020204" pitchFamily="34" charset="-122"/>
              </a:rPr>
              <a:t>文本中突出显示视频部分</a:t>
            </a:r>
            <a:endParaRPr lang="zh-CN" altLang="en-US" sz="2400" b="1" spc="150" dirty="0">
              <a:solidFill>
                <a:srgbClr val="28679C"/>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rcRect t="1468"/>
          <a:stretch>
            <a:fillRect/>
          </a:stretch>
        </p:blipFill>
        <p:spPr>
          <a:xfrm>
            <a:off x="2532380" y="2006600"/>
            <a:ext cx="7127875" cy="442341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四、课堂实录与教学片段的拍摄</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284670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（三）</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sym typeface="+mn-ea"/>
              </a:rPr>
              <a:t>互动策略</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103" name="文本框 102"/>
          <p:cNvSpPr txBox="1"/>
          <p:nvPr>
            <p:custDataLst>
              <p:tags r:id="rId1"/>
            </p:custDataLst>
          </p:nvPr>
        </p:nvSpPr>
        <p:spPr>
          <a:xfrm>
            <a:off x="7707105" y="4465472"/>
            <a:ext cx="2114270" cy="378253"/>
          </a:xfrm>
          <a:prstGeom prst="rect">
            <a:avLst/>
          </a:prstGeom>
          <a:noFill/>
        </p:spPr>
        <p:txBody>
          <a:bodyPr wrap="square" rtlCol="0">
            <a:noAutofit/>
          </a:bodyPr>
          <a:lstStyle/>
          <a:p>
            <a:pPr marL="0" indent="0" algn="l">
              <a:lnSpc>
                <a:spcPct val="100000"/>
              </a:lnSpc>
              <a:spcBef>
                <a:spcPts val="0"/>
              </a:spcBef>
              <a:spcAft>
                <a:spcPts val="0"/>
              </a:spcAft>
              <a:buSzPct val="100000"/>
            </a:pPr>
            <a:r>
              <a:rPr lang="zh-CN" altLang="en-US" sz="2400" b="1" dirty="0">
                <a:latin typeface="微软雅黑" panose="020B0503020204020204" pitchFamily="34" charset="-122"/>
                <a:ea typeface="微软雅黑" panose="020B0503020204020204" pitchFamily="34" charset="-122"/>
                <a:cs typeface="+mj-cs"/>
              </a:rPr>
              <a:t>互动形式多样</a:t>
            </a:r>
            <a:endParaRPr lang="zh-CN" altLang="en-US" sz="2400" b="1" dirty="0">
              <a:latin typeface="微软雅黑" panose="020B0503020204020204" pitchFamily="34" charset="-122"/>
              <a:ea typeface="微软雅黑" panose="020B0503020204020204" pitchFamily="34" charset="-122"/>
              <a:cs typeface="+mj-cs"/>
            </a:endParaRPr>
          </a:p>
        </p:txBody>
      </p:sp>
      <p:sp>
        <p:nvSpPr>
          <p:cNvPr id="104" name="文本框 103"/>
          <p:cNvSpPr txBox="1"/>
          <p:nvPr>
            <p:custDataLst>
              <p:tags r:id="rId2"/>
            </p:custDataLst>
          </p:nvPr>
        </p:nvSpPr>
        <p:spPr>
          <a:xfrm>
            <a:off x="7722345" y="4813246"/>
            <a:ext cx="2978954" cy="689160"/>
          </a:xfrm>
          <a:prstGeom prst="rect">
            <a:avLst/>
          </a:prstGeom>
          <a:noFill/>
        </p:spPr>
        <p:txBody>
          <a:bodyPr wrap="square" rtlCol="0">
            <a:normAutofit/>
          </a:bodyPr>
          <a:lstStyle/>
          <a:p>
            <a:pPr marL="0" lvl="0" indent="0" algn="l">
              <a:lnSpc>
                <a:spcPct val="120000"/>
              </a:lnSpc>
              <a:spcBef>
                <a:spcPts val="0"/>
              </a:spcBef>
              <a:spcAft>
                <a:spcPts val="0"/>
              </a:spcAft>
              <a:buSzPct val="100000"/>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师生生生立体</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2" name="文本框 111"/>
          <p:cNvSpPr txBox="1"/>
          <p:nvPr>
            <p:custDataLst>
              <p:tags r:id="rId3"/>
            </p:custDataLst>
          </p:nvPr>
        </p:nvSpPr>
        <p:spPr>
          <a:xfrm>
            <a:off x="5051583" y="1860784"/>
            <a:ext cx="2114270" cy="378253"/>
          </a:xfrm>
          <a:prstGeom prst="rect">
            <a:avLst/>
          </a:prstGeom>
          <a:noFill/>
        </p:spPr>
        <p:txBody>
          <a:bodyPr wrap="square" rtlCol="0">
            <a:noAutofit/>
          </a:bodyPr>
          <a:lstStyle/>
          <a:p>
            <a:pPr marL="0" indent="0" algn="ctr">
              <a:lnSpc>
                <a:spcPct val="100000"/>
              </a:lnSpc>
              <a:spcBef>
                <a:spcPts val="0"/>
              </a:spcBef>
              <a:spcAft>
                <a:spcPts val="0"/>
              </a:spcAft>
              <a:buSzPct val="100000"/>
            </a:pPr>
            <a:r>
              <a:rPr lang="zh-CN" altLang="en-US" sz="2400" b="1" dirty="0">
                <a:latin typeface="微软雅黑" panose="020B0503020204020204" pitchFamily="34" charset="-122"/>
                <a:ea typeface="微软雅黑" panose="020B0503020204020204" pitchFamily="34" charset="-122"/>
                <a:cs typeface="+mj-cs"/>
              </a:rPr>
              <a:t>互动目的明确</a:t>
            </a:r>
            <a:endParaRPr lang="zh-CN" altLang="en-US" sz="2400" b="1" dirty="0">
              <a:latin typeface="微软雅黑" panose="020B0503020204020204" pitchFamily="34" charset="-122"/>
              <a:ea typeface="微软雅黑" panose="020B0503020204020204" pitchFamily="34" charset="-122"/>
              <a:cs typeface="+mj-cs"/>
            </a:endParaRPr>
          </a:p>
        </p:txBody>
      </p:sp>
      <p:sp>
        <p:nvSpPr>
          <p:cNvPr id="113" name="文本框 112"/>
          <p:cNvSpPr txBox="1"/>
          <p:nvPr>
            <p:custDataLst>
              <p:tags r:id="rId4"/>
            </p:custDataLst>
          </p:nvPr>
        </p:nvSpPr>
        <p:spPr>
          <a:xfrm>
            <a:off x="4619242" y="2239038"/>
            <a:ext cx="2978954" cy="689160"/>
          </a:xfrm>
          <a:prstGeom prst="rect">
            <a:avLst/>
          </a:prstGeom>
          <a:noFill/>
        </p:spPr>
        <p:txBody>
          <a:bodyPr wrap="square" rtlCol="0">
            <a:normAutofit/>
          </a:bodyPr>
          <a:lstStyle/>
          <a:p>
            <a:pPr marL="0" lvl="0" indent="0" algn="ctr">
              <a:lnSpc>
                <a:spcPct val="120000"/>
              </a:lnSpc>
              <a:spcBef>
                <a:spcPts val="0"/>
              </a:spcBef>
              <a:spcAft>
                <a:spcPts val="0"/>
              </a:spcAft>
              <a:buSzPct val="100000"/>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避免浅层互动</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5" name="文本框 114"/>
          <p:cNvSpPr txBox="1"/>
          <p:nvPr>
            <p:custDataLst>
              <p:tags r:id="rId5"/>
            </p:custDataLst>
          </p:nvPr>
        </p:nvSpPr>
        <p:spPr>
          <a:xfrm>
            <a:off x="2626715" y="4521264"/>
            <a:ext cx="2114270" cy="378253"/>
          </a:xfrm>
          <a:prstGeom prst="rect">
            <a:avLst/>
          </a:prstGeom>
          <a:noFill/>
        </p:spPr>
        <p:txBody>
          <a:bodyPr wrap="square" rtlCol="0">
            <a:noAutofit/>
          </a:bodyPr>
          <a:lstStyle/>
          <a:p>
            <a:pPr marL="0" indent="0" algn="l">
              <a:lnSpc>
                <a:spcPct val="100000"/>
              </a:lnSpc>
              <a:spcBef>
                <a:spcPts val="0"/>
              </a:spcBef>
              <a:spcAft>
                <a:spcPts val="0"/>
              </a:spcAft>
              <a:buSzPct val="100000"/>
            </a:pPr>
            <a:r>
              <a:rPr lang="zh-CN" altLang="en-US" sz="2400" b="1" dirty="0">
                <a:latin typeface="微软雅黑" panose="020B0503020204020204" pitchFamily="34" charset="-122"/>
                <a:ea typeface="微软雅黑" panose="020B0503020204020204" pitchFamily="34" charset="-122"/>
                <a:cs typeface="+mj-cs"/>
              </a:rPr>
              <a:t>互动载体多元</a:t>
            </a:r>
            <a:endParaRPr lang="zh-CN" altLang="en-US" sz="2400" b="1" dirty="0">
              <a:latin typeface="微软雅黑" panose="020B0503020204020204" pitchFamily="34" charset="-122"/>
              <a:ea typeface="微软雅黑" panose="020B0503020204020204" pitchFamily="34" charset="-122"/>
              <a:cs typeface="+mj-cs"/>
            </a:endParaRPr>
          </a:p>
        </p:txBody>
      </p:sp>
      <p:sp>
        <p:nvSpPr>
          <p:cNvPr id="116" name="文本框 115"/>
          <p:cNvSpPr txBox="1"/>
          <p:nvPr>
            <p:custDataLst>
              <p:tags r:id="rId6"/>
            </p:custDataLst>
          </p:nvPr>
        </p:nvSpPr>
        <p:spPr>
          <a:xfrm>
            <a:off x="2626715" y="4899517"/>
            <a:ext cx="2978954" cy="689160"/>
          </a:xfrm>
          <a:prstGeom prst="rect">
            <a:avLst/>
          </a:prstGeom>
          <a:noFill/>
        </p:spPr>
        <p:txBody>
          <a:bodyPr wrap="square" rtlCol="0">
            <a:normAutofit/>
          </a:bodyPr>
          <a:lstStyle/>
          <a:p>
            <a:pPr marL="0" lvl="0" indent="0" algn="l">
              <a:lnSpc>
                <a:spcPct val="120000"/>
              </a:lnSpc>
              <a:spcBef>
                <a:spcPts val="0"/>
              </a:spcBef>
              <a:spcAft>
                <a:spcPts val="0"/>
              </a:spcAft>
              <a:buSzPct val="100000"/>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线上线下混合</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 name="组合 2"/>
          <p:cNvGrpSpPr/>
          <p:nvPr>
            <p:custDataLst>
              <p:tags r:id="rId7"/>
            </p:custDataLst>
          </p:nvPr>
        </p:nvGrpSpPr>
        <p:grpSpPr>
          <a:xfrm>
            <a:off x="6403340" y="4037965"/>
            <a:ext cx="1076960" cy="829310"/>
            <a:chOff x="5751441" y="3850267"/>
            <a:chExt cx="1814049" cy="1574703"/>
          </a:xfrm>
        </p:grpSpPr>
        <p:sp>
          <p:nvSpPr>
            <p:cNvPr id="10" name="Freeform 6"/>
            <p:cNvSpPr/>
            <p:nvPr>
              <p:custDataLst>
                <p:tags r:id="rId8"/>
              </p:custDataLst>
            </p:nvPr>
          </p:nvSpPr>
          <p:spPr bwMode="auto">
            <a:xfrm rot="2044247">
              <a:off x="5751441" y="3850267"/>
              <a:ext cx="1773296" cy="1574703"/>
            </a:xfrm>
            <a:custGeom>
              <a:avLst/>
              <a:gdLst>
                <a:gd name="T0" fmla="*/ 345 w 469"/>
                <a:gd name="T1" fmla="*/ 1 h 417"/>
                <a:gd name="T2" fmla="*/ 469 w 469"/>
                <a:gd name="T3" fmla="*/ 413 h 417"/>
                <a:gd name="T4" fmla="*/ 461 w 469"/>
                <a:gd name="T5" fmla="*/ 417 h 417"/>
                <a:gd name="T6" fmla="*/ 268 w 469"/>
                <a:gd name="T7" fmla="*/ 374 h 417"/>
                <a:gd name="T8" fmla="*/ 85 w 469"/>
                <a:gd name="T9" fmla="*/ 361 h 417"/>
                <a:gd name="T10" fmla="*/ 15 w 469"/>
                <a:gd name="T11" fmla="*/ 327 h 417"/>
                <a:gd name="T12" fmla="*/ 0 w 469"/>
                <a:gd name="T13" fmla="*/ 292 h 417"/>
                <a:gd name="T14" fmla="*/ 173 w 469"/>
                <a:gd name="T15" fmla="*/ 246 h 417"/>
                <a:gd name="T16" fmla="*/ 322 w 469"/>
                <a:gd name="T17" fmla="*/ 35 h 417"/>
                <a:gd name="T18" fmla="*/ 338 w 469"/>
                <a:gd name="T19" fmla="*/ 0 h 417"/>
                <a:gd name="T20" fmla="*/ 345 w 469"/>
                <a:gd name="T21" fmla="*/ 1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 h="417">
                  <a:moveTo>
                    <a:pt x="345" y="1"/>
                  </a:moveTo>
                  <a:cubicBezTo>
                    <a:pt x="311" y="161"/>
                    <a:pt x="338" y="303"/>
                    <a:pt x="469" y="413"/>
                  </a:cubicBezTo>
                  <a:cubicBezTo>
                    <a:pt x="463" y="416"/>
                    <a:pt x="462" y="417"/>
                    <a:pt x="461" y="417"/>
                  </a:cubicBezTo>
                  <a:cubicBezTo>
                    <a:pt x="402" y="380"/>
                    <a:pt x="335" y="379"/>
                    <a:pt x="268" y="374"/>
                  </a:cubicBezTo>
                  <a:cubicBezTo>
                    <a:pt x="207" y="370"/>
                    <a:pt x="146" y="367"/>
                    <a:pt x="85" y="361"/>
                  </a:cubicBezTo>
                  <a:cubicBezTo>
                    <a:pt x="59" y="359"/>
                    <a:pt x="33" y="349"/>
                    <a:pt x="15" y="327"/>
                  </a:cubicBezTo>
                  <a:cubicBezTo>
                    <a:pt x="7" y="318"/>
                    <a:pt x="4" y="305"/>
                    <a:pt x="0" y="292"/>
                  </a:cubicBezTo>
                  <a:cubicBezTo>
                    <a:pt x="72" y="326"/>
                    <a:pt x="125" y="288"/>
                    <a:pt x="173" y="246"/>
                  </a:cubicBezTo>
                  <a:cubicBezTo>
                    <a:pt x="240" y="189"/>
                    <a:pt x="284" y="114"/>
                    <a:pt x="322" y="35"/>
                  </a:cubicBezTo>
                  <a:cubicBezTo>
                    <a:pt x="327" y="23"/>
                    <a:pt x="333" y="12"/>
                    <a:pt x="338" y="0"/>
                  </a:cubicBezTo>
                  <a:cubicBezTo>
                    <a:pt x="341" y="0"/>
                    <a:pt x="343" y="1"/>
                    <a:pt x="345"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2400">
                <a:solidFill>
                  <a:schemeClr val="lt1"/>
                </a:solidFill>
                <a:latin typeface="微软雅黑" panose="020B0503020204020204" pitchFamily="34" charset="-122"/>
                <a:ea typeface="微软雅黑" panose="020B0503020204020204" pitchFamily="34" charset="-122"/>
              </a:endParaRPr>
            </a:p>
          </p:txBody>
        </p:sp>
        <p:sp>
          <p:nvSpPr>
            <p:cNvPr id="11" name="Freeform 11"/>
            <p:cNvSpPr/>
            <p:nvPr>
              <p:custDataLst>
                <p:tags r:id="rId9"/>
              </p:custDataLst>
            </p:nvPr>
          </p:nvSpPr>
          <p:spPr bwMode="auto">
            <a:xfrm rot="2044247">
              <a:off x="6983753" y="4757074"/>
              <a:ext cx="581737" cy="585749"/>
            </a:xfrm>
            <a:custGeom>
              <a:avLst/>
              <a:gdLst>
                <a:gd name="T0" fmla="*/ 153 w 154"/>
                <a:gd name="T1" fmla="*/ 77 h 155"/>
                <a:gd name="T2" fmla="*/ 75 w 154"/>
                <a:gd name="T3" fmla="*/ 154 h 155"/>
                <a:gd name="T4" fmla="*/ 0 w 154"/>
                <a:gd name="T5" fmla="*/ 76 h 155"/>
                <a:gd name="T6" fmla="*/ 76 w 154"/>
                <a:gd name="T7" fmla="*/ 0 h 155"/>
                <a:gd name="T8" fmla="*/ 153 w 154"/>
                <a:gd name="T9" fmla="*/ 77 h 155"/>
              </a:gdLst>
              <a:ahLst/>
              <a:cxnLst>
                <a:cxn ang="0">
                  <a:pos x="T0" y="T1"/>
                </a:cxn>
                <a:cxn ang="0">
                  <a:pos x="T2" y="T3"/>
                </a:cxn>
                <a:cxn ang="0">
                  <a:pos x="T4" y="T5"/>
                </a:cxn>
                <a:cxn ang="0">
                  <a:pos x="T6" y="T7"/>
                </a:cxn>
                <a:cxn ang="0">
                  <a:pos x="T8" y="T9"/>
                </a:cxn>
              </a:cxnLst>
              <a:rect l="0" t="0" r="r" b="b"/>
              <a:pathLst>
                <a:path w="154" h="155">
                  <a:moveTo>
                    <a:pt x="153" y="77"/>
                  </a:moveTo>
                  <a:cubicBezTo>
                    <a:pt x="153" y="120"/>
                    <a:pt x="118" y="155"/>
                    <a:pt x="75" y="154"/>
                  </a:cubicBezTo>
                  <a:cubicBezTo>
                    <a:pt x="34" y="153"/>
                    <a:pt x="0" y="118"/>
                    <a:pt x="0" y="76"/>
                  </a:cubicBezTo>
                  <a:cubicBezTo>
                    <a:pt x="0" y="35"/>
                    <a:pt x="35" y="0"/>
                    <a:pt x="76" y="0"/>
                  </a:cubicBezTo>
                  <a:cubicBezTo>
                    <a:pt x="120" y="0"/>
                    <a:pt x="154" y="34"/>
                    <a:pt x="153" y="7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72500" lnSpcReduction="20000"/>
            </a:bodyPr>
            <a:lstStyle/>
            <a:p>
              <a:pPr algn="ctr"/>
              <a:endParaRPr lang="zh-CN" altLang="en-US" sz="2400">
                <a:solidFill>
                  <a:schemeClr val="lt1"/>
                </a:solidFill>
                <a:latin typeface="微软雅黑" panose="020B0503020204020204" pitchFamily="34" charset="-122"/>
                <a:ea typeface="微软雅黑" panose="020B0503020204020204" pitchFamily="34" charset="-122"/>
              </a:endParaRPr>
            </a:p>
          </p:txBody>
        </p:sp>
        <p:sp>
          <p:nvSpPr>
            <p:cNvPr id="12" name="Freeform 610"/>
            <p:cNvSpPr/>
            <p:nvPr>
              <p:custDataLst>
                <p:tags r:id="rId10"/>
              </p:custDataLst>
            </p:nvPr>
          </p:nvSpPr>
          <p:spPr bwMode="auto">
            <a:xfrm rot="2044247">
              <a:off x="6460237" y="4834632"/>
              <a:ext cx="253160" cy="159388"/>
            </a:xfrm>
            <a:custGeom>
              <a:avLst/>
              <a:gdLst>
                <a:gd name="T0" fmla="*/ 880 w 921"/>
                <a:gd name="T1" fmla="*/ 447 h 580"/>
                <a:gd name="T2" fmla="*/ 879 w 921"/>
                <a:gd name="T3" fmla="*/ 427 h 580"/>
                <a:gd name="T4" fmla="*/ 431 w 921"/>
                <a:gd name="T5" fmla="*/ 0 h 580"/>
                <a:gd name="T6" fmla="*/ 3 w 921"/>
                <a:gd name="T7" fmla="*/ 317 h 580"/>
                <a:gd name="T8" fmla="*/ 0 w 921"/>
                <a:gd name="T9" fmla="*/ 326 h 580"/>
                <a:gd name="T10" fmla="*/ 108 w 921"/>
                <a:gd name="T11" fmla="*/ 326 h 580"/>
                <a:gd name="T12" fmla="*/ 109 w 921"/>
                <a:gd name="T13" fmla="*/ 322 h 580"/>
                <a:gd name="T14" fmla="*/ 431 w 921"/>
                <a:gd name="T15" fmla="*/ 102 h 580"/>
                <a:gd name="T16" fmla="*/ 776 w 921"/>
                <a:gd name="T17" fmla="*/ 424 h 580"/>
                <a:gd name="T18" fmla="*/ 778 w 921"/>
                <a:gd name="T19" fmla="*/ 447 h 580"/>
                <a:gd name="T20" fmla="*/ 729 w 921"/>
                <a:gd name="T21" fmla="*/ 447 h 580"/>
                <a:gd name="T22" fmla="*/ 826 w 921"/>
                <a:gd name="T23" fmla="*/ 580 h 580"/>
                <a:gd name="T24" fmla="*/ 921 w 921"/>
                <a:gd name="T25" fmla="*/ 447 h 580"/>
                <a:gd name="T26" fmla="*/ 880 w 921"/>
                <a:gd name="T27" fmla="*/ 447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0">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0"/>
                    <a:pt x="826" y="580"/>
                    <a:pt x="826" y="580"/>
                  </a:cubicBezTo>
                  <a:cubicBezTo>
                    <a:pt x="921" y="447"/>
                    <a:pt x="921" y="447"/>
                    <a:pt x="921" y="447"/>
                  </a:cubicBezTo>
                  <a:lnTo>
                    <a:pt x="880" y="447"/>
                  </a:lnTo>
                  <a:close/>
                </a:path>
              </a:pathLst>
            </a:custGeom>
            <a:solidFill>
              <a:schemeClr val="bg1"/>
            </a:solidFill>
            <a:ln>
              <a:noFill/>
            </a:ln>
          </p:spPr>
          <p:txBody>
            <a:bodyPr vert="horz" wrap="square" lIns="91440" tIns="45720" rIns="91440" bIns="45720" numCol="1" anchor="t" anchorCtr="0" compatLnSpc="1">
              <a:noAutofit/>
            </a:bodyPr>
            <a:lstStyle/>
            <a:p>
              <a:endParaRPr lang="zh-CN" altLang="en-US" sz="2400">
                <a:latin typeface="微软雅黑" panose="020B0503020204020204" pitchFamily="34" charset="-122"/>
                <a:ea typeface="微软雅黑" panose="020B0503020204020204" pitchFamily="34" charset="-122"/>
              </a:endParaRPr>
            </a:p>
          </p:txBody>
        </p:sp>
        <p:sp>
          <p:nvSpPr>
            <p:cNvPr id="13" name="Freeform 611"/>
            <p:cNvSpPr/>
            <p:nvPr>
              <p:custDataLst>
                <p:tags r:id="rId11"/>
              </p:custDataLst>
            </p:nvPr>
          </p:nvSpPr>
          <p:spPr bwMode="auto">
            <a:xfrm rot="2044247">
              <a:off x="6395066" y="4932119"/>
              <a:ext cx="230357" cy="119832"/>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solidFill>
              <a:schemeClr val="bg1"/>
            </a:solidFill>
            <a:ln>
              <a:noFill/>
            </a:ln>
          </p:spPr>
          <p:txBody>
            <a:bodyPr vert="horz" wrap="square" lIns="91440" tIns="45720" rIns="91440" bIns="45720" numCol="1" anchor="t" anchorCtr="0" compatLnSpc="1">
              <a:noAutofit/>
            </a:bodyPr>
            <a:lstStyle/>
            <a:p>
              <a:endParaRPr lang="zh-CN" altLang="en-US" sz="2300">
                <a:latin typeface="微软雅黑" panose="020B0503020204020204" pitchFamily="34" charset="-122"/>
                <a:ea typeface="微软雅黑" panose="020B0503020204020204" pitchFamily="34" charset="-122"/>
              </a:endParaRPr>
            </a:p>
          </p:txBody>
        </p:sp>
        <p:sp>
          <p:nvSpPr>
            <p:cNvPr id="14" name="Freeform 612"/>
            <p:cNvSpPr>
              <a:spLocks noEditPoints="1"/>
            </p:cNvSpPr>
            <p:nvPr>
              <p:custDataLst>
                <p:tags r:id="rId12"/>
              </p:custDataLst>
            </p:nvPr>
          </p:nvSpPr>
          <p:spPr bwMode="auto">
            <a:xfrm rot="2044247">
              <a:off x="6476627" y="4870658"/>
              <a:ext cx="154967" cy="151244"/>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000">
                <a:latin typeface="微软雅黑" panose="020B0503020204020204" pitchFamily="34" charset="-122"/>
                <a:ea typeface="微软雅黑" panose="020B0503020204020204" pitchFamily="34" charset="-122"/>
              </a:endParaRPr>
            </a:p>
          </p:txBody>
        </p:sp>
        <p:sp>
          <p:nvSpPr>
            <p:cNvPr id="15" name="Freeform 613"/>
            <p:cNvSpPr>
              <a:spLocks noEditPoints="1"/>
            </p:cNvSpPr>
            <p:nvPr>
              <p:custDataLst>
                <p:tags r:id="rId13"/>
              </p:custDataLst>
            </p:nvPr>
          </p:nvSpPr>
          <p:spPr bwMode="auto">
            <a:xfrm rot="2044247">
              <a:off x="6518010" y="4910678"/>
              <a:ext cx="71783" cy="71201"/>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000">
                <a:latin typeface="微软雅黑" panose="020B0503020204020204" pitchFamily="34" charset="-122"/>
                <a:ea typeface="微软雅黑" panose="020B0503020204020204" pitchFamily="34" charset="-122"/>
              </a:endParaRPr>
            </a:p>
          </p:txBody>
        </p:sp>
      </p:grpSp>
      <p:grpSp>
        <p:nvGrpSpPr>
          <p:cNvPr id="16" name="组合 15"/>
          <p:cNvGrpSpPr/>
          <p:nvPr>
            <p:custDataLst>
              <p:tags r:id="rId14"/>
            </p:custDataLst>
          </p:nvPr>
        </p:nvGrpSpPr>
        <p:grpSpPr>
          <a:xfrm>
            <a:off x="5084445" y="4261485"/>
            <a:ext cx="1080135" cy="830580"/>
            <a:chOff x="3818759" y="4305957"/>
            <a:chExt cx="1819434" cy="1576709"/>
          </a:xfrm>
        </p:grpSpPr>
        <p:sp>
          <p:nvSpPr>
            <p:cNvPr id="17" name="Freeform 7"/>
            <p:cNvSpPr/>
            <p:nvPr>
              <p:custDataLst>
                <p:tags r:id="rId15"/>
              </p:custDataLst>
            </p:nvPr>
          </p:nvSpPr>
          <p:spPr bwMode="auto">
            <a:xfrm rot="5400000">
              <a:off x="3940121" y="4184595"/>
              <a:ext cx="1576709" cy="1819434"/>
            </a:xfrm>
            <a:custGeom>
              <a:avLst/>
              <a:gdLst>
                <a:gd name="T0" fmla="*/ 417 w 417"/>
                <a:gd name="T1" fmla="*/ 234 h 482"/>
                <a:gd name="T2" fmla="*/ 206 w 417"/>
                <a:gd name="T3" fmla="*/ 311 h 482"/>
                <a:gd name="T4" fmla="*/ 67 w 417"/>
                <a:gd name="T5" fmla="*/ 482 h 482"/>
                <a:gd name="T6" fmla="*/ 26 w 417"/>
                <a:gd name="T7" fmla="*/ 211 h 482"/>
                <a:gd name="T8" fmla="*/ 2 w 417"/>
                <a:gd name="T9" fmla="*/ 72 h 482"/>
                <a:gd name="T10" fmla="*/ 21 w 417"/>
                <a:gd name="T11" fmla="*/ 17 h 482"/>
                <a:gd name="T12" fmla="*/ 42 w 417"/>
                <a:gd name="T13" fmla="*/ 0 h 482"/>
                <a:gd name="T14" fmla="*/ 153 w 417"/>
                <a:gd name="T15" fmla="*/ 161 h 482"/>
                <a:gd name="T16" fmla="*/ 390 w 417"/>
                <a:gd name="T17" fmla="*/ 230 h 482"/>
                <a:gd name="T18" fmla="*/ 407 w 417"/>
                <a:gd name="T19" fmla="*/ 232 h 482"/>
                <a:gd name="T20" fmla="*/ 417 w 417"/>
                <a:gd name="T21" fmla="*/ 23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7" h="482">
                  <a:moveTo>
                    <a:pt x="417" y="234"/>
                  </a:moveTo>
                  <a:cubicBezTo>
                    <a:pt x="343" y="250"/>
                    <a:pt x="271" y="269"/>
                    <a:pt x="206" y="311"/>
                  </a:cubicBezTo>
                  <a:cubicBezTo>
                    <a:pt x="141" y="353"/>
                    <a:pt x="104" y="417"/>
                    <a:pt x="67" y="482"/>
                  </a:cubicBezTo>
                  <a:cubicBezTo>
                    <a:pt x="88" y="386"/>
                    <a:pt x="47" y="300"/>
                    <a:pt x="26" y="211"/>
                  </a:cubicBezTo>
                  <a:cubicBezTo>
                    <a:pt x="15" y="165"/>
                    <a:pt x="6" y="119"/>
                    <a:pt x="2" y="72"/>
                  </a:cubicBezTo>
                  <a:cubicBezTo>
                    <a:pt x="0" y="54"/>
                    <a:pt x="12" y="35"/>
                    <a:pt x="21" y="17"/>
                  </a:cubicBezTo>
                  <a:cubicBezTo>
                    <a:pt x="24" y="10"/>
                    <a:pt x="33" y="7"/>
                    <a:pt x="42" y="0"/>
                  </a:cubicBezTo>
                  <a:cubicBezTo>
                    <a:pt x="34" y="89"/>
                    <a:pt x="93" y="127"/>
                    <a:pt x="153" y="161"/>
                  </a:cubicBezTo>
                  <a:cubicBezTo>
                    <a:pt x="226" y="202"/>
                    <a:pt x="307" y="219"/>
                    <a:pt x="390" y="230"/>
                  </a:cubicBezTo>
                  <a:cubicBezTo>
                    <a:pt x="396" y="231"/>
                    <a:pt x="402" y="231"/>
                    <a:pt x="407" y="232"/>
                  </a:cubicBezTo>
                  <a:cubicBezTo>
                    <a:pt x="411" y="232"/>
                    <a:pt x="414" y="233"/>
                    <a:pt x="417" y="23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6000">
                <a:solidFill>
                  <a:schemeClr val="lt1"/>
                </a:solidFill>
                <a:latin typeface="微软雅黑" panose="020B0503020204020204" pitchFamily="34" charset="-122"/>
                <a:ea typeface="微软雅黑" panose="020B0503020204020204" pitchFamily="34" charset="-122"/>
              </a:endParaRPr>
            </a:p>
          </p:txBody>
        </p:sp>
        <p:sp>
          <p:nvSpPr>
            <p:cNvPr id="18" name="Freeform 14"/>
            <p:cNvSpPr/>
            <p:nvPr>
              <p:custDataLst>
                <p:tags r:id="rId16"/>
              </p:custDataLst>
            </p:nvPr>
          </p:nvSpPr>
          <p:spPr bwMode="auto">
            <a:xfrm rot="5400000">
              <a:off x="3885960" y="5005046"/>
              <a:ext cx="575720" cy="565689"/>
            </a:xfrm>
            <a:custGeom>
              <a:avLst/>
              <a:gdLst>
                <a:gd name="T0" fmla="*/ 74 w 152"/>
                <a:gd name="T1" fmla="*/ 0 h 150"/>
                <a:gd name="T2" fmla="*/ 152 w 152"/>
                <a:gd name="T3" fmla="*/ 74 h 150"/>
                <a:gd name="T4" fmla="*/ 75 w 152"/>
                <a:gd name="T5" fmla="*/ 150 h 150"/>
                <a:gd name="T6" fmla="*/ 0 w 152"/>
                <a:gd name="T7" fmla="*/ 75 h 150"/>
                <a:gd name="T8" fmla="*/ 74 w 152"/>
                <a:gd name="T9" fmla="*/ 0 h 150"/>
              </a:gdLst>
              <a:ahLst/>
              <a:cxnLst>
                <a:cxn ang="0">
                  <a:pos x="T0" y="T1"/>
                </a:cxn>
                <a:cxn ang="0">
                  <a:pos x="T2" y="T3"/>
                </a:cxn>
                <a:cxn ang="0">
                  <a:pos x="T4" y="T5"/>
                </a:cxn>
                <a:cxn ang="0">
                  <a:pos x="T6" y="T7"/>
                </a:cxn>
                <a:cxn ang="0">
                  <a:pos x="T8" y="T9"/>
                </a:cxn>
              </a:cxnLst>
              <a:rect l="0" t="0" r="r" b="b"/>
              <a:pathLst>
                <a:path w="152" h="150">
                  <a:moveTo>
                    <a:pt x="74" y="0"/>
                  </a:moveTo>
                  <a:cubicBezTo>
                    <a:pt x="118" y="0"/>
                    <a:pt x="152" y="33"/>
                    <a:pt x="152" y="74"/>
                  </a:cubicBezTo>
                  <a:cubicBezTo>
                    <a:pt x="151" y="118"/>
                    <a:pt x="118" y="150"/>
                    <a:pt x="75" y="150"/>
                  </a:cubicBezTo>
                  <a:cubicBezTo>
                    <a:pt x="31" y="150"/>
                    <a:pt x="0" y="118"/>
                    <a:pt x="0" y="75"/>
                  </a:cubicBezTo>
                  <a:cubicBezTo>
                    <a:pt x="0" y="31"/>
                    <a:pt x="31" y="0"/>
                    <a:pt x="7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000">
                <a:solidFill>
                  <a:schemeClr val="lt1"/>
                </a:solidFill>
                <a:latin typeface="微软雅黑" panose="020B0503020204020204" pitchFamily="34" charset="-122"/>
                <a:ea typeface="微软雅黑" panose="020B0503020204020204" pitchFamily="34" charset="-122"/>
              </a:endParaRPr>
            </a:p>
          </p:txBody>
        </p:sp>
        <p:sp>
          <p:nvSpPr>
            <p:cNvPr id="19" name="任意多边形 79"/>
            <p:cNvSpPr/>
            <p:nvPr>
              <p:custDataLst>
                <p:tags r:id="rId17"/>
              </p:custDataLst>
            </p:nvPr>
          </p:nvSpPr>
          <p:spPr bwMode="auto">
            <a:xfrm>
              <a:off x="4616874" y="4632864"/>
              <a:ext cx="287014" cy="246877"/>
            </a:xfrm>
            <a:custGeom>
              <a:avLst/>
              <a:gdLst>
                <a:gd name="connsiteX0" fmla="*/ 160407 w 287014"/>
                <a:gd name="connsiteY0" fmla="*/ 108831 h 246877"/>
                <a:gd name="connsiteX1" fmla="*/ 195247 w 287014"/>
                <a:gd name="connsiteY1" fmla="*/ 167594 h 246877"/>
                <a:gd name="connsiteX2" fmla="*/ 199602 w 287014"/>
                <a:gd name="connsiteY2" fmla="*/ 141477 h 246877"/>
                <a:gd name="connsiteX3" fmla="*/ 194936 w 287014"/>
                <a:gd name="connsiteY3" fmla="*/ 132772 h 246877"/>
                <a:gd name="connsiteX4" fmla="*/ 204890 w 287014"/>
                <a:gd name="connsiteY4" fmla="*/ 122822 h 246877"/>
                <a:gd name="connsiteX5" fmla="*/ 215156 w 287014"/>
                <a:gd name="connsiteY5" fmla="*/ 132772 h 246877"/>
                <a:gd name="connsiteX6" fmla="*/ 210179 w 287014"/>
                <a:gd name="connsiteY6" fmla="*/ 141477 h 246877"/>
                <a:gd name="connsiteX7" fmla="*/ 214534 w 287014"/>
                <a:gd name="connsiteY7" fmla="*/ 168216 h 246877"/>
                <a:gd name="connsiteX8" fmla="*/ 249685 w 287014"/>
                <a:gd name="connsiteY8" fmla="*/ 108831 h 246877"/>
                <a:gd name="connsiteX9" fmla="*/ 286392 w 287014"/>
                <a:gd name="connsiteY9" fmla="*/ 147696 h 246877"/>
                <a:gd name="connsiteX10" fmla="*/ 287014 w 287014"/>
                <a:gd name="connsiteY10" fmla="*/ 147696 h 246877"/>
                <a:gd name="connsiteX11" fmla="*/ 287014 w 287014"/>
                <a:gd name="connsiteY11" fmla="*/ 233819 h 246877"/>
                <a:gd name="connsiteX12" fmla="*/ 286703 w 287014"/>
                <a:gd name="connsiteY12" fmla="*/ 233819 h 246877"/>
                <a:gd name="connsiteX13" fmla="*/ 205201 w 287014"/>
                <a:gd name="connsiteY13" fmla="*/ 246877 h 246877"/>
                <a:gd name="connsiteX14" fmla="*/ 172538 w 287014"/>
                <a:gd name="connsiteY14" fmla="*/ 242524 h 246877"/>
                <a:gd name="connsiteX15" fmla="*/ 171916 w 287014"/>
                <a:gd name="connsiteY15" fmla="*/ 147074 h 246877"/>
                <a:gd name="connsiteX16" fmla="*/ 171916 w 287014"/>
                <a:gd name="connsiteY16" fmla="*/ 146141 h 246877"/>
                <a:gd name="connsiteX17" fmla="*/ 151074 w 287014"/>
                <a:gd name="connsiteY17" fmla="*/ 113495 h 246877"/>
                <a:gd name="connsiteX18" fmla="*/ 160407 w 287014"/>
                <a:gd name="connsiteY18" fmla="*/ 108831 h 246877"/>
                <a:gd name="connsiteX19" fmla="*/ 37307 w 287014"/>
                <a:gd name="connsiteY19" fmla="*/ 108831 h 246877"/>
                <a:gd name="connsiteX20" fmla="*/ 72438 w 287014"/>
                <a:gd name="connsiteY20" fmla="*/ 167594 h 246877"/>
                <a:gd name="connsiteX21" fmla="*/ 76479 w 287014"/>
                <a:gd name="connsiteY21" fmla="*/ 141477 h 246877"/>
                <a:gd name="connsiteX22" fmla="*/ 71816 w 287014"/>
                <a:gd name="connsiteY22" fmla="*/ 132772 h 246877"/>
                <a:gd name="connsiteX23" fmla="*/ 81764 w 287014"/>
                <a:gd name="connsiteY23" fmla="*/ 122822 h 246877"/>
                <a:gd name="connsiteX24" fmla="*/ 92024 w 287014"/>
                <a:gd name="connsiteY24" fmla="*/ 132772 h 246877"/>
                <a:gd name="connsiteX25" fmla="*/ 87049 w 287014"/>
                <a:gd name="connsiteY25" fmla="*/ 141477 h 246877"/>
                <a:gd name="connsiteX26" fmla="*/ 91402 w 287014"/>
                <a:gd name="connsiteY26" fmla="*/ 168216 h 246877"/>
                <a:gd name="connsiteX27" fmla="*/ 126532 w 287014"/>
                <a:gd name="connsiteY27" fmla="*/ 108831 h 246877"/>
                <a:gd name="connsiteX28" fmla="*/ 163217 w 287014"/>
                <a:gd name="connsiteY28" fmla="*/ 147696 h 246877"/>
                <a:gd name="connsiteX29" fmla="*/ 163839 w 287014"/>
                <a:gd name="connsiteY29" fmla="*/ 233819 h 246877"/>
                <a:gd name="connsiteX30" fmla="*/ 163528 w 287014"/>
                <a:gd name="connsiteY30" fmla="*/ 233819 h 246877"/>
                <a:gd name="connsiteX31" fmla="*/ 82075 w 287014"/>
                <a:gd name="connsiteY31" fmla="*/ 246877 h 246877"/>
                <a:gd name="connsiteX32" fmla="*/ 622 w 287014"/>
                <a:gd name="connsiteY32" fmla="*/ 233819 h 246877"/>
                <a:gd name="connsiteX33" fmla="*/ 0 w 287014"/>
                <a:gd name="connsiteY33" fmla="*/ 233819 h 246877"/>
                <a:gd name="connsiteX34" fmla="*/ 0 w 287014"/>
                <a:gd name="connsiteY34" fmla="*/ 147696 h 246877"/>
                <a:gd name="connsiteX35" fmla="*/ 622 w 287014"/>
                <a:gd name="connsiteY35" fmla="*/ 147696 h 246877"/>
                <a:gd name="connsiteX36" fmla="*/ 37307 w 287014"/>
                <a:gd name="connsiteY36" fmla="*/ 108831 h 246877"/>
                <a:gd name="connsiteX37" fmla="*/ 205250 w 287014"/>
                <a:gd name="connsiteY37" fmla="*/ 0 h 246877"/>
                <a:gd name="connsiteX38" fmla="*/ 248792 w 287014"/>
                <a:gd name="connsiteY38" fmla="*/ 44146 h 246877"/>
                <a:gd name="connsiteX39" fmla="*/ 254701 w 287014"/>
                <a:gd name="connsiteY39" fmla="*/ 62799 h 246877"/>
                <a:gd name="connsiteX40" fmla="*/ 243194 w 287014"/>
                <a:gd name="connsiteY40" fmla="*/ 75545 h 246877"/>
                <a:gd name="connsiteX41" fmla="*/ 206183 w 287014"/>
                <a:gd name="connsiteY41" fmla="*/ 114095 h 246877"/>
                <a:gd name="connsiteX42" fmla="*/ 167618 w 287014"/>
                <a:gd name="connsiteY42" fmla="*/ 75545 h 246877"/>
                <a:gd name="connsiteX43" fmla="*/ 155488 w 287014"/>
                <a:gd name="connsiteY43" fmla="*/ 62799 h 246877"/>
                <a:gd name="connsiteX44" fmla="*/ 161709 w 287014"/>
                <a:gd name="connsiteY44" fmla="*/ 44146 h 246877"/>
                <a:gd name="connsiteX45" fmla="*/ 205250 w 287014"/>
                <a:gd name="connsiteY45" fmla="*/ 0 h 246877"/>
                <a:gd name="connsiteX46" fmla="*/ 82075 w 287014"/>
                <a:gd name="connsiteY46" fmla="*/ 0 h 246877"/>
                <a:gd name="connsiteX47" fmla="*/ 125617 w 287014"/>
                <a:gd name="connsiteY47" fmla="*/ 44146 h 246877"/>
                <a:gd name="connsiteX48" fmla="*/ 131526 w 287014"/>
                <a:gd name="connsiteY48" fmla="*/ 62799 h 246877"/>
                <a:gd name="connsiteX49" fmla="*/ 120330 w 287014"/>
                <a:gd name="connsiteY49" fmla="*/ 75545 h 246877"/>
                <a:gd name="connsiteX50" fmla="*/ 83008 w 287014"/>
                <a:gd name="connsiteY50" fmla="*/ 114095 h 246877"/>
                <a:gd name="connsiteX51" fmla="*/ 44443 w 287014"/>
                <a:gd name="connsiteY51" fmla="*/ 75545 h 246877"/>
                <a:gd name="connsiteX52" fmla="*/ 32313 w 287014"/>
                <a:gd name="connsiteY52" fmla="*/ 62799 h 246877"/>
                <a:gd name="connsiteX53" fmla="*/ 38534 w 287014"/>
                <a:gd name="connsiteY53" fmla="*/ 44146 h 246877"/>
                <a:gd name="connsiteX54" fmla="*/ 82075 w 287014"/>
                <a:gd name="connsiteY54" fmla="*/ 0 h 2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7014" h="246877">
                  <a:moveTo>
                    <a:pt x="160407" y="108831"/>
                  </a:moveTo>
                  <a:cubicBezTo>
                    <a:pt x="160407" y="108831"/>
                    <a:pt x="160407" y="108831"/>
                    <a:pt x="195247" y="167594"/>
                  </a:cubicBezTo>
                  <a:cubicBezTo>
                    <a:pt x="195247" y="167594"/>
                    <a:pt x="195247" y="167594"/>
                    <a:pt x="199602" y="141477"/>
                  </a:cubicBezTo>
                  <a:cubicBezTo>
                    <a:pt x="196802" y="139612"/>
                    <a:pt x="194936" y="136503"/>
                    <a:pt x="194936" y="132772"/>
                  </a:cubicBezTo>
                  <a:cubicBezTo>
                    <a:pt x="194936" y="127486"/>
                    <a:pt x="199291" y="122822"/>
                    <a:pt x="204890" y="122822"/>
                  </a:cubicBezTo>
                  <a:cubicBezTo>
                    <a:pt x="210490" y="122822"/>
                    <a:pt x="215156" y="127486"/>
                    <a:pt x="215156" y="132772"/>
                  </a:cubicBezTo>
                  <a:cubicBezTo>
                    <a:pt x="215156" y="136503"/>
                    <a:pt x="212978" y="139612"/>
                    <a:pt x="210179" y="141477"/>
                  </a:cubicBezTo>
                  <a:cubicBezTo>
                    <a:pt x="210179" y="141477"/>
                    <a:pt x="210179" y="141477"/>
                    <a:pt x="214534" y="168216"/>
                  </a:cubicBezTo>
                  <a:cubicBezTo>
                    <a:pt x="214534" y="168216"/>
                    <a:pt x="214534" y="168216"/>
                    <a:pt x="249685" y="108831"/>
                  </a:cubicBezTo>
                  <a:cubicBezTo>
                    <a:pt x="269594" y="117537"/>
                    <a:pt x="283281" y="131528"/>
                    <a:pt x="286392" y="147696"/>
                  </a:cubicBezTo>
                  <a:lnTo>
                    <a:pt x="287014" y="147696"/>
                  </a:lnTo>
                  <a:cubicBezTo>
                    <a:pt x="287014" y="147696"/>
                    <a:pt x="287014" y="147696"/>
                    <a:pt x="287014" y="233819"/>
                  </a:cubicBezTo>
                  <a:cubicBezTo>
                    <a:pt x="287014" y="233819"/>
                    <a:pt x="287014" y="233819"/>
                    <a:pt x="286703" y="233819"/>
                  </a:cubicBezTo>
                  <a:cubicBezTo>
                    <a:pt x="282970" y="241281"/>
                    <a:pt x="247819" y="246877"/>
                    <a:pt x="205201" y="246877"/>
                  </a:cubicBezTo>
                  <a:cubicBezTo>
                    <a:pt x="189959" y="246877"/>
                    <a:pt x="172538" y="242524"/>
                    <a:pt x="172538" y="242524"/>
                  </a:cubicBezTo>
                  <a:cubicBezTo>
                    <a:pt x="172538" y="242524"/>
                    <a:pt x="172538" y="242524"/>
                    <a:pt x="171916" y="147074"/>
                  </a:cubicBezTo>
                  <a:cubicBezTo>
                    <a:pt x="171916" y="147074"/>
                    <a:pt x="171916" y="147074"/>
                    <a:pt x="171916" y="146141"/>
                  </a:cubicBezTo>
                  <a:cubicBezTo>
                    <a:pt x="169428" y="134015"/>
                    <a:pt x="162273" y="122822"/>
                    <a:pt x="151074" y="113495"/>
                  </a:cubicBezTo>
                  <a:cubicBezTo>
                    <a:pt x="154185" y="111940"/>
                    <a:pt x="157296" y="110386"/>
                    <a:pt x="160407" y="108831"/>
                  </a:cubicBezTo>
                  <a:close/>
                  <a:moveTo>
                    <a:pt x="37307" y="108831"/>
                  </a:moveTo>
                  <a:cubicBezTo>
                    <a:pt x="37307" y="108831"/>
                    <a:pt x="37307" y="108831"/>
                    <a:pt x="72438" y="167594"/>
                  </a:cubicBezTo>
                  <a:cubicBezTo>
                    <a:pt x="72438" y="167594"/>
                    <a:pt x="72438" y="167594"/>
                    <a:pt x="76479" y="141477"/>
                  </a:cubicBezTo>
                  <a:cubicBezTo>
                    <a:pt x="73681" y="139612"/>
                    <a:pt x="71816" y="136503"/>
                    <a:pt x="71816" y="132772"/>
                  </a:cubicBezTo>
                  <a:cubicBezTo>
                    <a:pt x="71816" y="127486"/>
                    <a:pt x="76168" y="122822"/>
                    <a:pt x="81764" y="122822"/>
                  </a:cubicBezTo>
                  <a:cubicBezTo>
                    <a:pt x="87360" y="122822"/>
                    <a:pt x="92024" y="127486"/>
                    <a:pt x="92024" y="132772"/>
                  </a:cubicBezTo>
                  <a:cubicBezTo>
                    <a:pt x="92024" y="136503"/>
                    <a:pt x="90158" y="139612"/>
                    <a:pt x="87049" y="141477"/>
                  </a:cubicBezTo>
                  <a:cubicBezTo>
                    <a:pt x="87049" y="141477"/>
                    <a:pt x="87049" y="141477"/>
                    <a:pt x="91402" y="168216"/>
                  </a:cubicBezTo>
                  <a:cubicBezTo>
                    <a:pt x="91402" y="168216"/>
                    <a:pt x="91402" y="168216"/>
                    <a:pt x="126532" y="108831"/>
                  </a:cubicBezTo>
                  <a:cubicBezTo>
                    <a:pt x="146429" y="117537"/>
                    <a:pt x="160419" y="131528"/>
                    <a:pt x="163217" y="147696"/>
                  </a:cubicBezTo>
                  <a:cubicBezTo>
                    <a:pt x="163217" y="147696"/>
                    <a:pt x="163217" y="147696"/>
                    <a:pt x="163839" y="233819"/>
                  </a:cubicBezTo>
                  <a:cubicBezTo>
                    <a:pt x="163839" y="233819"/>
                    <a:pt x="163839" y="233819"/>
                    <a:pt x="163528" y="233819"/>
                  </a:cubicBezTo>
                  <a:cubicBezTo>
                    <a:pt x="159798" y="241281"/>
                    <a:pt x="124667" y="246877"/>
                    <a:pt x="82075" y="246877"/>
                  </a:cubicBezTo>
                  <a:cubicBezTo>
                    <a:pt x="39483" y="246877"/>
                    <a:pt x="4353" y="241281"/>
                    <a:pt x="622" y="233819"/>
                  </a:cubicBezTo>
                  <a:cubicBezTo>
                    <a:pt x="622" y="233819"/>
                    <a:pt x="622" y="233819"/>
                    <a:pt x="0" y="233819"/>
                  </a:cubicBezTo>
                  <a:cubicBezTo>
                    <a:pt x="0" y="233819"/>
                    <a:pt x="0" y="233819"/>
                    <a:pt x="0" y="147696"/>
                  </a:cubicBezTo>
                  <a:cubicBezTo>
                    <a:pt x="0" y="147696"/>
                    <a:pt x="0" y="147696"/>
                    <a:pt x="622" y="147696"/>
                  </a:cubicBezTo>
                  <a:cubicBezTo>
                    <a:pt x="3731" y="131528"/>
                    <a:pt x="17721" y="117537"/>
                    <a:pt x="37307" y="108831"/>
                  </a:cubicBezTo>
                  <a:close/>
                  <a:moveTo>
                    <a:pt x="205250" y="0"/>
                  </a:moveTo>
                  <a:cubicBezTo>
                    <a:pt x="228265" y="0"/>
                    <a:pt x="247237" y="19586"/>
                    <a:pt x="248792" y="44146"/>
                  </a:cubicBezTo>
                  <a:cubicBezTo>
                    <a:pt x="254390" y="46011"/>
                    <a:pt x="256878" y="54405"/>
                    <a:pt x="254701" y="62799"/>
                  </a:cubicBezTo>
                  <a:cubicBezTo>
                    <a:pt x="252835" y="69949"/>
                    <a:pt x="248170" y="74923"/>
                    <a:pt x="243194" y="75545"/>
                  </a:cubicBezTo>
                  <a:cubicBezTo>
                    <a:pt x="236040" y="95442"/>
                    <a:pt x="222356" y="114095"/>
                    <a:pt x="206183" y="114095"/>
                  </a:cubicBezTo>
                  <a:cubicBezTo>
                    <a:pt x="190011" y="114095"/>
                    <a:pt x="175393" y="95442"/>
                    <a:pt x="167618" y="75545"/>
                  </a:cubicBezTo>
                  <a:cubicBezTo>
                    <a:pt x="162642" y="75234"/>
                    <a:pt x="157354" y="70260"/>
                    <a:pt x="155488" y="62799"/>
                  </a:cubicBezTo>
                  <a:cubicBezTo>
                    <a:pt x="153311" y="54405"/>
                    <a:pt x="156110" y="46011"/>
                    <a:pt x="161709" y="44146"/>
                  </a:cubicBezTo>
                  <a:cubicBezTo>
                    <a:pt x="162953" y="19586"/>
                    <a:pt x="181924" y="0"/>
                    <a:pt x="205250" y="0"/>
                  </a:cubicBezTo>
                  <a:close/>
                  <a:moveTo>
                    <a:pt x="82075" y="0"/>
                  </a:moveTo>
                  <a:cubicBezTo>
                    <a:pt x="105090" y="0"/>
                    <a:pt x="124062" y="19586"/>
                    <a:pt x="125617" y="44146"/>
                  </a:cubicBezTo>
                  <a:cubicBezTo>
                    <a:pt x="131215" y="46011"/>
                    <a:pt x="133703" y="54405"/>
                    <a:pt x="131526" y="62799"/>
                  </a:cubicBezTo>
                  <a:cubicBezTo>
                    <a:pt x="129660" y="69949"/>
                    <a:pt x="124995" y="74923"/>
                    <a:pt x="120330" y="75545"/>
                  </a:cubicBezTo>
                  <a:cubicBezTo>
                    <a:pt x="113176" y="95442"/>
                    <a:pt x="99492" y="114095"/>
                    <a:pt x="83008" y="114095"/>
                  </a:cubicBezTo>
                  <a:cubicBezTo>
                    <a:pt x="66836" y="114095"/>
                    <a:pt x="52218" y="95442"/>
                    <a:pt x="44443" y="75545"/>
                  </a:cubicBezTo>
                  <a:cubicBezTo>
                    <a:pt x="39467" y="75234"/>
                    <a:pt x="34179" y="70260"/>
                    <a:pt x="32313" y="62799"/>
                  </a:cubicBezTo>
                  <a:cubicBezTo>
                    <a:pt x="30136" y="54405"/>
                    <a:pt x="32935" y="46011"/>
                    <a:pt x="38534" y="44146"/>
                  </a:cubicBezTo>
                  <a:cubicBezTo>
                    <a:pt x="39778" y="19586"/>
                    <a:pt x="58749" y="0"/>
                    <a:pt x="82075" y="0"/>
                  </a:cubicBezTo>
                  <a:close/>
                </a:path>
              </a:pathLst>
            </a:custGeom>
            <a:solidFill>
              <a:schemeClr val="bg1"/>
            </a:solidFill>
            <a:ln>
              <a:noFill/>
            </a:ln>
          </p:spPr>
          <p:txBody>
            <a:bodyPr vert="horz" wrap="square" lIns="91440" tIns="45720" rIns="91440" bIns="45720" numCol="1" anchor="t" anchorCtr="0" compatLnSpc="1">
              <a:noAutofit/>
            </a:bodyPr>
            <a:lstStyle/>
            <a:p>
              <a:endParaRPr lang="zh-CN" altLang="en-US" sz="5900">
                <a:latin typeface="微软雅黑" panose="020B0503020204020204" pitchFamily="34" charset="-122"/>
                <a:ea typeface="微软雅黑" panose="020B0503020204020204" pitchFamily="34" charset="-122"/>
              </a:endParaRPr>
            </a:p>
          </p:txBody>
        </p:sp>
      </p:grpSp>
      <p:grpSp>
        <p:nvGrpSpPr>
          <p:cNvPr id="20" name="组合 19"/>
          <p:cNvGrpSpPr/>
          <p:nvPr>
            <p:custDataLst>
              <p:tags r:id="rId18"/>
            </p:custDataLst>
          </p:nvPr>
        </p:nvGrpSpPr>
        <p:grpSpPr>
          <a:xfrm>
            <a:off x="5739130" y="2857500"/>
            <a:ext cx="965200" cy="1113790"/>
            <a:chOff x="4995906" y="2364375"/>
            <a:chExt cx="1626860" cy="2113544"/>
          </a:xfrm>
        </p:grpSpPr>
        <p:sp>
          <p:nvSpPr>
            <p:cNvPr id="21" name="Oval 614"/>
            <p:cNvSpPr>
              <a:spLocks noChangeArrowheads="1"/>
            </p:cNvSpPr>
            <p:nvPr>
              <p:custDataLst>
                <p:tags r:id="rId19"/>
              </p:custDataLst>
            </p:nvPr>
          </p:nvSpPr>
          <p:spPr bwMode="auto">
            <a:xfrm>
              <a:off x="6249822" y="4453138"/>
              <a:ext cx="25595" cy="24781"/>
            </a:xfrm>
            <a:prstGeom prst="ellipse">
              <a:avLst/>
            </a:pr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22" name="Freeform 5"/>
            <p:cNvSpPr/>
            <p:nvPr>
              <p:custDataLst>
                <p:tags r:id="rId20"/>
              </p:custDataLst>
            </p:nvPr>
          </p:nvSpPr>
          <p:spPr bwMode="auto">
            <a:xfrm>
              <a:off x="4995906" y="2757549"/>
              <a:ext cx="1626860" cy="1568685"/>
            </a:xfrm>
            <a:custGeom>
              <a:avLst/>
              <a:gdLst>
                <a:gd name="T0" fmla="*/ 165 w 430"/>
                <a:gd name="T1" fmla="*/ 414 h 416"/>
                <a:gd name="T2" fmla="*/ 183 w 430"/>
                <a:gd name="T3" fmla="*/ 243 h 416"/>
                <a:gd name="T4" fmla="*/ 53 w 430"/>
                <a:gd name="T5" fmla="*/ 57 h 416"/>
                <a:gd name="T6" fmla="*/ 0 w 430"/>
                <a:gd name="T7" fmla="*/ 0 h 416"/>
                <a:gd name="T8" fmla="*/ 213 w 430"/>
                <a:gd name="T9" fmla="*/ 67 h 416"/>
                <a:gd name="T10" fmla="*/ 430 w 430"/>
                <a:gd name="T11" fmla="*/ 11 h 416"/>
                <a:gd name="T12" fmla="*/ 302 w 430"/>
                <a:gd name="T13" fmla="*/ 263 h 416"/>
                <a:gd name="T14" fmla="*/ 252 w 430"/>
                <a:gd name="T15" fmla="*/ 370 h 416"/>
                <a:gd name="T16" fmla="*/ 190 w 430"/>
                <a:gd name="T17" fmla="*/ 415 h 416"/>
                <a:gd name="T18" fmla="*/ 165 w 430"/>
                <a:gd name="T19" fmla="*/ 414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0" h="416">
                  <a:moveTo>
                    <a:pt x="165" y="414"/>
                  </a:moveTo>
                  <a:cubicBezTo>
                    <a:pt x="222" y="358"/>
                    <a:pt x="205" y="300"/>
                    <a:pt x="183" y="243"/>
                  </a:cubicBezTo>
                  <a:cubicBezTo>
                    <a:pt x="155" y="171"/>
                    <a:pt x="107" y="112"/>
                    <a:pt x="53" y="57"/>
                  </a:cubicBezTo>
                  <a:cubicBezTo>
                    <a:pt x="35" y="39"/>
                    <a:pt x="17" y="20"/>
                    <a:pt x="0" y="0"/>
                  </a:cubicBezTo>
                  <a:cubicBezTo>
                    <a:pt x="68" y="33"/>
                    <a:pt x="137" y="61"/>
                    <a:pt x="213" y="67"/>
                  </a:cubicBezTo>
                  <a:cubicBezTo>
                    <a:pt x="292" y="72"/>
                    <a:pt x="361" y="41"/>
                    <a:pt x="430" y="11"/>
                  </a:cubicBezTo>
                  <a:cubicBezTo>
                    <a:pt x="356" y="80"/>
                    <a:pt x="338" y="176"/>
                    <a:pt x="302" y="263"/>
                  </a:cubicBezTo>
                  <a:cubicBezTo>
                    <a:pt x="287" y="299"/>
                    <a:pt x="271" y="335"/>
                    <a:pt x="252" y="370"/>
                  </a:cubicBezTo>
                  <a:cubicBezTo>
                    <a:pt x="240" y="394"/>
                    <a:pt x="219" y="412"/>
                    <a:pt x="190" y="415"/>
                  </a:cubicBezTo>
                  <a:cubicBezTo>
                    <a:pt x="184" y="416"/>
                    <a:pt x="177" y="415"/>
                    <a:pt x="165" y="4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82500" lnSpcReduction="20000"/>
            </a:bodyPr>
            <a:lstStyle/>
            <a:p>
              <a:pPr algn="ctr"/>
              <a:endParaRPr lang="zh-CN" altLang="en-US" sz="6665">
                <a:solidFill>
                  <a:schemeClr val="lt1"/>
                </a:solidFill>
                <a:latin typeface="微软雅黑" panose="020B0503020204020204" pitchFamily="34" charset="-122"/>
                <a:ea typeface="微软雅黑" panose="020B0503020204020204" pitchFamily="34" charset="-122"/>
              </a:endParaRPr>
            </a:p>
          </p:txBody>
        </p:sp>
        <p:sp>
          <p:nvSpPr>
            <p:cNvPr id="23" name="Freeform 10"/>
            <p:cNvSpPr/>
            <p:nvPr>
              <p:custDataLst>
                <p:tags r:id="rId21"/>
              </p:custDataLst>
            </p:nvPr>
          </p:nvSpPr>
          <p:spPr bwMode="auto">
            <a:xfrm>
              <a:off x="5537524" y="2364375"/>
              <a:ext cx="577725" cy="581737"/>
            </a:xfrm>
            <a:custGeom>
              <a:avLst/>
              <a:gdLst>
                <a:gd name="T0" fmla="*/ 153 w 153"/>
                <a:gd name="T1" fmla="*/ 78 h 154"/>
                <a:gd name="T2" fmla="*/ 77 w 153"/>
                <a:gd name="T3" fmla="*/ 154 h 154"/>
                <a:gd name="T4" fmla="*/ 0 w 153"/>
                <a:gd name="T5" fmla="*/ 77 h 154"/>
                <a:gd name="T6" fmla="*/ 78 w 153"/>
                <a:gd name="T7" fmla="*/ 1 h 154"/>
                <a:gd name="T8" fmla="*/ 153 w 153"/>
                <a:gd name="T9" fmla="*/ 78 h 154"/>
              </a:gdLst>
              <a:ahLst/>
              <a:cxnLst>
                <a:cxn ang="0">
                  <a:pos x="T0" y="T1"/>
                </a:cxn>
                <a:cxn ang="0">
                  <a:pos x="T2" y="T3"/>
                </a:cxn>
                <a:cxn ang="0">
                  <a:pos x="T4" y="T5"/>
                </a:cxn>
                <a:cxn ang="0">
                  <a:pos x="T6" y="T7"/>
                </a:cxn>
                <a:cxn ang="0">
                  <a:pos x="T8" y="T9"/>
                </a:cxn>
              </a:cxnLst>
              <a:rect l="0" t="0" r="r" b="b"/>
              <a:pathLst>
                <a:path w="153" h="154">
                  <a:moveTo>
                    <a:pt x="153" y="78"/>
                  </a:moveTo>
                  <a:cubicBezTo>
                    <a:pt x="153" y="121"/>
                    <a:pt x="120" y="154"/>
                    <a:pt x="77" y="154"/>
                  </a:cubicBezTo>
                  <a:cubicBezTo>
                    <a:pt x="35" y="154"/>
                    <a:pt x="0" y="119"/>
                    <a:pt x="0" y="77"/>
                  </a:cubicBezTo>
                  <a:cubicBezTo>
                    <a:pt x="0" y="34"/>
                    <a:pt x="35" y="0"/>
                    <a:pt x="78" y="1"/>
                  </a:cubicBezTo>
                  <a:cubicBezTo>
                    <a:pt x="121" y="1"/>
                    <a:pt x="153" y="34"/>
                    <a:pt x="153" y="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665">
                <a:solidFill>
                  <a:schemeClr val="lt1"/>
                </a:solidFill>
                <a:latin typeface="微软雅黑" panose="020B0503020204020204" pitchFamily="34" charset="-122"/>
                <a:ea typeface="微软雅黑" panose="020B0503020204020204" pitchFamily="34" charset="-122"/>
              </a:endParaRPr>
            </a:p>
          </p:txBody>
        </p:sp>
        <p:sp>
          <p:nvSpPr>
            <p:cNvPr id="24" name="Rectangle 591"/>
            <p:cNvSpPr>
              <a:spLocks noChangeArrowheads="1"/>
            </p:cNvSpPr>
            <p:nvPr>
              <p:custDataLst>
                <p:tags r:id="rId22"/>
              </p:custDataLst>
            </p:nvPr>
          </p:nvSpPr>
          <p:spPr bwMode="auto">
            <a:xfrm>
              <a:off x="5833362" y="3335501"/>
              <a:ext cx="105659" cy="9941"/>
            </a:xfrm>
            <a:prstGeom prst="rect">
              <a:avLst/>
            </a:pr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25" name="Rectangle 592"/>
            <p:cNvSpPr>
              <a:spLocks noChangeArrowheads="1"/>
            </p:cNvSpPr>
            <p:nvPr>
              <p:custDataLst>
                <p:tags r:id="rId23"/>
              </p:custDataLst>
            </p:nvPr>
          </p:nvSpPr>
          <p:spPr bwMode="auto">
            <a:xfrm>
              <a:off x="5834255" y="3360227"/>
              <a:ext cx="105659" cy="9559"/>
            </a:xfrm>
            <a:prstGeom prst="rect">
              <a:avLst/>
            </a:pr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26" name="Freeform 593"/>
            <p:cNvSpPr/>
            <p:nvPr>
              <p:custDataLst>
                <p:tags r:id="rId24"/>
              </p:custDataLst>
            </p:nvPr>
          </p:nvSpPr>
          <p:spPr bwMode="auto">
            <a:xfrm>
              <a:off x="5812205" y="3308991"/>
              <a:ext cx="149758" cy="178817"/>
            </a:xfrm>
            <a:custGeom>
              <a:avLst/>
              <a:gdLst>
                <a:gd name="T0" fmla="*/ 0 w 1175"/>
                <a:gd name="T1" fmla="*/ 0 h 1403"/>
                <a:gd name="T2" fmla="*/ 0 w 1175"/>
                <a:gd name="T3" fmla="*/ 42 h 1403"/>
                <a:gd name="T4" fmla="*/ 109 w 1175"/>
                <a:gd name="T5" fmla="*/ 312 h 1403"/>
                <a:gd name="T6" fmla="*/ 109 w 1175"/>
                <a:gd name="T7" fmla="*/ 111 h 1403"/>
                <a:gd name="T8" fmla="*/ 1066 w 1175"/>
                <a:gd name="T9" fmla="*/ 111 h 1403"/>
                <a:gd name="T10" fmla="*/ 1066 w 1175"/>
                <a:gd name="T11" fmla="*/ 1292 h 1403"/>
                <a:gd name="T12" fmla="*/ 324 w 1175"/>
                <a:gd name="T13" fmla="*/ 1292 h 1403"/>
                <a:gd name="T14" fmla="*/ 324 w 1175"/>
                <a:gd name="T15" fmla="*/ 1299 h 1403"/>
                <a:gd name="T16" fmla="*/ 317 w 1175"/>
                <a:gd name="T17" fmla="*/ 1292 h 1403"/>
                <a:gd name="T18" fmla="*/ 109 w 1175"/>
                <a:gd name="T19" fmla="*/ 1292 h 1403"/>
                <a:gd name="T20" fmla="*/ 109 w 1175"/>
                <a:gd name="T21" fmla="*/ 1094 h 1403"/>
                <a:gd name="T22" fmla="*/ 22 w 1175"/>
                <a:gd name="T23" fmla="*/ 1009 h 1403"/>
                <a:gd name="T24" fmla="*/ 17 w 1175"/>
                <a:gd name="T25" fmla="*/ 1009 h 1403"/>
                <a:gd name="T26" fmla="*/ 14 w 1175"/>
                <a:gd name="T27" fmla="*/ 1002 h 1403"/>
                <a:gd name="T28" fmla="*/ 0 w 1175"/>
                <a:gd name="T29" fmla="*/ 988 h 1403"/>
                <a:gd name="T30" fmla="*/ 0 w 1175"/>
                <a:gd name="T31" fmla="*/ 1403 h 1403"/>
                <a:gd name="T32" fmla="*/ 1175 w 1175"/>
                <a:gd name="T33" fmla="*/ 1403 h 1403"/>
                <a:gd name="T34" fmla="*/ 1175 w 1175"/>
                <a:gd name="T35" fmla="*/ 0 h 1403"/>
                <a:gd name="T36" fmla="*/ 0 w 1175"/>
                <a:gd name="T37"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5" h="1403">
                  <a:moveTo>
                    <a:pt x="0" y="0"/>
                  </a:moveTo>
                  <a:lnTo>
                    <a:pt x="0" y="42"/>
                  </a:lnTo>
                  <a:lnTo>
                    <a:pt x="109" y="312"/>
                  </a:lnTo>
                  <a:lnTo>
                    <a:pt x="109" y="111"/>
                  </a:lnTo>
                  <a:lnTo>
                    <a:pt x="1066" y="111"/>
                  </a:lnTo>
                  <a:lnTo>
                    <a:pt x="1066" y="1292"/>
                  </a:lnTo>
                  <a:lnTo>
                    <a:pt x="324" y="1292"/>
                  </a:lnTo>
                  <a:lnTo>
                    <a:pt x="324" y="1299"/>
                  </a:lnTo>
                  <a:lnTo>
                    <a:pt x="317" y="1292"/>
                  </a:lnTo>
                  <a:lnTo>
                    <a:pt x="109" y="1292"/>
                  </a:lnTo>
                  <a:lnTo>
                    <a:pt x="109" y="1094"/>
                  </a:lnTo>
                  <a:lnTo>
                    <a:pt x="22" y="1009"/>
                  </a:lnTo>
                  <a:lnTo>
                    <a:pt x="17" y="1009"/>
                  </a:lnTo>
                  <a:lnTo>
                    <a:pt x="14" y="1002"/>
                  </a:lnTo>
                  <a:lnTo>
                    <a:pt x="0" y="988"/>
                  </a:lnTo>
                  <a:lnTo>
                    <a:pt x="0" y="1403"/>
                  </a:lnTo>
                  <a:lnTo>
                    <a:pt x="1175" y="1403"/>
                  </a:lnTo>
                  <a:lnTo>
                    <a:pt x="1175" y="0"/>
                  </a:lnTo>
                  <a:lnTo>
                    <a:pt x="0" y="0"/>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27" name="Freeform 594"/>
            <p:cNvSpPr/>
            <p:nvPr>
              <p:custDataLst>
                <p:tags r:id="rId25"/>
              </p:custDataLst>
            </p:nvPr>
          </p:nvSpPr>
          <p:spPr bwMode="auto">
            <a:xfrm>
              <a:off x="5839990" y="3382149"/>
              <a:ext cx="99286" cy="9686"/>
            </a:xfrm>
            <a:custGeom>
              <a:avLst/>
              <a:gdLst>
                <a:gd name="T0" fmla="*/ 0 w 779"/>
                <a:gd name="T1" fmla="*/ 0 h 76"/>
                <a:gd name="T2" fmla="*/ 30 w 779"/>
                <a:gd name="T3" fmla="*/ 76 h 76"/>
                <a:gd name="T4" fmla="*/ 779 w 779"/>
                <a:gd name="T5" fmla="*/ 76 h 76"/>
                <a:gd name="T6" fmla="*/ 779 w 779"/>
                <a:gd name="T7" fmla="*/ 0 h 76"/>
                <a:gd name="T8" fmla="*/ 0 w 779"/>
                <a:gd name="T9" fmla="*/ 0 h 76"/>
              </a:gdLst>
              <a:ahLst/>
              <a:cxnLst>
                <a:cxn ang="0">
                  <a:pos x="T0" y="T1"/>
                </a:cxn>
                <a:cxn ang="0">
                  <a:pos x="T2" y="T3"/>
                </a:cxn>
                <a:cxn ang="0">
                  <a:pos x="T4" y="T5"/>
                </a:cxn>
                <a:cxn ang="0">
                  <a:pos x="T6" y="T7"/>
                </a:cxn>
                <a:cxn ang="0">
                  <a:pos x="T8" y="T9"/>
                </a:cxn>
              </a:cxnLst>
              <a:rect l="0" t="0" r="r" b="b"/>
              <a:pathLst>
                <a:path w="779" h="76">
                  <a:moveTo>
                    <a:pt x="0" y="0"/>
                  </a:moveTo>
                  <a:lnTo>
                    <a:pt x="30" y="76"/>
                  </a:lnTo>
                  <a:lnTo>
                    <a:pt x="779" y="76"/>
                  </a:lnTo>
                  <a:lnTo>
                    <a:pt x="779" y="0"/>
                  </a:lnTo>
                  <a:lnTo>
                    <a:pt x="0" y="0"/>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28" name="Freeform 595"/>
            <p:cNvSpPr/>
            <p:nvPr>
              <p:custDataLst>
                <p:tags r:id="rId26"/>
              </p:custDataLst>
            </p:nvPr>
          </p:nvSpPr>
          <p:spPr bwMode="auto">
            <a:xfrm>
              <a:off x="5849931" y="3406875"/>
              <a:ext cx="90237" cy="9559"/>
            </a:xfrm>
            <a:custGeom>
              <a:avLst/>
              <a:gdLst>
                <a:gd name="T0" fmla="*/ 42 w 708"/>
                <a:gd name="T1" fmla="*/ 75 h 75"/>
                <a:gd name="T2" fmla="*/ 708 w 708"/>
                <a:gd name="T3" fmla="*/ 75 h 75"/>
                <a:gd name="T4" fmla="*/ 708 w 708"/>
                <a:gd name="T5" fmla="*/ 0 h 75"/>
                <a:gd name="T6" fmla="*/ 0 w 708"/>
                <a:gd name="T7" fmla="*/ 0 h 75"/>
                <a:gd name="T8" fmla="*/ 42 w 708"/>
                <a:gd name="T9" fmla="*/ 75 h 75"/>
              </a:gdLst>
              <a:ahLst/>
              <a:cxnLst>
                <a:cxn ang="0">
                  <a:pos x="T0" y="T1"/>
                </a:cxn>
                <a:cxn ang="0">
                  <a:pos x="T2" y="T3"/>
                </a:cxn>
                <a:cxn ang="0">
                  <a:pos x="T4" y="T5"/>
                </a:cxn>
                <a:cxn ang="0">
                  <a:pos x="T6" y="T7"/>
                </a:cxn>
                <a:cxn ang="0">
                  <a:pos x="T8" y="T9"/>
                </a:cxn>
              </a:cxnLst>
              <a:rect l="0" t="0" r="r" b="b"/>
              <a:pathLst>
                <a:path w="708" h="75">
                  <a:moveTo>
                    <a:pt x="42" y="75"/>
                  </a:moveTo>
                  <a:lnTo>
                    <a:pt x="708" y="75"/>
                  </a:lnTo>
                  <a:lnTo>
                    <a:pt x="708" y="0"/>
                  </a:lnTo>
                  <a:lnTo>
                    <a:pt x="0" y="0"/>
                  </a:lnTo>
                  <a:lnTo>
                    <a:pt x="42" y="75"/>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29" name="Freeform 596"/>
            <p:cNvSpPr/>
            <p:nvPr>
              <p:custDataLst>
                <p:tags r:id="rId27"/>
              </p:custDataLst>
            </p:nvPr>
          </p:nvSpPr>
          <p:spPr bwMode="auto">
            <a:xfrm>
              <a:off x="5854647" y="3426120"/>
              <a:ext cx="85266" cy="9686"/>
            </a:xfrm>
            <a:custGeom>
              <a:avLst/>
              <a:gdLst>
                <a:gd name="T0" fmla="*/ 3 w 669"/>
                <a:gd name="T1" fmla="*/ 0 h 76"/>
                <a:gd name="T2" fmla="*/ 0 w 669"/>
                <a:gd name="T3" fmla="*/ 76 h 76"/>
                <a:gd name="T4" fmla="*/ 669 w 669"/>
                <a:gd name="T5" fmla="*/ 76 h 76"/>
                <a:gd name="T6" fmla="*/ 669 w 669"/>
                <a:gd name="T7" fmla="*/ 0 h 76"/>
                <a:gd name="T8" fmla="*/ 3 w 669"/>
                <a:gd name="T9" fmla="*/ 0 h 76"/>
              </a:gdLst>
              <a:ahLst/>
              <a:cxnLst>
                <a:cxn ang="0">
                  <a:pos x="T0" y="T1"/>
                </a:cxn>
                <a:cxn ang="0">
                  <a:pos x="T2" y="T3"/>
                </a:cxn>
                <a:cxn ang="0">
                  <a:pos x="T4" y="T5"/>
                </a:cxn>
                <a:cxn ang="0">
                  <a:pos x="T6" y="T7"/>
                </a:cxn>
                <a:cxn ang="0">
                  <a:pos x="T8" y="T9"/>
                </a:cxn>
              </a:cxnLst>
              <a:rect l="0" t="0" r="r" b="b"/>
              <a:pathLst>
                <a:path w="669" h="76">
                  <a:moveTo>
                    <a:pt x="3" y="0"/>
                  </a:moveTo>
                  <a:lnTo>
                    <a:pt x="0" y="76"/>
                  </a:lnTo>
                  <a:lnTo>
                    <a:pt x="669" y="76"/>
                  </a:lnTo>
                  <a:lnTo>
                    <a:pt x="669" y="0"/>
                  </a:lnTo>
                  <a:lnTo>
                    <a:pt x="3" y="0"/>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30" name="Freeform 597"/>
            <p:cNvSpPr/>
            <p:nvPr>
              <p:custDataLst>
                <p:tags r:id="rId28"/>
              </p:custDataLst>
            </p:nvPr>
          </p:nvSpPr>
          <p:spPr bwMode="auto">
            <a:xfrm>
              <a:off x="5817686" y="3420767"/>
              <a:ext cx="33138" cy="43971"/>
            </a:xfrm>
            <a:custGeom>
              <a:avLst/>
              <a:gdLst>
                <a:gd name="T0" fmla="*/ 250 w 260"/>
                <a:gd name="T1" fmla="*/ 345 h 345"/>
                <a:gd name="T2" fmla="*/ 260 w 260"/>
                <a:gd name="T3" fmla="*/ 0 h 345"/>
                <a:gd name="T4" fmla="*/ 0 w 260"/>
                <a:gd name="T5" fmla="*/ 106 h 345"/>
                <a:gd name="T6" fmla="*/ 250 w 260"/>
                <a:gd name="T7" fmla="*/ 345 h 345"/>
              </a:gdLst>
              <a:ahLst/>
              <a:cxnLst>
                <a:cxn ang="0">
                  <a:pos x="T0" y="T1"/>
                </a:cxn>
                <a:cxn ang="0">
                  <a:pos x="T2" y="T3"/>
                </a:cxn>
                <a:cxn ang="0">
                  <a:pos x="T4" y="T5"/>
                </a:cxn>
                <a:cxn ang="0">
                  <a:pos x="T6" y="T7"/>
                </a:cxn>
              </a:cxnLst>
              <a:rect l="0" t="0" r="r" b="b"/>
              <a:pathLst>
                <a:path w="260" h="345">
                  <a:moveTo>
                    <a:pt x="250" y="345"/>
                  </a:moveTo>
                  <a:lnTo>
                    <a:pt x="260" y="0"/>
                  </a:lnTo>
                  <a:lnTo>
                    <a:pt x="0" y="106"/>
                  </a:lnTo>
                  <a:lnTo>
                    <a:pt x="250" y="345"/>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31" name="Freeform 598"/>
            <p:cNvSpPr/>
            <p:nvPr>
              <p:custDataLst>
                <p:tags r:id="rId29"/>
              </p:custDataLst>
            </p:nvPr>
          </p:nvSpPr>
          <p:spPr bwMode="auto">
            <a:xfrm>
              <a:off x="5751155" y="3253931"/>
              <a:ext cx="42442" cy="40020"/>
            </a:xfrm>
            <a:custGeom>
              <a:avLst/>
              <a:gdLst>
                <a:gd name="T0" fmla="*/ 120 w 141"/>
                <a:gd name="T1" fmla="*/ 35 h 133"/>
                <a:gd name="T2" fmla="*/ 60 w 141"/>
                <a:gd name="T3" fmla="*/ 10 h 133"/>
                <a:gd name="T4" fmla="*/ 34 w 141"/>
                <a:gd name="T5" fmla="*/ 20 h 133"/>
                <a:gd name="T6" fmla="*/ 9 w 141"/>
                <a:gd name="T7" fmla="*/ 79 h 133"/>
                <a:gd name="T8" fmla="*/ 31 w 141"/>
                <a:gd name="T9" fmla="*/ 133 h 133"/>
                <a:gd name="T10" fmla="*/ 141 w 141"/>
                <a:gd name="T11" fmla="*/ 88 h 133"/>
                <a:gd name="T12" fmla="*/ 120 w 141"/>
                <a:gd name="T13" fmla="*/ 35 h 133"/>
              </a:gdLst>
              <a:ahLst/>
              <a:cxnLst>
                <a:cxn ang="0">
                  <a:pos x="T0" y="T1"/>
                </a:cxn>
                <a:cxn ang="0">
                  <a:pos x="T2" y="T3"/>
                </a:cxn>
                <a:cxn ang="0">
                  <a:pos x="T4" y="T5"/>
                </a:cxn>
                <a:cxn ang="0">
                  <a:pos x="T6" y="T7"/>
                </a:cxn>
                <a:cxn ang="0">
                  <a:pos x="T8" y="T9"/>
                </a:cxn>
                <a:cxn ang="0">
                  <a:pos x="T10" y="T11"/>
                </a:cxn>
                <a:cxn ang="0">
                  <a:pos x="T12" y="T13"/>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32" name="Freeform 599"/>
            <p:cNvSpPr/>
            <p:nvPr>
              <p:custDataLst>
                <p:tags r:id="rId30"/>
              </p:custDataLst>
            </p:nvPr>
          </p:nvSpPr>
          <p:spPr bwMode="auto">
            <a:xfrm>
              <a:off x="5854137" y="3450846"/>
              <a:ext cx="86668" cy="9559"/>
            </a:xfrm>
            <a:custGeom>
              <a:avLst/>
              <a:gdLst>
                <a:gd name="T0" fmla="*/ 0 w 680"/>
                <a:gd name="T1" fmla="*/ 75 h 75"/>
                <a:gd name="T2" fmla="*/ 680 w 680"/>
                <a:gd name="T3" fmla="*/ 75 h 75"/>
                <a:gd name="T4" fmla="*/ 680 w 680"/>
                <a:gd name="T5" fmla="*/ 0 h 75"/>
                <a:gd name="T6" fmla="*/ 2 w 680"/>
                <a:gd name="T7" fmla="*/ 0 h 75"/>
                <a:gd name="T8" fmla="*/ 0 w 680"/>
                <a:gd name="T9" fmla="*/ 75 h 75"/>
              </a:gdLst>
              <a:ahLst/>
              <a:cxnLst>
                <a:cxn ang="0">
                  <a:pos x="T0" y="T1"/>
                </a:cxn>
                <a:cxn ang="0">
                  <a:pos x="T2" y="T3"/>
                </a:cxn>
                <a:cxn ang="0">
                  <a:pos x="T4" y="T5"/>
                </a:cxn>
                <a:cxn ang="0">
                  <a:pos x="T6" y="T7"/>
                </a:cxn>
                <a:cxn ang="0">
                  <a:pos x="T8" y="T9"/>
                </a:cxn>
              </a:cxnLst>
              <a:rect l="0" t="0" r="r" b="b"/>
              <a:pathLst>
                <a:path w="680" h="75">
                  <a:moveTo>
                    <a:pt x="0" y="75"/>
                  </a:moveTo>
                  <a:lnTo>
                    <a:pt x="680" y="75"/>
                  </a:lnTo>
                  <a:lnTo>
                    <a:pt x="680" y="0"/>
                  </a:lnTo>
                  <a:lnTo>
                    <a:pt x="2" y="0"/>
                  </a:lnTo>
                  <a:lnTo>
                    <a:pt x="0" y="75"/>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33" name="Freeform 600"/>
            <p:cNvSpPr/>
            <p:nvPr>
              <p:custDataLst>
                <p:tags r:id="rId31"/>
              </p:custDataLst>
            </p:nvPr>
          </p:nvSpPr>
          <p:spPr bwMode="auto">
            <a:xfrm>
              <a:off x="5967698" y="3342766"/>
              <a:ext cx="83609" cy="42442"/>
            </a:xfrm>
            <a:custGeom>
              <a:avLst/>
              <a:gdLst>
                <a:gd name="T0" fmla="*/ 628 w 656"/>
                <a:gd name="T1" fmla="*/ 333 h 333"/>
                <a:gd name="T2" fmla="*/ 656 w 656"/>
                <a:gd name="T3" fmla="*/ 264 h 333"/>
                <a:gd name="T4" fmla="*/ 649 w 656"/>
                <a:gd name="T5" fmla="*/ 259 h 333"/>
                <a:gd name="T6" fmla="*/ 0 w 656"/>
                <a:gd name="T7" fmla="*/ 0 h 333"/>
                <a:gd name="T8" fmla="*/ 0 w 656"/>
                <a:gd name="T9" fmla="*/ 80 h 333"/>
                <a:gd name="T10" fmla="*/ 621 w 656"/>
                <a:gd name="T11" fmla="*/ 330 h 333"/>
                <a:gd name="T12" fmla="*/ 628 w 656"/>
                <a:gd name="T13" fmla="*/ 333 h 333"/>
              </a:gdLst>
              <a:ahLst/>
              <a:cxnLst>
                <a:cxn ang="0">
                  <a:pos x="T0" y="T1"/>
                </a:cxn>
                <a:cxn ang="0">
                  <a:pos x="T2" y="T3"/>
                </a:cxn>
                <a:cxn ang="0">
                  <a:pos x="T4" y="T5"/>
                </a:cxn>
                <a:cxn ang="0">
                  <a:pos x="T6" y="T7"/>
                </a:cxn>
                <a:cxn ang="0">
                  <a:pos x="T8" y="T9"/>
                </a:cxn>
                <a:cxn ang="0">
                  <a:pos x="T10" y="T11"/>
                </a:cxn>
                <a:cxn ang="0">
                  <a:pos x="T12" y="T13"/>
                </a:cxn>
              </a:cxnLst>
              <a:rect l="0" t="0" r="r" b="b"/>
              <a:pathLst>
                <a:path w="656" h="333">
                  <a:moveTo>
                    <a:pt x="628" y="333"/>
                  </a:moveTo>
                  <a:lnTo>
                    <a:pt x="656" y="264"/>
                  </a:lnTo>
                  <a:lnTo>
                    <a:pt x="649" y="259"/>
                  </a:lnTo>
                  <a:lnTo>
                    <a:pt x="0" y="0"/>
                  </a:lnTo>
                  <a:lnTo>
                    <a:pt x="0" y="80"/>
                  </a:lnTo>
                  <a:lnTo>
                    <a:pt x="621" y="330"/>
                  </a:lnTo>
                  <a:lnTo>
                    <a:pt x="628" y="333"/>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34" name="Freeform 601"/>
            <p:cNvSpPr/>
            <p:nvPr>
              <p:custDataLst>
                <p:tags r:id="rId32"/>
              </p:custDataLst>
            </p:nvPr>
          </p:nvSpPr>
          <p:spPr bwMode="auto">
            <a:xfrm>
              <a:off x="5967698" y="3365962"/>
              <a:ext cx="75197" cy="39128"/>
            </a:xfrm>
            <a:custGeom>
              <a:avLst/>
              <a:gdLst>
                <a:gd name="T0" fmla="*/ 590 w 590"/>
                <a:gd name="T1" fmla="*/ 236 h 307"/>
                <a:gd name="T2" fmla="*/ 0 w 590"/>
                <a:gd name="T3" fmla="*/ 0 h 307"/>
                <a:gd name="T4" fmla="*/ 0 w 590"/>
                <a:gd name="T5" fmla="*/ 80 h 307"/>
                <a:gd name="T6" fmla="*/ 562 w 590"/>
                <a:gd name="T7" fmla="*/ 307 h 307"/>
                <a:gd name="T8" fmla="*/ 590 w 590"/>
                <a:gd name="T9" fmla="*/ 236 h 307"/>
              </a:gdLst>
              <a:ahLst/>
              <a:cxnLst>
                <a:cxn ang="0">
                  <a:pos x="T0" y="T1"/>
                </a:cxn>
                <a:cxn ang="0">
                  <a:pos x="T2" y="T3"/>
                </a:cxn>
                <a:cxn ang="0">
                  <a:pos x="T4" y="T5"/>
                </a:cxn>
                <a:cxn ang="0">
                  <a:pos x="T6" y="T7"/>
                </a:cxn>
                <a:cxn ang="0">
                  <a:pos x="T8" y="T9"/>
                </a:cxn>
              </a:cxnLst>
              <a:rect l="0" t="0" r="r" b="b"/>
              <a:pathLst>
                <a:path w="590" h="307">
                  <a:moveTo>
                    <a:pt x="590" y="236"/>
                  </a:moveTo>
                  <a:lnTo>
                    <a:pt x="0" y="0"/>
                  </a:lnTo>
                  <a:lnTo>
                    <a:pt x="0" y="80"/>
                  </a:lnTo>
                  <a:lnTo>
                    <a:pt x="562" y="307"/>
                  </a:lnTo>
                  <a:lnTo>
                    <a:pt x="590" y="236"/>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35" name="Freeform 602"/>
            <p:cNvSpPr/>
            <p:nvPr>
              <p:custDataLst>
                <p:tags r:id="rId33"/>
              </p:custDataLst>
            </p:nvPr>
          </p:nvSpPr>
          <p:spPr bwMode="auto">
            <a:xfrm>
              <a:off x="5967698" y="3316511"/>
              <a:ext cx="92659" cy="46138"/>
            </a:xfrm>
            <a:custGeom>
              <a:avLst/>
              <a:gdLst>
                <a:gd name="T0" fmla="*/ 699 w 727"/>
                <a:gd name="T1" fmla="*/ 362 h 362"/>
                <a:gd name="T2" fmla="*/ 727 w 727"/>
                <a:gd name="T3" fmla="*/ 293 h 362"/>
                <a:gd name="T4" fmla="*/ 720 w 727"/>
                <a:gd name="T5" fmla="*/ 291 h 362"/>
                <a:gd name="T6" fmla="*/ 0 w 727"/>
                <a:gd name="T7" fmla="*/ 0 h 362"/>
                <a:gd name="T8" fmla="*/ 0 w 727"/>
                <a:gd name="T9" fmla="*/ 80 h 362"/>
                <a:gd name="T10" fmla="*/ 694 w 727"/>
                <a:gd name="T11" fmla="*/ 359 h 362"/>
                <a:gd name="T12" fmla="*/ 699 w 727"/>
                <a:gd name="T13" fmla="*/ 362 h 362"/>
              </a:gdLst>
              <a:ahLst/>
              <a:cxnLst>
                <a:cxn ang="0">
                  <a:pos x="T0" y="T1"/>
                </a:cxn>
                <a:cxn ang="0">
                  <a:pos x="T2" y="T3"/>
                </a:cxn>
                <a:cxn ang="0">
                  <a:pos x="T4" y="T5"/>
                </a:cxn>
                <a:cxn ang="0">
                  <a:pos x="T6" y="T7"/>
                </a:cxn>
                <a:cxn ang="0">
                  <a:pos x="T8" y="T9"/>
                </a:cxn>
                <a:cxn ang="0">
                  <a:pos x="T10" y="T11"/>
                </a:cxn>
                <a:cxn ang="0">
                  <a:pos x="T12" y="T13"/>
                </a:cxn>
              </a:cxnLst>
              <a:rect l="0" t="0" r="r" b="b"/>
              <a:pathLst>
                <a:path w="727" h="362">
                  <a:moveTo>
                    <a:pt x="699" y="362"/>
                  </a:moveTo>
                  <a:lnTo>
                    <a:pt x="727" y="293"/>
                  </a:lnTo>
                  <a:lnTo>
                    <a:pt x="720" y="291"/>
                  </a:lnTo>
                  <a:lnTo>
                    <a:pt x="0" y="0"/>
                  </a:lnTo>
                  <a:lnTo>
                    <a:pt x="0" y="80"/>
                  </a:lnTo>
                  <a:lnTo>
                    <a:pt x="694" y="359"/>
                  </a:lnTo>
                  <a:lnTo>
                    <a:pt x="699" y="362"/>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36" name="Freeform 603"/>
            <p:cNvSpPr/>
            <p:nvPr>
              <p:custDataLst>
                <p:tags r:id="rId34"/>
              </p:custDataLst>
            </p:nvPr>
          </p:nvSpPr>
          <p:spPr bwMode="auto">
            <a:xfrm>
              <a:off x="5967698" y="3391835"/>
              <a:ext cx="67040" cy="35814"/>
            </a:xfrm>
            <a:custGeom>
              <a:avLst/>
              <a:gdLst>
                <a:gd name="T0" fmla="*/ 526 w 526"/>
                <a:gd name="T1" fmla="*/ 212 h 281"/>
                <a:gd name="T2" fmla="*/ 0 w 526"/>
                <a:gd name="T3" fmla="*/ 0 h 281"/>
                <a:gd name="T4" fmla="*/ 0 w 526"/>
                <a:gd name="T5" fmla="*/ 80 h 281"/>
                <a:gd name="T6" fmla="*/ 498 w 526"/>
                <a:gd name="T7" fmla="*/ 281 h 281"/>
                <a:gd name="T8" fmla="*/ 526 w 526"/>
                <a:gd name="T9" fmla="*/ 212 h 281"/>
              </a:gdLst>
              <a:ahLst/>
              <a:cxnLst>
                <a:cxn ang="0">
                  <a:pos x="T0" y="T1"/>
                </a:cxn>
                <a:cxn ang="0">
                  <a:pos x="T2" y="T3"/>
                </a:cxn>
                <a:cxn ang="0">
                  <a:pos x="T4" y="T5"/>
                </a:cxn>
                <a:cxn ang="0">
                  <a:pos x="T6" y="T7"/>
                </a:cxn>
                <a:cxn ang="0">
                  <a:pos x="T8" y="T9"/>
                </a:cxn>
              </a:cxnLst>
              <a:rect l="0" t="0" r="r" b="b"/>
              <a:pathLst>
                <a:path w="526" h="281">
                  <a:moveTo>
                    <a:pt x="526" y="212"/>
                  </a:moveTo>
                  <a:lnTo>
                    <a:pt x="0" y="0"/>
                  </a:lnTo>
                  <a:lnTo>
                    <a:pt x="0" y="80"/>
                  </a:lnTo>
                  <a:lnTo>
                    <a:pt x="498" y="281"/>
                  </a:lnTo>
                  <a:lnTo>
                    <a:pt x="526" y="212"/>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37" name="Freeform 604"/>
            <p:cNvSpPr/>
            <p:nvPr>
              <p:custDataLst>
                <p:tags r:id="rId35"/>
              </p:custDataLst>
            </p:nvPr>
          </p:nvSpPr>
          <p:spPr bwMode="auto">
            <a:xfrm>
              <a:off x="5967698" y="3438483"/>
              <a:ext cx="51109" cy="29569"/>
            </a:xfrm>
            <a:custGeom>
              <a:avLst/>
              <a:gdLst>
                <a:gd name="T0" fmla="*/ 401 w 401"/>
                <a:gd name="T1" fmla="*/ 163 h 232"/>
                <a:gd name="T2" fmla="*/ 0 w 401"/>
                <a:gd name="T3" fmla="*/ 0 h 232"/>
                <a:gd name="T4" fmla="*/ 0 w 401"/>
                <a:gd name="T5" fmla="*/ 80 h 232"/>
                <a:gd name="T6" fmla="*/ 375 w 401"/>
                <a:gd name="T7" fmla="*/ 232 h 232"/>
                <a:gd name="T8" fmla="*/ 401 w 401"/>
                <a:gd name="T9" fmla="*/ 163 h 232"/>
              </a:gdLst>
              <a:ahLst/>
              <a:cxnLst>
                <a:cxn ang="0">
                  <a:pos x="T0" y="T1"/>
                </a:cxn>
                <a:cxn ang="0">
                  <a:pos x="T2" y="T3"/>
                </a:cxn>
                <a:cxn ang="0">
                  <a:pos x="T4" y="T5"/>
                </a:cxn>
                <a:cxn ang="0">
                  <a:pos x="T6" y="T7"/>
                </a:cxn>
                <a:cxn ang="0">
                  <a:pos x="T8" y="T9"/>
                </a:cxn>
              </a:cxnLst>
              <a:rect l="0" t="0" r="r" b="b"/>
              <a:pathLst>
                <a:path w="401" h="232">
                  <a:moveTo>
                    <a:pt x="401" y="163"/>
                  </a:moveTo>
                  <a:lnTo>
                    <a:pt x="0" y="0"/>
                  </a:lnTo>
                  <a:lnTo>
                    <a:pt x="0" y="80"/>
                  </a:lnTo>
                  <a:lnTo>
                    <a:pt x="375" y="232"/>
                  </a:lnTo>
                  <a:lnTo>
                    <a:pt x="401" y="163"/>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38" name="Freeform 605"/>
            <p:cNvSpPr/>
            <p:nvPr>
              <p:custDataLst>
                <p:tags r:id="rId36"/>
              </p:custDataLst>
            </p:nvPr>
          </p:nvSpPr>
          <p:spPr bwMode="auto">
            <a:xfrm>
              <a:off x="5967698" y="3412610"/>
              <a:ext cx="59521" cy="32501"/>
            </a:xfrm>
            <a:custGeom>
              <a:avLst/>
              <a:gdLst>
                <a:gd name="T0" fmla="*/ 467 w 467"/>
                <a:gd name="T1" fmla="*/ 186 h 255"/>
                <a:gd name="T2" fmla="*/ 0 w 467"/>
                <a:gd name="T3" fmla="*/ 0 h 255"/>
                <a:gd name="T4" fmla="*/ 0 w 467"/>
                <a:gd name="T5" fmla="*/ 80 h 255"/>
                <a:gd name="T6" fmla="*/ 439 w 467"/>
                <a:gd name="T7" fmla="*/ 255 h 255"/>
                <a:gd name="T8" fmla="*/ 467 w 467"/>
                <a:gd name="T9" fmla="*/ 186 h 255"/>
              </a:gdLst>
              <a:ahLst/>
              <a:cxnLst>
                <a:cxn ang="0">
                  <a:pos x="T0" y="T1"/>
                </a:cxn>
                <a:cxn ang="0">
                  <a:pos x="T2" y="T3"/>
                </a:cxn>
                <a:cxn ang="0">
                  <a:pos x="T4" y="T5"/>
                </a:cxn>
                <a:cxn ang="0">
                  <a:pos x="T6" y="T7"/>
                </a:cxn>
                <a:cxn ang="0">
                  <a:pos x="T8" y="T9"/>
                </a:cxn>
              </a:cxnLst>
              <a:rect l="0" t="0" r="r" b="b"/>
              <a:pathLst>
                <a:path w="467" h="255">
                  <a:moveTo>
                    <a:pt x="467" y="186"/>
                  </a:moveTo>
                  <a:lnTo>
                    <a:pt x="0" y="0"/>
                  </a:lnTo>
                  <a:lnTo>
                    <a:pt x="0" y="80"/>
                  </a:lnTo>
                  <a:lnTo>
                    <a:pt x="439" y="255"/>
                  </a:lnTo>
                  <a:lnTo>
                    <a:pt x="467" y="186"/>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39" name="Freeform 606"/>
            <p:cNvSpPr/>
            <p:nvPr>
              <p:custDataLst>
                <p:tags r:id="rId37"/>
              </p:custDataLst>
            </p:nvPr>
          </p:nvSpPr>
          <p:spPr bwMode="auto">
            <a:xfrm>
              <a:off x="5944502" y="3282481"/>
              <a:ext cx="145679" cy="218327"/>
            </a:xfrm>
            <a:custGeom>
              <a:avLst/>
              <a:gdLst>
                <a:gd name="T0" fmla="*/ 1136 w 1143"/>
                <a:gd name="T1" fmla="*/ 432 h 1713"/>
                <a:gd name="T2" fmla="*/ 73 w 1143"/>
                <a:gd name="T3" fmla="*/ 2 h 1713"/>
                <a:gd name="T4" fmla="*/ 66 w 1143"/>
                <a:gd name="T5" fmla="*/ 0 h 1713"/>
                <a:gd name="T6" fmla="*/ 0 w 1143"/>
                <a:gd name="T7" fmla="*/ 163 h 1713"/>
                <a:gd name="T8" fmla="*/ 125 w 1143"/>
                <a:gd name="T9" fmla="*/ 163 h 1713"/>
                <a:gd name="T10" fmla="*/ 132 w 1143"/>
                <a:gd name="T11" fmla="*/ 144 h 1713"/>
                <a:gd name="T12" fmla="*/ 997 w 1143"/>
                <a:gd name="T13" fmla="*/ 491 h 1713"/>
                <a:gd name="T14" fmla="*/ 562 w 1143"/>
                <a:gd name="T15" fmla="*/ 1569 h 1713"/>
                <a:gd name="T16" fmla="*/ 182 w 1143"/>
                <a:gd name="T17" fmla="*/ 1415 h 1713"/>
                <a:gd name="T18" fmla="*/ 182 w 1143"/>
                <a:gd name="T19" fmla="*/ 1531 h 1713"/>
                <a:gd name="T20" fmla="*/ 621 w 1143"/>
                <a:gd name="T21" fmla="*/ 1708 h 1713"/>
                <a:gd name="T22" fmla="*/ 628 w 1143"/>
                <a:gd name="T23" fmla="*/ 1713 h 1713"/>
                <a:gd name="T24" fmla="*/ 1143 w 1143"/>
                <a:gd name="T25" fmla="*/ 435 h 1713"/>
                <a:gd name="T26" fmla="*/ 1136 w 1143"/>
                <a:gd name="T27" fmla="*/ 432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3" h="1713">
                  <a:moveTo>
                    <a:pt x="1136" y="432"/>
                  </a:moveTo>
                  <a:lnTo>
                    <a:pt x="73" y="2"/>
                  </a:lnTo>
                  <a:lnTo>
                    <a:pt x="66" y="0"/>
                  </a:lnTo>
                  <a:lnTo>
                    <a:pt x="0" y="163"/>
                  </a:lnTo>
                  <a:lnTo>
                    <a:pt x="125" y="163"/>
                  </a:lnTo>
                  <a:lnTo>
                    <a:pt x="132" y="144"/>
                  </a:lnTo>
                  <a:lnTo>
                    <a:pt x="997" y="491"/>
                  </a:lnTo>
                  <a:lnTo>
                    <a:pt x="562" y="1569"/>
                  </a:lnTo>
                  <a:lnTo>
                    <a:pt x="182" y="1415"/>
                  </a:lnTo>
                  <a:lnTo>
                    <a:pt x="182" y="1531"/>
                  </a:lnTo>
                  <a:lnTo>
                    <a:pt x="621" y="1708"/>
                  </a:lnTo>
                  <a:lnTo>
                    <a:pt x="628" y="1713"/>
                  </a:lnTo>
                  <a:lnTo>
                    <a:pt x="1143" y="435"/>
                  </a:lnTo>
                  <a:lnTo>
                    <a:pt x="1136" y="432"/>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sp>
          <p:nvSpPr>
            <p:cNvPr id="40" name="Freeform 607"/>
            <p:cNvSpPr>
              <a:spLocks noEditPoints="1"/>
            </p:cNvSpPr>
            <p:nvPr>
              <p:custDataLst>
                <p:tags r:id="rId38"/>
              </p:custDataLst>
            </p:nvPr>
          </p:nvSpPr>
          <p:spPr bwMode="auto">
            <a:xfrm>
              <a:off x="5761988" y="3284010"/>
              <a:ext cx="87943" cy="147846"/>
            </a:xfrm>
            <a:custGeom>
              <a:avLst/>
              <a:gdLst>
                <a:gd name="T0" fmla="*/ 292 w 292"/>
                <a:gd name="T1" fmla="*/ 447 h 491"/>
                <a:gd name="T2" fmla="*/ 110 w 292"/>
                <a:gd name="T3" fmla="*/ 0 h 491"/>
                <a:gd name="T4" fmla="*/ 0 w 292"/>
                <a:gd name="T5" fmla="*/ 45 h 491"/>
                <a:gd name="T6" fmla="*/ 182 w 292"/>
                <a:gd name="T7" fmla="*/ 491 h 491"/>
                <a:gd name="T8" fmla="*/ 292 w 292"/>
                <a:gd name="T9" fmla="*/ 447 h 491"/>
                <a:gd name="T10" fmla="*/ 99 w 292"/>
                <a:gd name="T11" fmla="*/ 19 h 491"/>
                <a:gd name="T12" fmla="*/ 220 w 292"/>
                <a:gd name="T13" fmla="*/ 315 h 491"/>
                <a:gd name="T14" fmla="*/ 215 w 292"/>
                <a:gd name="T15" fmla="*/ 338 h 491"/>
                <a:gd name="T16" fmla="*/ 195 w 292"/>
                <a:gd name="T17" fmla="*/ 325 h 491"/>
                <a:gd name="T18" fmla="*/ 75 w 292"/>
                <a:gd name="T19" fmla="*/ 29 h 491"/>
                <a:gd name="T20" fmla="*/ 99 w 292"/>
                <a:gd name="T21" fmla="*/ 19 h 491"/>
                <a:gd name="T22" fmla="*/ 165 w 292"/>
                <a:gd name="T23" fmla="*/ 358 h 491"/>
                <a:gd name="T24" fmla="*/ 146 w 292"/>
                <a:gd name="T25" fmla="*/ 345 h 491"/>
                <a:gd name="T26" fmla="*/ 25 w 292"/>
                <a:gd name="T27" fmla="*/ 49 h 491"/>
                <a:gd name="T28" fmla="*/ 50 w 292"/>
                <a:gd name="T29" fmla="*/ 39 h 491"/>
                <a:gd name="T30" fmla="*/ 170 w 292"/>
                <a:gd name="T31" fmla="*/ 335 h 491"/>
                <a:gd name="T32" fmla="*/ 165 w 292"/>
                <a:gd name="T33" fmla="*/ 35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zh-CN" altLang="en-US" sz="6665">
                <a:latin typeface="微软雅黑" panose="020B0503020204020204" pitchFamily="34" charset="-122"/>
                <a:ea typeface="微软雅黑" panose="020B0503020204020204" pitchFamily="34" charset="-122"/>
              </a:endParaRPr>
            </a:p>
          </p:txBody>
        </p:sp>
      </p:grpSp>
    </p:spTree>
    <p:custDataLst>
      <p:tags r:id="rId39"/>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618740" y="1721485"/>
            <a:ext cx="7917180" cy="4526280"/>
          </a:xfrm>
          <a:prstGeom prst="rect">
            <a:avLst/>
          </a:prstGeom>
        </p:spPr>
      </p:pic>
      <p:sp>
        <p:nvSpPr>
          <p:cNvPr id="6" name="文本框 5"/>
          <p:cNvSpPr txBox="1"/>
          <p:nvPr/>
        </p:nvSpPr>
        <p:spPr>
          <a:xfrm>
            <a:off x="3048000" y="6490335"/>
            <a:ext cx="6096000" cy="429895"/>
          </a:xfrm>
          <a:prstGeom prst="rect">
            <a:avLst/>
          </a:prstGeom>
          <a:noFill/>
        </p:spPr>
        <p:txBody>
          <a:bodyPr wrap="square" rtlCol="0" anchor="t">
            <a:spAutoFit/>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突出教学重难点，推动深度学习</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四、课堂实录与教学片段的拍摄</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284670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（四）</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sym typeface="+mn-ea"/>
              </a:rPr>
              <a:t>内容分解</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402590" y="3015615"/>
            <a:ext cx="3232785" cy="3105150"/>
          </a:xfrm>
          <a:prstGeom prst="rect">
            <a:avLst/>
          </a:prstGeom>
          <a:noFill/>
        </p:spPr>
        <p:txBody>
          <a:bodyPr wrap="square" rtlCol="0">
            <a:spAutoFit/>
          </a:bodyPr>
          <a:lstStyle/>
          <a:p>
            <a:pPr>
              <a:lnSpc>
                <a:spcPct val="140000"/>
              </a:lnSpc>
            </a:pPr>
            <a:r>
              <a:rPr lang="zh-CN" sz="2800" dirty="0">
                <a:solidFill>
                  <a:srgbClr val="005C9C"/>
                </a:solidFill>
                <a:latin typeface="微软雅黑" panose="020B0503020204020204" pitchFamily="34" charset="-122"/>
                <a:ea typeface="微软雅黑" panose="020B0503020204020204" pitchFamily="34" charset="-122"/>
                <a:sym typeface="+mn-ea"/>
              </a:rPr>
              <a:t>重点难点</a:t>
            </a:r>
            <a:endParaRPr lang="zh-CN" sz="2800" dirty="0">
              <a:solidFill>
                <a:srgbClr val="005C9C"/>
              </a:solidFill>
              <a:latin typeface="微软雅黑" panose="020B0503020204020204" pitchFamily="34" charset="-122"/>
              <a:ea typeface="微软雅黑" panose="020B0503020204020204" pitchFamily="34" charset="-122"/>
              <a:sym typeface="+mn-ea"/>
            </a:endParaRPr>
          </a:p>
          <a:p>
            <a:pPr>
              <a:lnSpc>
                <a:spcPct val="140000"/>
              </a:lnSpc>
            </a:pPr>
            <a:r>
              <a:rPr lang="zh-CN" sz="2800" dirty="0">
                <a:solidFill>
                  <a:srgbClr val="005C9C"/>
                </a:solidFill>
                <a:latin typeface="微软雅黑" panose="020B0503020204020204" pitchFamily="34" charset="-122"/>
                <a:ea typeface="微软雅黑" panose="020B0503020204020204" pitchFamily="34" charset="-122"/>
                <a:sym typeface="+mn-ea"/>
              </a:rPr>
              <a:t>分解细化</a:t>
            </a:r>
            <a:endParaRPr lang="zh-CN" sz="2800" dirty="0">
              <a:solidFill>
                <a:srgbClr val="005C9C"/>
              </a:solidFill>
              <a:latin typeface="微软雅黑" panose="020B0503020204020204" pitchFamily="34" charset="-122"/>
              <a:ea typeface="微软雅黑" panose="020B0503020204020204" pitchFamily="34" charset="-122"/>
              <a:sym typeface="+mn-ea"/>
            </a:endParaRPr>
          </a:p>
          <a:p>
            <a:pPr>
              <a:lnSpc>
                <a:spcPct val="140000"/>
              </a:lnSpc>
            </a:pPr>
            <a:r>
              <a:rPr lang="zh-CN" sz="2800" dirty="0">
                <a:solidFill>
                  <a:srgbClr val="005C9C"/>
                </a:solidFill>
                <a:latin typeface="微软雅黑" panose="020B0503020204020204" pitchFamily="34" charset="-122"/>
                <a:ea typeface="微软雅黑" panose="020B0503020204020204" pitchFamily="34" charset="-122"/>
                <a:sym typeface="+mn-ea"/>
              </a:rPr>
              <a:t>降低梯度</a:t>
            </a:r>
            <a:endParaRPr lang="zh-CN" sz="2800" dirty="0">
              <a:solidFill>
                <a:srgbClr val="005C9C"/>
              </a:solidFill>
              <a:latin typeface="微软雅黑" panose="020B0503020204020204" pitchFamily="34" charset="-122"/>
              <a:ea typeface="微软雅黑" panose="020B0503020204020204" pitchFamily="34" charset="-122"/>
              <a:sym typeface="+mn-ea"/>
            </a:endParaRPr>
          </a:p>
          <a:p>
            <a:pPr>
              <a:lnSpc>
                <a:spcPct val="140000"/>
              </a:lnSpc>
            </a:pPr>
            <a:r>
              <a:rPr lang="zh-CN" sz="2800" dirty="0">
                <a:solidFill>
                  <a:srgbClr val="005C9C"/>
                </a:solidFill>
                <a:latin typeface="微软雅黑" panose="020B0503020204020204" pitchFamily="34" charset="-122"/>
                <a:ea typeface="微软雅黑" panose="020B0503020204020204" pitchFamily="34" charset="-122"/>
                <a:sym typeface="+mn-ea"/>
              </a:rPr>
              <a:t>化解难度</a:t>
            </a:r>
            <a:endParaRPr lang="zh-CN" sz="2800" dirty="0">
              <a:solidFill>
                <a:srgbClr val="005C9C"/>
              </a:solidFill>
              <a:latin typeface="微软雅黑" panose="020B0503020204020204" pitchFamily="34" charset="-122"/>
              <a:ea typeface="微软雅黑" panose="020B0503020204020204" pitchFamily="34" charset="-122"/>
              <a:sym typeface="+mn-ea"/>
            </a:endParaRPr>
          </a:p>
          <a:p>
            <a:pPr>
              <a:lnSpc>
                <a:spcPct val="140000"/>
              </a:lnSpc>
            </a:pPr>
            <a:r>
              <a:rPr lang="zh-CN" sz="2800" dirty="0">
                <a:solidFill>
                  <a:srgbClr val="005C9C"/>
                </a:solidFill>
                <a:latin typeface="微软雅黑" panose="020B0503020204020204" pitchFamily="34" charset="-122"/>
                <a:ea typeface="微软雅黑" panose="020B0503020204020204" pitchFamily="34" charset="-122"/>
                <a:sym typeface="+mn-ea"/>
              </a:rPr>
              <a:t>搭好台阶</a:t>
            </a:r>
            <a:endParaRPr lang="zh-CN" altLang="en-US" sz="2800" dirty="0">
              <a:solidFill>
                <a:srgbClr val="005C9C"/>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89330" y="2359025"/>
            <a:ext cx="2484120" cy="2861310"/>
          </a:xfrm>
          <a:prstGeom prst="rect">
            <a:avLst/>
          </a:prstGeom>
          <a:noFill/>
        </p:spPr>
        <p:txBody>
          <a:bodyPr wrap="square" rtlCol="0">
            <a:spAutoFit/>
          </a:bodyPr>
          <a:lstStyle/>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白底</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黑字</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无图</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专业代码</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参赛组别</a:t>
            </a:r>
            <a:endParaRPr lang="zh-CN" altLang="en-US" sz="2800" dirty="0">
              <a:solidFill>
                <a:srgbClr val="0070C0"/>
              </a:solidFill>
              <a:ea typeface="微软雅黑" panose="020B0503020204020204" pitchFamily="34" charset="-122"/>
            </a:endParaRPr>
          </a:p>
        </p:txBody>
      </p:sp>
      <p:sp>
        <p:nvSpPr>
          <p:cNvPr id="3" name="文本框 2"/>
          <p:cNvSpPr txBox="1"/>
          <p:nvPr/>
        </p:nvSpPr>
        <p:spPr>
          <a:xfrm>
            <a:off x="205105" y="1275080"/>
            <a:ext cx="5353050" cy="521970"/>
          </a:xfrm>
          <a:prstGeom prst="rect">
            <a:avLst/>
          </a:prstGeom>
          <a:noFill/>
        </p:spPr>
        <p:txBody>
          <a:bodyPr wrap="square" rtlCol="0" anchor="t">
            <a:spAutoFit/>
          </a:bodyPr>
          <a:lstStyle/>
          <a:p>
            <a:pPr indent="0" algn="l">
              <a:spcBef>
                <a:spcPts val="600"/>
              </a:spcBef>
              <a:spcAft>
                <a:spcPts val="600"/>
              </a:spcAft>
              <a:buClrTx/>
              <a:buSzTx/>
              <a:buFont typeface="Wingdings" panose="05000000000000000000" charset="0"/>
              <a:buNone/>
            </a:pPr>
            <a:r>
              <a:rPr lang="zh-CN" altLang="en-US" sz="2800" b="1" dirty="0">
                <a:solidFill>
                  <a:srgbClr val="0070C0"/>
                </a:solidFill>
                <a:ea typeface="微软雅黑" panose="020B0503020204020204" pitchFamily="34" charset="-122"/>
                <a:sym typeface="+mn-ea"/>
              </a:rPr>
              <a:t>（一）封面简明朴实</a:t>
            </a:r>
            <a:endParaRPr lang="zh-CN" sz="2800" b="1" dirty="0">
              <a:solidFill>
                <a:srgbClr val="0070C0"/>
              </a:solidFill>
              <a:ea typeface="微软雅黑" panose="020B0503020204020204" pitchFamily="34" charset="-122"/>
              <a:sym typeface="+mn-ea"/>
            </a:endParaRPr>
          </a:p>
        </p:txBody>
      </p:sp>
      <p:sp>
        <p:nvSpPr>
          <p:cNvPr id="4" name="文本框 3"/>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37536" y="1431168"/>
            <a:ext cx="3513317" cy="5033364"/>
          </a:xfrm>
          <a:prstGeom prst="rect">
            <a:avLst/>
          </a:prstGeom>
          <a:ln w="12700" cmpd="sng">
            <a:solidFill>
              <a:schemeClr val="bg1">
                <a:lumMod val="75000"/>
              </a:schemeClr>
            </a:solidFill>
            <a:prstDash val="solid"/>
          </a:ln>
          <a:effectLst>
            <a:outerShdw blurRad="50800" dist="38100" dir="2700000" algn="tl" rotWithShape="0">
              <a:prstClr val="black">
                <a:alpha val="40000"/>
              </a:prstClr>
            </a:outerShdw>
          </a:effectLst>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429" y="1431168"/>
            <a:ext cx="3456855" cy="5047432"/>
          </a:xfrm>
          <a:prstGeom prst="rect">
            <a:avLst/>
          </a:prstGeom>
          <a:ln w="12700" cmpd="sng">
            <a:solidFill>
              <a:schemeClr val="bg1">
                <a:lumMod val="75000"/>
              </a:schemeClr>
            </a:solidFill>
            <a:prstDash val="solid"/>
          </a:ln>
          <a:effectLst>
            <a:outerShdw blurRad="50800" dist="38100" dir="2700000" algn="tl" rotWithShape="0">
              <a:prstClr val="black">
                <a:alpha val="40000"/>
              </a:prstClr>
            </a:outerShdw>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1301" t="6965" r="7674" b="2812"/>
          <a:stretch>
            <a:fillRect/>
          </a:stretch>
        </p:blipFill>
        <p:spPr>
          <a:xfrm>
            <a:off x="5987415" y="1899285"/>
            <a:ext cx="3881120" cy="4893310"/>
          </a:xfrm>
          <a:prstGeom prst="rect">
            <a:avLst/>
          </a:prstGeom>
        </p:spPr>
      </p:pic>
      <p:pic>
        <p:nvPicPr>
          <p:cNvPr id="4" name="图片 3"/>
          <p:cNvPicPr>
            <a:picLocks noChangeAspect="1"/>
          </p:cNvPicPr>
          <p:nvPr/>
        </p:nvPicPr>
        <p:blipFill>
          <a:blip r:embed="rId2"/>
          <a:stretch>
            <a:fillRect/>
          </a:stretch>
        </p:blipFill>
        <p:spPr>
          <a:xfrm>
            <a:off x="2232025" y="1852930"/>
            <a:ext cx="3881120" cy="4893310"/>
          </a:xfrm>
          <a:prstGeom prst="rect">
            <a:avLst/>
          </a:prstGeom>
        </p:spPr>
      </p:pic>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36398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（二）目录的条理性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rcRect l="5359" t="11249" r="8298" b="67079"/>
          <a:stretch>
            <a:fillRect/>
          </a:stretch>
        </p:blipFill>
        <p:spPr>
          <a:xfrm>
            <a:off x="2574290" y="2050415"/>
            <a:ext cx="6964045" cy="198183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文本框 2"/>
          <p:cNvSpPr txBox="1"/>
          <p:nvPr/>
        </p:nvSpPr>
        <p:spPr>
          <a:xfrm>
            <a:off x="0" y="3365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36398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（二）目录的条理性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custDataLst>
              <p:tags r:id="rId2"/>
            </p:custDataLst>
          </p:nvPr>
        </p:nvPicPr>
        <p:blipFill>
          <a:blip r:embed="rId3"/>
          <a:srcRect l="13313" t="11711" r="11687" b="70273"/>
          <a:stretch>
            <a:fillRect/>
          </a:stretch>
        </p:blipFill>
        <p:spPr>
          <a:xfrm>
            <a:off x="2574290" y="4166235"/>
            <a:ext cx="6964045" cy="236474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105" y="1275080"/>
            <a:ext cx="4339590" cy="521970"/>
          </a:xfrm>
          <a:prstGeom prst="rect">
            <a:avLst/>
          </a:prstGeom>
          <a:noFill/>
        </p:spPr>
        <p:txBody>
          <a:bodyPr wrap="square" rtlCol="0" anchor="t">
            <a:spAutoFit/>
          </a:bodyPr>
          <a:lstStyle/>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（三）引言的概括性</a:t>
            </a:r>
            <a:r>
              <a:rPr lang="en-US" altLang="zh-CN" sz="2800" b="1" dirty="0">
                <a:solidFill>
                  <a:srgbClr val="0070C0"/>
                </a:solidFill>
                <a:ea typeface="微软雅黑" panose="020B0503020204020204" pitchFamily="34" charset="-122"/>
                <a:sym typeface="+mn-ea"/>
              </a:rPr>
              <a:t>  </a:t>
            </a:r>
            <a:endParaRPr lang="en-US" altLang="zh-CN" sz="2800" b="1" dirty="0">
              <a:solidFill>
                <a:srgbClr val="0070C0"/>
              </a:solidFill>
              <a:ea typeface="微软雅黑" panose="020B0503020204020204" pitchFamily="34" charset="-122"/>
              <a:sym typeface="+mn-ea"/>
            </a:endParaRPr>
          </a:p>
        </p:txBody>
      </p:sp>
      <p:sp>
        <p:nvSpPr>
          <p:cNvPr id="3" name="文本框 2"/>
          <p:cNvSpPr txBox="1"/>
          <p:nvPr/>
        </p:nvSpPr>
        <p:spPr>
          <a:xfrm>
            <a:off x="1083945" y="1599565"/>
            <a:ext cx="10475595" cy="4769485"/>
          </a:xfrm>
          <a:prstGeom prst="rect">
            <a:avLst/>
          </a:prstGeom>
          <a:noFill/>
        </p:spPr>
        <p:txBody>
          <a:bodyPr wrap="square" rtlCol="0" anchor="t">
            <a:spAutoFit/>
          </a:bodyPr>
          <a:lstStyle/>
          <a:p>
            <a:pPr algn="ctr" fontAlgn="auto">
              <a:lnSpc>
                <a:spcPct val="300000"/>
              </a:lnSpc>
              <a:spcBef>
                <a:spcPts val="1200"/>
              </a:spcBef>
              <a:spcAft>
                <a:spcPts val="1200"/>
              </a:spcAft>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May I Help You? 教学实施报告        </a:t>
            </a:r>
            <a:endParaRPr lang="en-US" altLang="zh-CN" sz="20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《中等职业学校英语课程标准》（2020 版）（以下简称《</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课标</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》）指出，中职英语课程是各专业学生必修的公共基础课程，兼具工具性与人文性。本课程以</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立德树人为根本</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，以培养学生</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职场英语交流能力为目的</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，根据我校空乘专业人才培养目标，针对空乘岗位对英语交际能力要求高和学生</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“语用得体”程度低</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学情特征</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，瞄准空乘服务的岗位职业能力，重构了以空乘岗位</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典型工作任务为主线</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（机场值机——机上点餐——机上促销——入境申报——乘务实战）的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教学内容</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，并根据疫情实时补充防疫的交际用语。采用产出导向</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理论</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，构建</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“三线两翼”</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教学模式</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，实施以职场典型工作任务为驱动的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情境教学</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，开展尊重学生个体差异的多维度</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混合式增值评价</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，为培养具有文化自信、国际视野和职场英语交流能力的高素质高技能的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应用型人才</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奠定基础。</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1"/>
            </p:custDataLst>
          </p:nvPr>
        </p:nvSpPr>
        <p:spPr>
          <a:xfrm>
            <a:off x="0" y="3365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105" y="1275080"/>
            <a:ext cx="4339590" cy="521970"/>
          </a:xfrm>
          <a:prstGeom prst="rect">
            <a:avLst/>
          </a:prstGeom>
          <a:noFill/>
        </p:spPr>
        <p:txBody>
          <a:bodyPr wrap="square" rtlCol="0" anchor="t">
            <a:spAutoFit/>
          </a:bodyPr>
          <a:lstStyle/>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（三）引言的概括性</a:t>
            </a:r>
            <a:r>
              <a:rPr lang="en-US" altLang="zh-CN" sz="2800" b="1" dirty="0">
                <a:solidFill>
                  <a:srgbClr val="0070C0"/>
                </a:solidFill>
                <a:ea typeface="微软雅黑" panose="020B0503020204020204" pitchFamily="34" charset="-122"/>
                <a:sym typeface="+mn-ea"/>
              </a:rPr>
              <a:t>  </a:t>
            </a:r>
            <a:endParaRPr lang="en-US" altLang="zh-CN" sz="2800" b="1" dirty="0">
              <a:solidFill>
                <a:srgbClr val="0070C0"/>
              </a:solidFill>
              <a:ea typeface="微软雅黑" panose="020B0503020204020204" pitchFamily="34" charset="-122"/>
              <a:sym typeface="+mn-ea"/>
            </a:endParaRPr>
          </a:p>
        </p:txBody>
      </p:sp>
      <p:sp>
        <p:nvSpPr>
          <p:cNvPr id="4" name="文本框 3"/>
          <p:cNvSpPr txBox="1"/>
          <p:nvPr>
            <p:custDataLst>
              <p:tags r:id="rId1"/>
            </p:custDataLst>
          </p:nvPr>
        </p:nvSpPr>
        <p:spPr>
          <a:xfrm>
            <a:off x="0" y="3365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5" name="文本框 4"/>
          <p:cNvSpPr txBox="1"/>
          <p:nvPr>
            <p:custDataLst>
              <p:tags r:id="rId2"/>
            </p:custDataLst>
          </p:nvPr>
        </p:nvSpPr>
        <p:spPr>
          <a:xfrm>
            <a:off x="1310005" y="1528445"/>
            <a:ext cx="9902825" cy="4707890"/>
          </a:xfrm>
          <a:prstGeom prst="rect">
            <a:avLst/>
          </a:prstGeom>
          <a:noFill/>
        </p:spPr>
        <p:txBody>
          <a:bodyPr wrap="square" rtlCol="0" anchor="t">
            <a:spAutoFit/>
          </a:bodyPr>
          <a:p>
            <a:pPr algn="ctr">
              <a:lnSpc>
                <a:spcPct val="140000"/>
              </a:lnSpc>
              <a:spcBef>
                <a:spcPts val="1200"/>
              </a:spcBef>
              <a:spcAft>
                <a:spcPts val="1200"/>
              </a:spcAft>
              <a:buClrTx/>
              <a:buSzTx/>
              <a:buFontTx/>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海运风险防控与应急处置</a:t>
            </a:r>
            <a:endParaRPr lang="en-US" altLang="zh-CN" sz="2000" b="1">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40000"/>
              </a:lnSpc>
              <a:spcBef>
                <a:spcPts val="1200"/>
              </a:spcBef>
              <a:spcAft>
                <a:spcPts val="1200"/>
              </a:spcAft>
              <a:buClrTx/>
              <a:buSzTx/>
              <a:buFontTx/>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        《船舶管理》课程是航海技术专业</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核心课程</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之一，旨在培养学生在掌握各类规章制度、法律法规，指导船上实际工作的能力，实现</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避免船舶滞留、保障船舶安全、防止海洋环境污染</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的目的。课程内容紧扣</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立德树人</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的教育宗旨，把社会主义核心价值观、劳动教育、服务</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国家战略和“一带一路”</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倡议等元素通过情景有机融入到人才培养主线。本课程在满足</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海事国际公约</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中国海船船员</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适任培训大纲的基础上，按船舶管理的能力要求</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“进阶式”</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构建课程模块任务，通过基于任务驱动的</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“实船预演+模拟应急”虚实结合双线</a:t>
            </a:r>
            <a:r>
              <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教学模式</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“PDCA”管理学模型</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分解任务，使学生掌握船舶</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应急计划编制</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。能够完成船舶应急演习，正确处理船舶紧急情况。提升学生分析问题、解决问题的能力，提升岗位适应能力及爱岗敬业的精神。</a:t>
            </a:r>
            <a:endParaRPr lang="en-US" altLang="zh-CN"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105" y="1275080"/>
            <a:ext cx="4339590" cy="521970"/>
          </a:xfrm>
          <a:prstGeom prst="rect">
            <a:avLst/>
          </a:prstGeom>
          <a:noFill/>
        </p:spPr>
        <p:txBody>
          <a:bodyPr wrap="square" rtlCol="0" anchor="t">
            <a:spAutoFit/>
          </a:bodyPr>
          <a:lstStyle/>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（三）引言的概括性</a:t>
            </a:r>
            <a:r>
              <a:rPr lang="en-US" altLang="zh-CN" sz="2800" b="1" dirty="0">
                <a:solidFill>
                  <a:srgbClr val="0070C0"/>
                </a:solidFill>
                <a:ea typeface="微软雅黑" panose="020B0503020204020204" pitchFamily="34" charset="-122"/>
                <a:sym typeface="+mn-ea"/>
              </a:rPr>
              <a:t>  </a:t>
            </a:r>
            <a:endParaRPr lang="en-US" altLang="zh-CN" sz="2800" b="1" dirty="0">
              <a:solidFill>
                <a:srgbClr val="0070C0"/>
              </a:solidFill>
              <a:ea typeface="微软雅黑" panose="020B0503020204020204" pitchFamily="34" charset="-122"/>
              <a:sym typeface="+mn-ea"/>
            </a:endParaRPr>
          </a:p>
        </p:txBody>
      </p:sp>
      <p:sp>
        <p:nvSpPr>
          <p:cNvPr id="4" name="文本框 3"/>
          <p:cNvSpPr txBox="1"/>
          <p:nvPr>
            <p:custDataLst>
              <p:tags r:id="rId1"/>
            </p:custDataLst>
          </p:nvPr>
        </p:nvSpPr>
        <p:spPr>
          <a:xfrm>
            <a:off x="0" y="3365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5" name="文本框 4"/>
          <p:cNvSpPr txBox="1"/>
          <p:nvPr>
            <p:custDataLst>
              <p:tags r:id="rId2"/>
            </p:custDataLst>
          </p:nvPr>
        </p:nvSpPr>
        <p:spPr>
          <a:xfrm>
            <a:off x="1083310" y="1961515"/>
            <a:ext cx="9902825" cy="4276725"/>
          </a:xfrm>
          <a:prstGeom prst="rect">
            <a:avLst/>
          </a:prstGeom>
          <a:noFill/>
        </p:spPr>
        <p:txBody>
          <a:bodyPr wrap="square" rtlCol="0" anchor="t">
            <a:spAutoFit/>
          </a:bodyPr>
          <a:p>
            <a:pPr algn="ctr">
              <a:lnSpc>
                <a:spcPct val="140000"/>
              </a:lnSpc>
              <a:spcBef>
                <a:spcPts val="1200"/>
              </a:spcBef>
              <a:spcAft>
                <a:spcPts val="1200"/>
              </a:spcAft>
              <a:buClrTx/>
              <a:buSzTx/>
              <a:buFontTx/>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智能工匠闯关之工业机器人装配与搬运</a:t>
            </a:r>
            <a:endParaRPr lang="en-US" altLang="zh-CN" sz="2000" b="1">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40000"/>
              </a:lnSpc>
              <a:spcBef>
                <a:spcPts val="1200"/>
              </a:spcBef>
              <a:spcAft>
                <a:spcPts val="1200"/>
              </a:spcAft>
              <a:buClrTx/>
              <a:buSzTx/>
              <a:buFontTx/>
            </a:pPr>
            <a:r>
              <a:rPr lang="en-US" sz="2000">
                <a:latin typeface="微软雅黑" panose="020B0503020204020204" pitchFamily="34" charset="-122"/>
                <a:ea typeface="微软雅黑" panose="020B0503020204020204" pitchFamily="34" charset="-122"/>
                <a:cs typeface="微软雅黑" panose="020B0503020204020204" pitchFamily="34" charset="-122"/>
              </a:rPr>
              <a:t>      </a:t>
            </a:r>
            <a:r>
              <a:rPr sz="2000">
                <a:latin typeface="微软雅黑" panose="020B0503020204020204" pitchFamily="34" charset="-122"/>
                <a:ea typeface="微软雅黑" panose="020B0503020204020204" pitchFamily="34" charset="-122"/>
                <a:cs typeface="微软雅黑" panose="020B0503020204020204" pitchFamily="34" charset="-122"/>
              </a:rPr>
              <a:t>以工业机器人为标志的智能制造是中国制造强国战略的必经之路。本单元围绕“</a:t>
            </a:r>
            <a:r>
              <a:rPr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工业机器人装配与搬运</a:t>
            </a:r>
            <a:r>
              <a:rPr sz="2000">
                <a:latin typeface="微软雅黑" panose="020B0503020204020204" pitchFamily="34" charset="-122"/>
                <a:ea typeface="微软雅黑" panose="020B0503020204020204" pitchFamily="34" charset="-122"/>
                <a:cs typeface="微软雅黑" panose="020B0503020204020204" pitchFamily="34" charset="-122"/>
              </a:rPr>
              <a:t>”任务，对接工业机器人应用编程</a:t>
            </a:r>
            <a:r>
              <a:rPr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“1+X”</a:t>
            </a:r>
            <a:r>
              <a:rPr sz="2000">
                <a:latin typeface="微软雅黑" panose="020B0503020204020204" pitchFamily="34" charset="-122"/>
                <a:ea typeface="微软雅黑" panose="020B0503020204020204" pitchFamily="34" charset="-122"/>
                <a:cs typeface="微软雅黑" panose="020B0503020204020204" pitchFamily="34" charset="-122"/>
              </a:rPr>
              <a:t>证书体系中工业机器人操作编程职业技能</a:t>
            </a:r>
            <a:r>
              <a:rPr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等级标准</a:t>
            </a:r>
            <a:r>
              <a:rPr sz="2000">
                <a:latin typeface="微软雅黑" panose="020B0503020204020204" pitchFamily="34" charset="-122"/>
                <a:ea typeface="微软雅黑" panose="020B0503020204020204" pitchFamily="34" charset="-122"/>
                <a:cs typeface="微软雅黑" panose="020B0503020204020204" pitchFamily="34" charset="-122"/>
              </a:rPr>
              <a:t>，设计层层递进的“</a:t>
            </a:r>
            <a:r>
              <a:rPr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智能工匠闯关式</a:t>
            </a:r>
            <a:r>
              <a:rPr sz="2000">
                <a:latin typeface="微软雅黑" panose="020B0503020204020204" pitchFamily="34" charset="-122"/>
                <a:ea typeface="微软雅黑" panose="020B0503020204020204" pitchFamily="34" charset="-122"/>
                <a:cs typeface="微软雅黑" panose="020B0503020204020204" pitchFamily="34" charset="-122"/>
              </a:rPr>
              <a:t>”任务，将实业兴国、工匠精神等</a:t>
            </a:r>
            <a:r>
              <a:rPr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思政元素</a:t>
            </a:r>
            <a:r>
              <a:rPr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贯穿始终</a:t>
            </a:r>
            <a:r>
              <a:rPr sz="2000">
                <a:latin typeface="微软雅黑" panose="020B0503020204020204" pitchFamily="34" charset="-122"/>
                <a:ea typeface="微软雅黑" panose="020B0503020204020204" pitchFamily="34" charset="-122"/>
                <a:cs typeface="微软雅黑" panose="020B0503020204020204" pitchFamily="34" charset="-122"/>
              </a:rPr>
              <a:t>，依托与企业共建的</a:t>
            </a:r>
            <a:r>
              <a:rPr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产业学院</a:t>
            </a:r>
            <a:r>
              <a:rPr sz="2000">
                <a:latin typeface="微软雅黑" panose="020B0503020204020204" pitchFamily="34" charset="-122"/>
                <a:ea typeface="微软雅黑" panose="020B0503020204020204" pitchFamily="34" charset="-122"/>
                <a:cs typeface="微软雅黑" panose="020B0503020204020204" pitchFamily="34" charset="-122"/>
              </a:rPr>
              <a:t>、工业机器人教学资源库、学校“</a:t>
            </a:r>
            <a:r>
              <a:rPr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工业机器人探究性综合实践活动机制</a:t>
            </a:r>
            <a:r>
              <a:rPr sz="2000">
                <a:latin typeface="微软雅黑" panose="020B0503020204020204" pitchFamily="34" charset="-122"/>
                <a:ea typeface="微软雅黑" panose="020B0503020204020204" pitchFamily="34" charset="-122"/>
                <a:cs typeface="微软雅黑" panose="020B0503020204020204" pitchFamily="34" charset="-122"/>
              </a:rPr>
              <a:t>”，借助VR、RobotStudio 仿真软件等信息技术，采用</a:t>
            </a:r>
            <a:r>
              <a:rPr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小组拼图法、企业复盘法</a:t>
            </a:r>
            <a:r>
              <a:rPr sz="2000">
                <a:latin typeface="微软雅黑" panose="020B0503020204020204" pitchFamily="34" charset="-122"/>
                <a:ea typeface="微软雅黑" panose="020B0503020204020204" pitchFamily="34" charset="-122"/>
                <a:cs typeface="微软雅黑" panose="020B0503020204020204" pitchFamily="34" charset="-122"/>
              </a:rPr>
              <a:t>开展教学，构建了产教融合、专创融合、能力培养融合、职业文化融合</a:t>
            </a:r>
            <a:r>
              <a:rPr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“四融合”课程教学体系</a:t>
            </a:r>
            <a:r>
              <a:rPr sz="2000">
                <a:latin typeface="微软雅黑" panose="020B0503020204020204" pitchFamily="34" charset="-122"/>
                <a:ea typeface="微软雅黑" panose="020B0503020204020204" pitchFamily="34" charset="-122"/>
                <a:cs typeface="微软雅黑" panose="020B0503020204020204" pitchFamily="34" charset="-122"/>
              </a:rPr>
              <a:t>，有效达成了培养学生工业机器人操作编程能力和可持续发展能力的教学目标。</a:t>
            </a:r>
            <a:endParaRPr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dirty="0">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09270" y="1318895"/>
            <a:ext cx="303847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en-US" altLang="zh-CN" sz="2400" b="1" dirty="0">
                <a:solidFill>
                  <a:srgbClr val="FF0066"/>
                </a:solidFill>
                <a:latin typeface="微软雅黑" panose="020B0503020204020204" pitchFamily="34" charset="-122"/>
                <a:ea typeface="微软雅黑" panose="020B0503020204020204" pitchFamily="34" charset="-122"/>
              </a:rPr>
              <a:t>2</a:t>
            </a:r>
            <a:r>
              <a:rPr kumimoji="1" lang="zh-CN" altLang="en-US" sz="2400" b="1" dirty="0">
                <a:solidFill>
                  <a:srgbClr val="FF0066"/>
                </a:solidFill>
                <a:latin typeface="微软雅黑" panose="020B0503020204020204" pitchFamily="34" charset="-122"/>
                <a:ea typeface="微软雅黑" panose="020B0503020204020204" pitchFamily="34" charset="-122"/>
              </a:rPr>
              <a:t>. 教学设计      </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graphicFrame>
        <p:nvGraphicFramePr>
          <p:cNvPr id="2" name="表格 1"/>
          <p:cNvGraphicFramePr/>
          <p:nvPr>
            <p:custDataLst>
              <p:tags r:id="rId1"/>
            </p:custDataLst>
          </p:nvPr>
        </p:nvGraphicFramePr>
        <p:xfrm>
          <a:off x="586342" y="1926590"/>
          <a:ext cx="11290808" cy="4406070"/>
        </p:xfrm>
        <a:graphic>
          <a:graphicData uri="http://schemas.openxmlformats.org/drawingml/2006/table">
            <a:tbl>
              <a:tblPr firstRow="1" bandRow="1">
                <a:tableStyleId>{5C22544A-7EE6-4342-B048-85BDC9FD1C3A}</a:tableStyleId>
              </a:tblPr>
              <a:tblGrid>
                <a:gridCol w="1358015"/>
                <a:gridCol w="4089679"/>
                <a:gridCol w="5843114"/>
              </a:tblGrid>
              <a:tr h="551815">
                <a:tc>
                  <a:txBody>
                    <a:bodyPr/>
                    <a:lstStyle/>
                    <a:p>
                      <a:pPr algn="ctr">
                        <a:buNone/>
                      </a:pPr>
                      <a:endParaRPr lang="zh-CN" altLang="en-US" sz="2000" dirty="0"/>
                    </a:p>
                  </a:txBody>
                  <a:tcPr anchor="ctr"/>
                </a:tc>
                <a:tc>
                  <a:txBody>
                    <a:bodyPr/>
                    <a:lstStyle/>
                    <a:p>
                      <a:pPr algn="ctr">
                        <a:buNone/>
                      </a:pPr>
                      <a:r>
                        <a:rPr lang="en-US" altLang="zh-CN" sz="2000" dirty="0"/>
                        <a:t>2022</a:t>
                      </a:r>
                      <a:r>
                        <a:rPr lang="zh-CN" altLang="en-US" sz="2000" dirty="0"/>
                        <a:t>年</a:t>
                      </a:r>
                      <a:endParaRPr lang="zh-CN" altLang="en-US" sz="2000" dirty="0"/>
                    </a:p>
                  </a:txBody>
                  <a:tcPr anchor="ctr"/>
                </a:tc>
                <a:tc>
                  <a:txBody>
                    <a:bodyPr/>
                    <a:lstStyle/>
                    <a:p>
                      <a:pPr algn="ctr">
                        <a:buNone/>
                      </a:pPr>
                      <a:r>
                        <a:rPr lang="en-US" altLang="zh-CN" sz="2000" dirty="0"/>
                        <a:t>2023</a:t>
                      </a:r>
                      <a:r>
                        <a:rPr lang="zh-CN" altLang="en-US" sz="2000" dirty="0"/>
                        <a:t>年</a:t>
                      </a:r>
                      <a:endParaRPr lang="zh-CN" altLang="en-US" sz="2000" dirty="0"/>
                    </a:p>
                  </a:txBody>
                  <a:tcPr anchor="ctr"/>
                </a:tc>
              </a:tr>
              <a:tr h="676910">
                <a:tc>
                  <a:txBody>
                    <a:bodyPr/>
                    <a:lstStyle/>
                    <a:p>
                      <a:pPr algn="ctr">
                        <a:buClrTx/>
                        <a:buSzTx/>
                        <a:buFontTx/>
                        <a:buNone/>
                      </a:pPr>
                      <a:r>
                        <a:rPr lang="zh-CN" altLang="en-US" sz="2000" dirty="0">
                          <a:solidFill>
                            <a:schemeClr val="accent1">
                              <a:lumMod val="75000"/>
                            </a:schemeClr>
                          </a:solidFill>
                          <a:latin typeface="Arial" panose="020B0604020202020204" pitchFamily="34" charset="0"/>
                          <a:ea typeface="微软雅黑" panose="020B0503020204020204" pitchFamily="34" charset="-122"/>
                        </a:rPr>
                        <a:t>依据标准</a:t>
                      </a:r>
                      <a:endParaRPr lang="zh-CN" altLang="en-US" sz="20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依据学校专业人才培养方案和课程标准</a:t>
                      </a:r>
                      <a:endPar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rPr>
                        <a:t>依据</a:t>
                      </a:r>
                      <a:r>
                        <a:rPr kumimoji="1" lang="zh-CN" altLang="en-US" sz="2000" kern="1200" dirty="0">
                          <a:solidFill>
                            <a:srgbClr val="FF0066"/>
                          </a:solidFill>
                          <a:latin typeface="微软雅黑" panose="020B0503020204020204" pitchFamily="34" charset="-122"/>
                          <a:ea typeface="微软雅黑" panose="020B0503020204020204" pitchFamily="34" charset="-122"/>
                          <a:cs typeface="+mn-cs"/>
                        </a:rPr>
                        <a:t>国家教学标准</a:t>
                      </a: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rPr>
                        <a:t>、学校专业人才培养方案 和课程标准</a:t>
                      </a:r>
                      <a:endPar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r h="745295">
                <a:tc>
                  <a:txBody>
                    <a:bodyPr/>
                    <a:lstStyle/>
                    <a:p>
                      <a:pPr algn="ctr">
                        <a:buClrTx/>
                        <a:buSzTx/>
                        <a:buFontTx/>
                        <a:buNone/>
                      </a:pP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rPr>
                        <a:t>目标学情</a:t>
                      </a:r>
                      <a:endPar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endParaRPr>
                    </a:p>
                  </a:txBody>
                  <a:tcPr anchor="ctr"/>
                </a:tc>
                <a:tc>
                  <a:txBody>
                    <a:bodyPr/>
                    <a:lstStyle/>
                    <a:p>
                      <a:pPr algn="l">
                        <a:buClrTx/>
                        <a:buSzTx/>
                        <a:buFontTx/>
                        <a:buNone/>
                      </a:pP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针对参赛教学内容，进行学情分析，确定教学目标，优化教学过程。</a:t>
                      </a:r>
                      <a:endPar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rPr>
                        <a:t>针对参赛教学内容，进行学情分析，确定教学目 标，</a:t>
                      </a:r>
                      <a:r>
                        <a:rPr kumimoji="1" lang="zh-CN" altLang="en-US" sz="2000" kern="1200" dirty="0">
                          <a:solidFill>
                            <a:srgbClr val="FF0066"/>
                          </a:solidFill>
                          <a:latin typeface="微软雅黑" panose="020B0503020204020204" pitchFamily="34" charset="-122"/>
                          <a:ea typeface="微软雅黑" panose="020B0503020204020204" pitchFamily="34" charset="-122"/>
                          <a:cs typeface="+mn-cs"/>
                        </a:rPr>
                        <a:t>制定教学策略</a:t>
                      </a: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rPr>
                        <a:t>，优化教学过程。</a:t>
                      </a:r>
                      <a:endPar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r h="436245">
                <a:tc rowSpan="3">
                  <a:txBody>
                    <a:bodyPr/>
                    <a:lstStyle/>
                    <a:p>
                      <a:pPr algn="ctr">
                        <a:buClrTx/>
                        <a:buSzTx/>
                        <a:buFontTx/>
                        <a:buNone/>
                      </a:pPr>
                      <a:r>
                        <a:rPr lang="zh-CN" altLang="en-US" sz="2000" dirty="0">
                          <a:solidFill>
                            <a:schemeClr val="accent1">
                              <a:lumMod val="75000"/>
                            </a:schemeClr>
                          </a:solidFill>
                          <a:latin typeface="Arial" panose="020B0604020202020204" pitchFamily="34" charset="0"/>
                          <a:ea typeface="微软雅黑" panose="020B0503020204020204" pitchFamily="34" charset="-122"/>
                        </a:rPr>
                        <a:t>新增</a:t>
                      </a:r>
                      <a:endParaRPr lang="zh-CN" altLang="en-US" sz="20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针对不同生源分类施教、因材施教</a:t>
                      </a:r>
                      <a:endPar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针对不同生源分类施教、因材施教。合理运用平台、技术、方法和资源等组织课堂教学。</a:t>
                      </a:r>
                      <a:endPar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r h="436245">
                <a:tc vMerge="1">
                  <a:tcPr anchor="ctr"/>
                </a:tc>
                <a:tc>
                  <a:txBody>
                    <a:bodyPr/>
                    <a:lstStyle/>
                    <a:p>
                      <a:pPr algn="l">
                        <a:buClrTx/>
                        <a:buSzTx/>
                        <a:buFontTx/>
                        <a:buNone/>
                      </a:pP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有机融入课程思政元素，贯穿于教学各环节，杜绝各种形式主义。</a:t>
                      </a:r>
                      <a:endPar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kumimoji="1" lang="zh-CN" altLang="en-US" sz="2000" kern="1200" dirty="0">
                          <a:solidFill>
                            <a:srgbClr val="FF0066"/>
                          </a:solidFill>
                          <a:latin typeface="微软雅黑" panose="020B0503020204020204" pitchFamily="34" charset="-122"/>
                          <a:ea typeface="微软雅黑" panose="020B0503020204020204" pitchFamily="34" charset="-122"/>
                          <a:cs typeface="+mn-cs"/>
                        </a:rPr>
                        <a:t>提高</a:t>
                      </a: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rPr>
                        <a:t>课程思政内涵</a:t>
                      </a:r>
                      <a:r>
                        <a:rPr kumimoji="1" lang="zh-CN" altLang="en-US" sz="2000" kern="1200" dirty="0">
                          <a:solidFill>
                            <a:srgbClr val="FF0066"/>
                          </a:solidFill>
                          <a:latin typeface="微软雅黑" panose="020B0503020204020204" pitchFamily="34" charset="-122"/>
                          <a:ea typeface="微软雅黑" panose="020B0503020204020204" pitchFamily="34" charset="-122"/>
                          <a:cs typeface="+mn-cs"/>
                        </a:rPr>
                        <a:t>融入</a:t>
                      </a: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rPr>
                        <a:t>课堂教学的</a:t>
                      </a:r>
                      <a:r>
                        <a:rPr kumimoji="1" lang="zh-CN" altLang="en-US" sz="2000" kern="1200" dirty="0">
                          <a:solidFill>
                            <a:srgbClr val="FF0066"/>
                          </a:solidFill>
                          <a:latin typeface="微软雅黑" panose="020B0503020204020204" pitchFamily="34" charset="-122"/>
                          <a:ea typeface="微软雅黑" panose="020B0503020204020204" pitchFamily="34" charset="-122"/>
                          <a:cs typeface="+mn-cs"/>
                        </a:rPr>
                        <a:t>水平</a:t>
                      </a: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rPr>
                        <a:t>，杜绝各种形式主义。</a:t>
                      </a:r>
                      <a:endPar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r h="436245">
                <a:tc vMerge="1">
                  <a:tcPr anchor="ctr"/>
                </a:tc>
                <a:tc>
                  <a:txBody>
                    <a:bodyPr/>
                    <a:lstStyle/>
                    <a:p>
                      <a:pPr algn="l">
                        <a:buClrTx/>
                        <a:buSzTx/>
                        <a:buFontTx/>
                        <a:buNone/>
                      </a:pP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强</a:t>
                      </a: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化工学结合、理实一体、手脑并用，实施项目式、任务式、案例式、情景化教学等</a:t>
                      </a:r>
                      <a:endPar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rPr>
                        <a:t>公共基础课根据</a:t>
                      </a:r>
                      <a:r>
                        <a:rPr kumimoji="1" lang="zh-CN" altLang="en-US" sz="2000" kern="1200" dirty="0">
                          <a:solidFill>
                            <a:srgbClr val="FF0066"/>
                          </a:solidFill>
                          <a:latin typeface="微软雅黑" panose="020B0503020204020204" pitchFamily="34" charset="-122"/>
                          <a:ea typeface="微软雅黑" panose="020B0503020204020204" pitchFamily="34" charset="-122"/>
                          <a:cs typeface="+mn-cs"/>
                        </a:rPr>
                        <a:t>学科特点</a:t>
                      </a:r>
                      <a:r>
                        <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rPr>
                        <a:t>选用恰当的教法学法；专业课程鼓励 实施项目式、任务式、案例式、情境化教学，强化工学结合、 理实一体、手脑并用。</a:t>
                      </a:r>
                      <a:endParaRPr lang="zh-CN" altLang="en-US" sz="20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6525" y="2348865"/>
            <a:ext cx="5238115" cy="521970"/>
          </a:xfrm>
          <a:prstGeom prst="rect">
            <a:avLst/>
          </a:prstGeom>
          <a:noFill/>
        </p:spPr>
        <p:txBody>
          <a:bodyPr wrap="square" rtlCol="0" anchor="t">
            <a:spAutoFit/>
          </a:bodyPr>
          <a:lstStyle/>
          <a:p>
            <a:pPr>
              <a:spcBef>
                <a:spcPts val="600"/>
              </a:spcBef>
              <a:spcAft>
                <a:spcPts val="600"/>
              </a:spcAft>
              <a:buClrTx/>
              <a:buSzTx/>
            </a:pPr>
            <a:r>
              <a:rPr lang="en-US" altLang="zh-CN" sz="2800" dirty="0">
                <a:solidFill>
                  <a:srgbClr val="0070C0"/>
                </a:solidFill>
                <a:ea typeface="微软雅黑" panose="020B0503020204020204" pitchFamily="34" charset="-122"/>
                <a:sym typeface="+mn-ea"/>
              </a:rPr>
              <a:t>1. </a:t>
            </a:r>
            <a:r>
              <a:rPr lang="zh-CN" altLang="en-US" sz="2800" dirty="0">
                <a:solidFill>
                  <a:srgbClr val="0070C0"/>
                </a:solidFill>
                <a:ea typeface="微软雅黑" panose="020B0503020204020204" pitchFamily="34" charset="-122"/>
                <a:sym typeface="+mn-ea"/>
              </a:rPr>
              <a:t>总分逻辑</a:t>
            </a:r>
            <a:endParaRPr lang="zh-CN" altLang="en-US" sz="2800" dirty="0">
              <a:solidFill>
                <a:srgbClr val="0070C0"/>
              </a:solidFill>
              <a:ea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136525" y="3195320"/>
            <a:ext cx="11645900" cy="2218690"/>
          </a:xfrm>
          <a:prstGeom prst="rect">
            <a:avLst/>
          </a:prstGeom>
        </p:spPr>
      </p:pic>
      <p:sp>
        <p:nvSpPr>
          <p:cNvPr id="7" name="文本框 6"/>
          <p:cNvSpPr txBox="1"/>
          <p:nvPr>
            <p:custDataLst>
              <p:tags r:id="rId2"/>
            </p:custDataLst>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custDataLst>
              <p:tags r:id="rId3"/>
            </p:custDataLst>
          </p:nvPr>
        </p:nvSpPr>
        <p:spPr bwMode="auto">
          <a:xfrm>
            <a:off x="15875" y="1168400"/>
            <a:ext cx="566166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（三</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实施过程的逻辑性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6525" y="2348865"/>
            <a:ext cx="5238115" cy="521970"/>
          </a:xfrm>
          <a:prstGeom prst="rect">
            <a:avLst/>
          </a:prstGeom>
          <a:noFill/>
        </p:spPr>
        <p:txBody>
          <a:bodyPr wrap="square" rtlCol="0" anchor="t">
            <a:spAutoFit/>
          </a:bodyPr>
          <a:lstStyle/>
          <a:p>
            <a:pPr>
              <a:spcBef>
                <a:spcPts val="600"/>
              </a:spcBef>
              <a:spcAft>
                <a:spcPts val="600"/>
              </a:spcAft>
              <a:buClrTx/>
              <a:buSzTx/>
            </a:pPr>
            <a:r>
              <a:rPr lang="en-US" altLang="zh-CN" sz="2800" dirty="0">
                <a:solidFill>
                  <a:srgbClr val="0070C0"/>
                </a:solidFill>
                <a:ea typeface="微软雅黑" panose="020B0503020204020204" pitchFamily="34" charset="-122"/>
                <a:sym typeface="+mn-ea"/>
              </a:rPr>
              <a:t>1. </a:t>
            </a:r>
            <a:r>
              <a:rPr lang="zh-CN" altLang="en-US" sz="2800" dirty="0">
                <a:solidFill>
                  <a:srgbClr val="0070C0"/>
                </a:solidFill>
                <a:ea typeface="微软雅黑" panose="020B0503020204020204" pitchFamily="34" charset="-122"/>
                <a:sym typeface="+mn-ea"/>
              </a:rPr>
              <a:t>总分逻辑</a:t>
            </a:r>
            <a:endParaRPr lang="zh-CN" altLang="en-US" sz="2800" dirty="0">
              <a:solidFill>
                <a:srgbClr val="0070C0"/>
              </a:solidFill>
              <a:ea typeface="微软雅黑" panose="020B0503020204020204" pitchFamily="34" charset="-122"/>
              <a:sym typeface="+mn-ea"/>
            </a:endParaRPr>
          </a:p>
        </p:txBody>
      </p:sp>
      <p:sp>
        <p:nvSpPr>
          <p:cNvPr id="7" name="文本框 6"/>
          <p:cNvSpPr txBox="1"/>
          <p:nvPr>
            <p:custDataLst>
              <p:tags r:id="rId1"/>
            </p:custDataLst>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custDataLst>
              <p:tags r:id="rId2"/>
            </p:custDataLst>
          </p:nvPr>
        </p:nvSpPr>
        <p:spPr bwMode="auto">
          <a:xfrm>
            <a:off x="15875" y="1168400"/>
            <a:ext cx="566166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（三</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实施过程的逻辑性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3" name="图片 2"/>
          <p:cNvPicPr>
            <a:picLocks noChangeAspect="1"/>
          </p:cNvPicPr>
          <p:nvPr/>
        </p:nvPicPr>
        <p:blipFill>
          <a:blip r:embed="rId3"/>
          <a:stretch>
            <a:fillRect/>
          </a:stretch>
        </p:blipFill>
        <p:spPr>
          <a:xfrm>
            <a:off x="3313430" y="2145030"/>
            <a:ext cx="7378700" cy="4397375"/>
          </a:xfrm>
          <a:prstGeom prst="rect">
            <a:avLst/>
          </a:prstGeom>
        </p:spPr>
      </p:pic>
      <p:sp>
        <p:nvSpPr>
          <p:cNvPr id="5" name="文本框 4"/>
          <p:cNvSpPr txBox="1"/>
          <p:nvPr/>
        </p:nvSpPr>
        <p:spPr>
          <a:xfrm>
            <a:off x="5866130" y="1778000"/>
            <a:ext cx="2774315" cy="460375"/>
          </a:xfrm>
          <a:prstGeom prst="rect">
            <a:avLst/>
          </a:prstGeom>
          <a:noFill/>
        </p:spPr>
        <p:txBody>
          <a:bodyPr wrap="square" rtlCol="0">
            <a:spAutoFit/>
          </a:bodyPr>
          <a:p>
            <a:pPr algn="ctr"/>
            <a:r>
              <a:rPr lang="zh-CN" altLang="en-US" sz="2400" b="1">
                <a:solidFill>
                  <a:srgbClr val="FF0066"/>
                </a:solidFill>
                <a:latin typeface="微软雅黑" panose="020B0503020204020204" pitchFamily="34" charset="-122"/>
                <a:ea typeface="微软雅黑" panose="020B0503020204020204" pitchFamily="34" charset="-122"/>
              </a:rPr>
              <a:t>整体教学实施</a:t>
            </a:r>
            <a:r>
              <a:rPr lang="zh-CN" altLang="en-US" sz="2400" b="1">
                <a:solidFill>
                  <a:srgbClr val="FF0066"/>
                </a:solidFill>
                <a:latin typeface="微软雅黑" panose="020B0503020204020204" pitchFamily="34" charset="-122"/>
                <a:ea typeface="微软雅黑" panose="020B0503020204020204" pitchFamily="34" charset="-122"/>
              </a:rPr>
              <a:t>过程</a:t>
            </a:r>
            <a:endParaRPr lang="zh-CN" altLang="en-US" sz="2400" b="1">
              <a:solidFill>
                <a:srgbClr val="FF0066"/>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6525" y="2348865"/>
            <a:ext cx="5238115" cy="521970"/>
          </a:xfrm>
          <a:prstGeom prst="rect">
            <a:avLst/>
          </a:prstGeom>
          <a:noFill/>
        </p:spPr>
        <p:txBody>
          <a:bodyPr wrap="square" rtlCol="0" anchor="t">
            <a:spAutoFit/>
          </a:bodyPr>
          <a:lstStyle/>
          <a:p>
            <a:pPr>
              <a:spcBef>
                <a:spcPts val="600"/>
              </a:spcBef>
              <a:spcAft>
                <a:spcPts val="600"/>
              </a:spcAft>
              <a:buClrTx/>
              <a:buSzTx/>
            </a:pPr>
            <a:r>
              <a:rPr lang="en-US" altLang="zh-CN" sz="2800" dirty="0">
                <a:solidFill>
                  <a:srgbClr val="0070C0"/>
                </a:solidFill>
                <a:ea typeface="微软雅黑" panose="020B0503020204020204" pitchFamily="34" charset="-122"/>
                <a:sym typeface="+mn-ea"/>
              </a:rPr>
              <a:t>1. </a:t>
            </a:r>
            <a:r>
              <a:rPr lang="zh-CN" altLang="en-US" sz="2800" dirty="0">
                <a:solidFill>
                  <a:srgbClr val="0070C0"/>
                </a:solidFill>
                <a:ea typeface="微软雅黑" panose="020B0503020204020204" pitchFamily="34" charset="-122"/>
                <a:sym typeface="+mn-ea"/>
              </a:rPr>
              <a:t>总分逻辑</a:t>
            </a:r>
            <a:endParaRPr lang="zh-CN" altLang="en-US" sz="2800" dirty="0">
              <a:solidFill>
                <a:srgbClr val="0070C0"/>
              </a:solidFill>
              <a:ea typeface="微软雅黑" panose="020B0503020204020204" pitchFamily="34" charset="-122"/>
              <a:sym typeface="+mn-ea"/>
            </a:endParaRPr>
          </a:p>
        </p:txBody>
      </p:sp>
      <p:sp>
        <p:nvSpPr>
          <p:cNvPr id="7" name="文本框 6"/>
          <p:cNvSpPr txBox="1"/>
          <p:nvPr>
            <p:custDataLst>
              <p:tags r:id="rId1"/>
            </p:custDataLst>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custDataLst>
              <p:tags r:id="rId2"/>
            </p:custDataLst>
          </p:nvPr>
        </p:nvSpPr>
        <p:spPr bwMode="auto">
          <a:xfrm>
            <a:off x="15875" y="1168400"/>
            <a:ext cx="566166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（三</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实施过程的逻辑性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nvPicPr>
        <p:blipFill>
          <a:blip r:embed="rId3"/>
          <a:stretch>
            <a:fillRect/>
          </a:stretch>
        </p:blipFill>
        <p:spPr>
          <a:xfrm>
            <a:off x="3119120" y="2348865"/>
            <a:ext cx="7765415" cy="4157980"/>
          </a:xfrm>
          <a:prstGeom prst="rect">
            <a:avLst/>
          </a:prstGeom>
        </p:spPr>
      </p:pic>
      <p:sp>
        <p:nvSpPr>
          <p:cNvPr id="5" name="文本框 4"/>
          <p:cNvSpPr txBox="1"/>
          <p:nvPr/>
        </p:nvSpPr>
        <p:spPr>
          <a:xfrm>
            <a:off x="5881370" y="1778000"/>
            <a:ext cx="2634615" cy="460375"/>
          </a:xfrm>
          <a:prstGeom prst="rect">
            <a:avLst/>
          </a:prstGeom>
          <a:noFill/>
        </p:spPr>
        <p:txBody>
          <a:bodyPr wrap="square" rtlCol="0">
            <a:spAutoFit/>
          </a:bodyPr>
          <a:p>
            <a:pPr algn="ctr"/>
            <a:r>
              <a:rPr lang="zh-CN" altLang="en-US" sz="2400" b="1">
                <a:solidFill>
                  <a:srgbClr val="FF0066"/>
                </a:solidFill>
                <a:latin typeface="微软雅黑" panose="020B0503020204020204" pitchFamily="34" charset="-122"/>
                <a:ea typeface="微软雅黑" panose="020B0503020204020204" pitchFamily="34" charset="-122"/>
              </a:rPr>
              <a:t>单次教学实施</a:t>
            </a:r>
            <a:r>
              <a:rPr lang="zh-CN" altLang="en-US" sz="2400" b="1">
                <a:solidFill>
                  <a:srgbClr val="FF0066"/>
                </a:solidFill>
                <a:latin typeface="微软雅黑" panose="020B0503020204020204" pitchFamily="34" charset="-122"/>
                <a:ea typeface="微软雅黑" panose="020B0503020204020204" pitchFamily="34" charset="-122"/>
              </a:rPr>
              <a:t>过程</a:t>
            </a:r>
            <a:endParaRPr lang="zh-CN" altLang="en-US" sz="2400" b="1">
              <a:solidFill>
                <a:srgbClr val="FF0066"/>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59815" y="2909570"/>
            <a:ext cx="10128885" cy="3192145"/>
          </a:xfrm>
          <a:prstGeom prst="rect">
            <a:avLst/>
          </a:prstGeom>
          <a:noFill/>
        </p:spPr>
        <p:txBody>
          <a:bodyPr wrap="square" rtlCol="0" anchor="t">
            <a:spAutoFit/>
          </a:bodyPr>
          <a:lstStyle/>
          <a:p>
            <a:pPr>
              <a:lnSpc>
                <a:spcPct val="14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二、 教学实施过程	</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（一）</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思考</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探究“做”模型，促进合作增思维</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…………………………………8</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（二）尝试分解“识”形体，分解合并找特性</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…………………………………8</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（三）选取建筑“画”视图，点线结合变成面</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…………………………………9</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（四）建模软件“验”图线，行动评价达目标</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…………………………………9</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3358515" y="3493770"/>
            <a:ext cx="838200" cy="212598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1"/>
            </p:custDataLst>
          </p:nvPr>
        </p:nvSpPr>
        <p:spPr>
          <a:xfrm>
            <a:off x="136525" y="2348865"/>
            <a:ext cx="5238115" cy="521970"/>
          </a:xfrm>
          <a:prstGeom prst="rect">
            <a:avLst/>
          </a:prstGeom>
          <a:noFill/>
        </p:spPr>
        <p:txBody>
          <a:bodyPr wrap="square" rtlCol="0" anchor="t">
            <a:spAutoFit/>
          </a:bodyPr>
          <a:lstStyle/>
          <a:p>
            <a:pPr>
              <a:spcBef>
                <a:spcPts val="600"/>
              </a:spcBef>
              <a:spcAft>
                <a:spcPts val="600"/>
              </a:spcAft>
              <a:buClrTx/>
              <a:buSzTx/>
            </a:pPr>
            <a:r>
              <a:rPr lang="en-US" altLang="zh-CN" sz="2800" dirty="0">
                <a:solidFill>
                  <a:srgbClr val="0070C0"/>
                </a:solidFill>
                <a:ea typeface="微软雅黑" panose="020B0503020204020204" pitchFamily="34" charset="-122"/>
                <a:sym typeface="+mn-ea"/>
              </a:rPr>
              <a:t>2. </a:t>
            </a:r>
            <a:r>
              <a:rPr lang="zh-CN" altLang="en-US" sz="2800" dirty="0">
                <a:solidFill>
                  <a:srgbClr val="0070C0"/>
                </a:solidFill>
                <a:ea typeface="微软雅黑" panose="020B0503020204020204" pitchFamily="34" charset="-122"/>
                <a:sym typeface="+mn-ea"/>
              </a:rPr>
              <a:t>任务逻辑</a:t>
            </a:r>
            <a:endParaRPr lang="zh-CN" altLang="en-US" sz="2800" dirty="0">
              <a:solidFill>
                <a:srgbClr val="0070C0"/>
              </a:solidFill>
              <a:ea typeface="微软雅黑" panose="020B0503020204020204" pitchFamily="34" charset="-122"/>
              <a:sym typeface="+mn-ea"/>
            </a:endParaRPr>
          </a:p>
        </p:txBody>
      </p:sp>
      <p:sp>
        <p:nvSpPr>
          <p:cNvPr id="7" name="文本框 6"/>
          <p:cNvSpPr txBox="1"/>
          <p:nvPr>
            <p:custDataLst>
              <p:tags r:id="rId2"/>
            </p:custDataLst>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custDataLst>
              <p:tags r:id="rId3"/>
            </p:custDataLst>
          </p:nvPr>
        </p:nvSpPr>
        <p:spPr bwMode="auto">
          <a:xfrm>
            <a:off x="15875" y="1168400"/>
            <a:ext cx="566166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（三</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实施过程的逻辑性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886835" y="1275080"/>
            <a:ext cx="8226425" cy="5174615"/>
          </a:xfrm>
          <a:prstGeom prst="rect">
            <a:avLst/>
          </a:prstGeom>
        </p:spPr>
      </p:pic>
      <p:sp>
        <p:nvSpPr>
          <p:cNvPr id="3" name="文本框 2"/>
          <p:cNvSpPr txBox="1"/>
          <p:nvPr>
            <p:custDataLst>
              <p:tags r:id="rId2"/>
            </p:custDataLst>
          </p:nvPr>
        </p:nvSpPr>
        <p:spPr>
          <a:xfrm>
            <a:off x="136525" y="2348865"/>
            <a:ext cx="5238115" cy="521970"/>
          </a:xfrm>
          <a:prstGeom prst="rect">
            <a:avLst/>
          </a:prstGeom>
          <a:noFill/>
        </p:spPr>
        <p:txBody>
          <a:bodyPr wrap="square" rtlCol="0" anchor="t">
            <a:spAutoFit/>
          </a:bodyPr>
          <a:lstStyle/>
          <a:p>
            <a:pPr>
              <a:spcBef>
                <a:spcPts val="600"/>
              </a:spcBef>
              <a:spcAft>
                <a:spcPts val="600"/>
              </a:spcAft>
              <a:buClrTx/>
              <a:buSzTx/>
            </a:pPr>
            <a:r>
              <a:rPr lang="en-US" altLang="zh-CN" sz="2800" dirty="0">
                <a:solidFill>
                  <a:srgbClr val="0070C0"/>
                </a:solidFill>
                <a:ea typeface="微软雅黑" panose="020B0503020204020204" pitchFamily="34" charset="-122"/>
                <a:sym typeface="+mn-ea"/>
              </a:rPr>
              <a:t>3. </a:t>
            </a:r>
            <a:r>
              <a:rPr lang="zh-CN" altLang="en-US" sz="2800" dirty="0">
                <a:solidFill>
                  <a:srgbClr val="0070C0"/>
                </a:solidFill>
                <a:ea typeface="微软雅黑" panose="020B0503020204020204" pitchFamily="34" charset="-122"/>
                <a:sym typeface="+mn-ea"/>
              </a:rPr>
              <a:t>时间逻辑</a:t>
            </a:r>
            <a:endParaRPr lang="zh-CN" altLang="en-US" sz="2800" dirty="0">
              <a:solidFill>
                <a:srgbClr val="0070C0"/>
              </a:solidFill>
              <a:ea typeface="微软雅黑" panose="020B0503020204020204" pitchFamily="34" charset="-122"/>
              <a:sym typeface="+mn-ea"/>
            </a:endParaRPr>
          </a:p>
        </p:txBody>
      </p:sp>
      <p:sp>
        <p:nvSpPr>
          <p:cNvPr id="7" name="文本框 6"/>
          <p:cNvSpPr txBox="1"/>
          <p:nvPr>
            <p:custDataLst>
              <p:tags r:id="rId3"/>
            </p:custDataLst>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custDataLst>
              <p:tags r:id="rId4"/>
            </p:custDataLst>
          </p:nvPr>
        </p:nvSpPr>
        <p:spPr bwMode="auto">
          <a:xfrm>
            <a:off x="15875" y="1168400"/>
            <a:ext cx="566166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（三</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实施过程的逻辑性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36525" y="2348865"/>
            <a:ext cx="5238115" cy="521970"/>
          </a:xfrm>
          <a:prstGeom prst="rect">
            <a:avLst/>
          </a:prstGeom>
          <a:noFill/>
        </p:spPr>
        <p:txBody>
          <a:bodyPr wrap="square" rtlCol="0" anchor="t">
            <a:spAutoFit/>
          </a:bodyPr>
          <a:lstStyle/>
          <a:p>
            <a:pPr>
              <a:spcBef>
                <a:spcPts val="600"/>
              </a:spcBef>
              <a:spcAft>
                <a:spcPts val="600"/>
              </a:spcAft>
              <a:buClrTx/>
              <a:buSzTx/>
            </a:pPr>
            <a:r>
              <a:rPr lang="en-US" altLang="zh-CN" sz="2800" dirty="0">
                <a:solidFill>
                  <a:srgbClr val="0070C0"/>
                </a:solidFill>
                <a:ea typeface="微软雅黑" panose="020B0503020204020204" pitchFamily="34" charset="-122"/>
                <a:sym typeface="+mn-ea"/>
              </a:rPr>
              <a:t>3. </a:t>
            </a:r>
            <a:r>
              <a:rPr lang="zh-CN" altLang="en-US" sz="2800" dirty="0">
                <a:solidFill>
                  <a:srgbClr val="0070C0"/>
                </a:solidFill>
                <a:ea typeface="微软雅黑" panose="020B0503020204020204" pitchFamily="34" charset="-122"/>
                <a:sym typeface="+mn-ea"/>
              </a:rPr>
              <a:t>时间逻辑</a:t>
            </a:r>
            <a:endParaRPr lang="zh-CN" altLang="en-US" sz="2800" dirty="0">
              <a:solidFill>
                <a:srgbClr val="0070C0"/>
              </a:solidFill>
              <a:ea typeface="微软雅黑" panose="020B0503020204020204" pitchFamily="34" charset="-122"/>
              <a:sym typeface="+mn-ea"/>
            </a:endParaRPr>
          </a:p>
        </p:txBody>
      </p:sp>
      <p:sp>
        <p:nvSpPr>
          <p:cNvPr id="7" name="文本框 6"/>
          <p:cNvSpPr txBox="1"/>
          <p:nvPr>
            <p:custDataLst>
              <p:tags r:id="rId2"/>
            </p:custDataLst>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custDataLst>
              <p:tags r:id="rId3"/>
            </p:custDataLst>
          </p:nvPr>
        </p:nvSpPr>
        <p:spPr bwMode="auto">
          <a:xfrm>
            <a:off x="15875" y="1168400"/>
            <a:ext cx="566166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（三</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实施过程的逻辑性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4"/>
          <a:stretch>
            <a:fillRect/>
          </a:stretch>
        </p:blipFill>
        <p:spPr>
          <a:xfrm>
            <a:off x="2390775" y="2075180"/>
            <a:ext cx="9403715" cy="4797425"/>
          </a:xfrm>
          <a:prstGeom prst="rect">
            <a:avLst/>
          </a:prstGeom>
        </p:spPr>
      </p:pic>
      <p:sp>
        <p:nvSpPr>
          <p:cNvPr id="5" name="矩形 4"/>
          <p:cNvSpPr/>
          <p:nvPr>
            <p:custDataLst>
              <p:tags r:id="rId5"/>
            </p:custDataLst>
          </p:nvPr>
        </p:nvSpPr>
        <p:spPr>
          <a:xfrm>
            <a:off x="4276090" y="2487930"/>
            <a:ext cx="624840" cy="437832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62660" y="2899410"/>
            <a:ext cx="10513695" cy="2306955"/>
          </a:xfrm>
          <a:prstGeom prst="rect">
            <a:avLst/>
          </a:prstGeom>
          <a:noFill/>
        </p:spPr>
        <p:txBody>
          <a:bodyPr wrap="square" rtlCol="0" anchor="t">
            <a:spAutoFit/>
          </a:bodyPr>
          <a:lstStyle/>
          <a:p>
            <a:pPr>
              <a:lnSpc>
                <a:spcPct val="15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二、教学实施过程</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（一）基于议题、双线递进、三段六环，实施“动态”的教........................8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（二）情境引导、任务驱动、活动探寻，实施“沉浸”的学........................8</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（三）融入社会、运用生活、对比增值，实施“行动”的评........................9</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custDataLst>
              <p:tags r:id="rId1"/>
            </p:custDataLst>
          </p:nvPr>
        </p:nvSpPr>
        <p:spPr>
          <a:xfrm>
            <a:off x="8580755" y="3401060"/>
            <a:ext cx="515620" cy="185801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136525" y="2348865"/>
            <a:ext cx="5238115" cy="521970"/>
          </a:xfrm>
          <a:prstGeom prst="rect">
            <a:avLst/>
          </a:prstGeom>
          <a:noFill/>
        </p:spPr>
        <p:txBody>
          <a:bodyPr wrap="square" rtlCol="0" anchor="t">
            <a:spAutoFit/>
          </a:bodyPr>
          <a:lstStyle/>
          <a:p>
            <a:pPr>
              <a:spcBef>
                <a:spcPts val="600"/>
              </a:spcBef>
              <a:spcAft>
                <a:spcPts val="600"/>
              </a:spcAft>
              <a:buClrTx/>
              <a:buSzTx/>
            </a:pPr>
            <a:r>
              <a:rPr lang="en-US" altLang="zh-CN" sz="2800" dirty="0">
                <a:solidFill>
                  <a:srgbClr val="0070C0"/>
                </a:solidFill>
                <a:ea typeface="微软雅黑" panose="020B0503020204020204" pitchFamily="34" charset="-122"/>
                <a:sym typeface="+mn-ea"/>
              </a:rPr>
              <a:t>4. </a:t>
            </a:r>
            <a:r>
              <a:rPr lang="zh-CN" altLang="en-US" sz="2800" dirty="0">
                <a:solidFill>
                  <a:srgbClr val="0070C0"/>
                </a:solidFill>
                <a:ea typeface="微软雅黑" panose="020B0503020204020204" pitchFamily="34" charset="-122"/>
                <a:sym typeface="+mn-ea"/>
              </a:rPr>
              <a:t>维度逻辑</a:t>
            </a:r>
            <a:endParaRPr lang="zh-CN" altLang="en-US" sz="2800" dirty="0">
              <a:solidFill>
                <a:srgbClr val="0070C0"/>
              </a:solidFill>
              <a:ea typeface="微软雅黑" panose="020B0503020204020204" pitchFamily="34" charset="-122"/>
              <a:sym typeface="+mn-ea"/>
            </a:endParaRPr>
          </a:p>
        </p:txBody>
      </p:sp>
      <p:sp>
        <p:nvSpPr>
          <p:cNvPr id="7" name="文本框 6"/>
          <p:cNvSpPr txBox="1"/>
          <p:nvPr>
            <p:custDataLst>
              <p:tags r:id="rId3"/>
            </p:custDataLst>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custDataLst>
              <p:tags r:id="rId4"/>
            </p:custDataLst>
          </p:nvPr>
        </p:nvSpPr>
        <p:spPr bwMode="auto">
          <a:xfrm>
            <a:off x="15875" y="1168400"/>
            <a:ext cx="566166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（三</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实施过程的逻辑性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4" name="标题 1"/>
          <p:cNvSpPr txBox="1"/>
          <p:nvPr>
            <p:custDataLst>
              <p:tags r:id="rId1"/>
            </p:custDataLst>
          </p:nvPr>
        </p:nvSpPr>
        <p:spPr bwMode="auto">
          <a:xfrm>
            <a:off x="47625" y="72136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（四）实施效果的直观性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2"/>
          <a:stretch>
            <a:fillRect/>
          </a:stretch>
        </p:blipFill>
        <p:spPr>
          <a:xfrm>
            <a:off x="1557655" y="1761490"/>
            <a:ext cx="9525000" cy="4765675"/>
          </a:xfrm>
          <a:prstGeom prst="rect">
            <a:avLst/>
          </a:prstGeom>
        </p:spPr>
      </p:pic>
      <p:sp>
        <p:nvSpPr>
          <p:cNvPr id="5" name="文本框 4"/>
          <p:cNvSpPr txBox="1"/>
          <p:nvPr>
            <p:custDataLst>
              <p:tags r:id="rId3"/>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2021</a:t>
            </a:r>
            <a:r>
              <a:rPr lang="zh-CN" altLang="en-US" sz="1865" b="1">
                <a:solidFill>
                  <a:srgbClr val="0070C0"/>
                </a:solidFill>
                <a:latin typeface="楷体" panose="02010609060101010101" pitchFamily="49" charset="-122"/>
                <a:ea typeface="楷体" panose="02010609060101010101" pitchFamily="49" charset="-122"/>
              </a:rPr>
              <a:t>年金华职业技术学院《食品分析检测》国赛金奖作品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4" name="标题 1"/>
          <p:cNvSpPr txBox="1"/>
          <p:nvPr>
            <p:custDataLst>
              <p:tags r:id="rId1"/>
            </p:custDataLst>
          </p:nvPr>
        </p:nvSpPr>
        <p:spPr bwMode="auto">
          <a:xfrm>
            <a:off x="47625" y="72136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（四）实施效果的直观性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custDataLst>
              <p:tags r:id="rId2"/>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2022</a:t>
            </a:r>
            <a:r>
              <a:rPr lang="zh-CN" altLang="en-US" sz="1865" b="1">
                <a:solidFill>
                  <a:srgbClr val="0070C0"/>
                </a:solidFill>
                <a:latin typeface="楷体" panose="02010609060101010101" pitchFamily="49" charset="-122"/>
                <a:ea typeface="楷体" panose="02010609060101010101" pitchFamily="49" charset="-122"/>
              </a:rPr>
              <a:t>年厦门同安《隔离护理》国赛金奖作品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a:stretch>
            <a:fillRect/>
          </a:stretch>
        </p:blipFill>
        <p:spPr>
          <a:xfrm>
            <a:off x="2135505" y="1533525"/>
            <a:ext cx="7920990" cy="4935220"/>
          </a:xfrm>
          <a:prstGeom prst="rect">
            <a:avLst/>
          </a:prstGeom>
        </p:spPr>
      </p:pic>
      <p:sp>
        <p:nvSpPr>
          <p:cNvPr id="6" name="文本框 5"/>
          <p:cNvSpPr txBox="1"/>
          <p:nvPr>
            <p:custDataLst>
              <p:tags r:id="rId4"/>
            </p:custDataLst>
          </p:nvPr>
        </p:nvSpPr>
        <p:spPr>
          <a:xfrm rot="19620000">
            <a:off x="9237345" y="3187700"/>
            <a:ext cx="2188210" cy="768350"/>
          </a:xfrm>
          <a:prstGeom prst="rect">
            <a:avLst/>
          </a:prstGeom>
          <a:solidFill>
            <a:srgbClr val="FFFF00"/>
          </a:solidFill>
        </p:spPr>
        <p:txBody>
          <a:bodyPr wrap="square" rtlCol="0">
            <a:spAutoFit/>
          </a:bodyPr>
          <a:p>
            <a:pPr algn="ctr"/>
            <a:r>
              <a:rPr lang="zh-CN" altLang="en-US" sz="4400" b="1">
                <a:solidFill>
                  <a:srgbClr val="FF0066"/>
                </a:solidFill>
                <a:latin typeface="微软雅黑" panose="020B0503020204020204" pitchFamily="34" charset="-122"/>
                <a:ea typeface="微软雅黑" panose="020B0503020204020204" pitchFamily="34" charset="-122"/>
              </a:rPr>
              <a:t>定量</a:t>
            </a:r>
            <a:endParaRPr lang="zh-CN" altLang="en-US" sz="4400" b="1">
              <a:solidFill>
                <a:srgbClr val="FF0066"/>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4" name="标题 1"/>
          <p:cNvSpPr txBox="1"/>
          <p:nvPr>
            <p:custDataLst>
              <p:tags r:id="rId1"/>
            </p:custDataLst>
          </p:nvPr>
        </p:nvSpPr>
        <p:spPr bwMode="auto">
          <a:xfrm>
            <a:off x="47625" y="72136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（四）实施效果的直观性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custDataLst>
              <p:tags r:id="rId2"/>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2022</a:t>
            </a:r>
            <a:r>
              <a:rPr lang="zh-CN" altLang="en-US" sz="1865" b="1">
                <a:solidFill>
                  <a:srgbClr val="0070C0"/>
                </a:solidFill>
                <a:latin typeface="楷体" panose="02010609060101010101" pitchFamily="49" charset="-122"/>
                <a:ea typeface="楷体" panose="02010609060101010101" pitchFamily="49" charset="-122"/>
              </a:rPr>
              <a:t>年厦门同安《隔离护理》国赛金奖作品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3"/>
          <a:stretch>
            <a:fillRect/>
          </a:stretch>
        </p:blipFill>
        <p:spPr>
          <a:xfrm>
            <a:off x="2586990" y="1558290"/>
            <a:ext cx="7018655" cy="4964430"/>
          </a:xfrm>
          <a:prstGeom prst="rect">
            <a:avLst/>
          </a:prstGeom>
        </p:spPr>
      </p:pic>
      <p:sp>
        <p:nvSpPr>
          <p:cNvPr id="6" name="文本框 5"/>
          <p:cNvSpPr txBox="1"/>
          <p:nvPr/>
        </p:nvSpPr>
        <p:spPr>
          <a:xfrm rot="19620000">
            <a:off x="9237345" y="3187700"/>
            <a:ext cx="2188210" cy="768350"/>
          </a:xfrm>
          <a:prstGeom prst="rect">
            <a:avLst/>
          </a:prstGeom>
          <a:solidFill>
            <a:srgbClr val="FFFF00"/>
          </a:solidFill>
        </p:spPr>
        <p:txBody>
          <a:bodyPr wrap="square" rtlCol="0">
            <a:spAutoFit/>
          </a:bodyPr>
          <a:p>
            <a:pPr algn="ctr"/>
            <a:r>
              <a:rPr lang="zh-CN" altLang="en-US" sz="4400" b="1">
                <a:solidFill>
                  <a:srgbClr val="FF0066"/>
                </a:solidFill>
                <a:latin typeface="微软雅黑" panose="020B0503020204020204" pitchFamily="34" charset="-122"/>
                <a:ea typeface="微软雅黑" panose="020B0503020204020204" pitchFamily="34" charset="-122"/>
              </a:rPr>
              <a:t>定性</a:t>
            </a:r>
            <a:endParaRPr lang="zh-CN" altLang="en-US" sz="4400" b="1">
              <a:solidFill>
                <a:srgbClr val="FF0066"/>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09270" y="1318895"/>
            <a:ext cx="1082103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en-US" altLang="zh-CN" sz="2400" b="1" dirty="0">
                <a:solidFill>
                  <a:srgbClr val="FF0066"/>
                </a:solidFill>
                <a:latin typeface="微软雅黑" panose="020B0503020204020204" pitchFamily="34" charset="-122"/>
                <a:ea typeface="微软雅黑" panose="020B0503020204020204" pitchFamily="34" charset="-122"/>
              </a:rPr>
              <a:t>2</a:t>
            </a:r>
            <a:r>
              <a:rPr kumimoji="1" lang="zh-CN" altLang="en-US" sz="2400" b="1" dirty="0">
                <a:solidFill>
                  <a:srgbClr val="FF0066"/>
                </a:solidFill>
                <a:latin typeface="微软雅黑" panose="020B0503020204020204" pitchFamily="34" charset="-122"/>
                <a:ea typeface="微软雅黑" panose="020B0503020204020204" pitchFamily="34" charset="-122"/>
              </a:rPr>
              <a:t>.教学设计</a:t>
            </a:r>
            <a:endParaRPr kumimoji="1" lang="zh-CN" altLang="en-US" sz="2400" b="1" dirty="0">
              <a:solidFill>
                <a:srgbClr val="FF0066"/>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2372995" y="1530350"/>
            <a:ext cx="9095105" cy="4966970"/>
          </a:xfrm>
          <a:prstGeom prst="rect">
            <a:avLst/>
          </a:prstGeom>
        </p:spPr>
      </p:pic>
      <p:sp>
        <p:nvSpPr>
          <p:cNvPr id="8" name="文本框 7"/>
          <p:cNvSpPr txBox="1"/>
          <p:nvPr/>
        </p:nvSpPr>
        <p:spPr>
          <a:xfrm>
            <a:off x="3048000" y="6497320"/>
            <a:ext cx="6096000" cy="429895"/>
          </a:xfrm>
          <a:prstGeom prst="rect">
            <a:avLst/>
          </a:prstGeom>
          <a:noFill/>
        </p:spPr>
        <p:txBody>
          <a:bodyPr wrap="square" rtlCol="0" anchor="t">
            <a:spAutoFit/>
          </a:bodyPr>
          <a:lstStyle/>
          <a:p>
            <a:pPr algn="ctr">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杜绝各种形式主义的课程思政</a:t>
            </a:r>
            <a:endParaRPr lang="en-US" altLang="zh-CN" sz="22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2" name="文本框 1"/>
          <p:cNvSpPr txBox="1"/>
          <p:nvPr/>
        </p:nvSpPr>
        <p:spPr>
          <a:xfrm>
            <a:off x="136525" y="-26035"/>
            <a:ext cx="12055475" cy="1753235"/>
          </a:xfrm>
          <a:prstGeom prst="rect">
            <a:avLst/>
          </a:prstGeom>
          <a:noFill/>
        </p:spPr>
        <p:txBody>
          <a:bodyPr wrap="square" rtlCol="0" anchor="t">
            <a:spAutoFit/>
          </a:bodyPr>
          <a:p>
            <a:pPr marL="0" algn="ctr">
              <a:lnSpc>
                <a:spcPct val="150000"/>
              </a:lnSpc>
              <a:spcBef>
                <a:spcPts val="0"/>
              </a:spcBef>
              <a:buClrTx/>
              <a:buSzTx/>
              <a:buFontTx/>
              <a:buNone/>
              <a:defRPr/>
            </a:pPr>
            <a:r>
              <a:rPr lang="zh-CN" altLang="en-US" sz="3600" b="1" dirty="0">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723708" y="2077720"/>
            <a:ext cx="8744585" cy="4272280"/>
          </a:xfrm>
          <a:prstGeom prst="rect">
            <a:avLst/>
          </a:prstGeom>
        </p:spPr>
      </p:pic>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2" name="标题 1"/>
          <p:cNvSpPr txBox="1"/>
          <p:nvPr>
            <p:custDataLst>
              <p:tags r:id="rId2"/>
            </p:custDataLst>
          </p:nvPr>
        </p:nvSpPr>
        <p:spPr bwMode="auto">
          <a:xfrm>
            <a:off x="47625" y="72136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（四）实施效果的直观性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747" name="文本框 746"/>
          <p:cNvSpPr txBox="1"/>
          <p:nvPr/>
        </p:nvSpPr>
        <p:spPr>
          <a:xfrm rot="19860000">
            <a:off x="9314815" y="3844290"/>
            <a:ext cx="2592070" cy="828675"/>
          </a:xfrm>
          <a:prstGeom prst="rect">
            <a:avLst/>
          </a:prstGeom>
          <a:solidFill>
            <a:srgbClr val="FFFF00"/>
          </a:solidFill>
        </p:spPr>
        <p:txBody>
          <a:bodyPr wrap="square" rtlCol="0">
            <a:noAutofit/>
          </a:bodyPr>
          <a:lstStyle/>
          <a:p>
            <a:pPr lvl="0" algn="ctr">
              <a:buClrTx/>
              <a:buSzTx/>
              <a:buFontTx/>
            </a:pPr>
            <a:r>
              <a:rPr lang="zh-CN" altLang="en-US" sz="4400" b="1">
                <a:solidFill>
                  <a:srgbClr val="FF0066"/>
                </a:solidFill>
                <a:latin typeface="微软雅黑" panose="020B0503020204020204" pitchFamily="34" charset="-122"/>
                <a:ea typeface="微软雅黑" panose="020B0503020204020204" pitchFamily="34" charset="-122"/>
                <a:sym typeface="+mn-ea"/>
              </a:rPr>
              <a:t>平台数据</a:t>
            </a:r>
            <a:endParaRPr lang="zh-CN" altLang="en-US" sz="4400" b="1">
              <a:solidFill>
                <a:srgbClr val="FF0066"/>
              </a:solidFill>
              <a:latin typeface="微软雅黑" panose="020B0503020204020204" pitchFamily="34" charset="-122"/>
              <a:ea typeface="微软雅黑" panose="020B0503020204020204" pitchFamily="34" charset="-122"/>
              <a:sym typeface="+mn-ea"/>
            </a:endParaRPr>
          </a:p>
        </p:txBody>
      </p:sp>
      <p:sp>
        <p:nvSpPr>
          <p:cNvPr id="3" name="文本框 2"/>
          <p:cNvSpPr txBox="1"/>
          <p:nvPr>
            <p:custDataLst>
              <p:tags r:id="rId3"/>
            </p:custDataLst>
          </p:nvPr>
        </p:nvSpPr>
        <p:spPr>
          <a:xfrm>
            <a:off x="754804" y="6522932"/>
            <a:ext cx="10682393"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2020</a:t>
            </a:r>
            <a:r>
              <a:rPr lang="zh-CN" altLang="en-US" sz="1865" b="1">
                <a:solidFill>
                  <a:srgbClr val="0070C0"/>
                </a:solidFill>
                <a:latin typeface="楷体" panose="02010609060101010101" pitchFamily="49" charset="-122"/>
                <a:ea typeface="楷体" panose="02010609060101010101" pitchFamily="49" charset="-122"/>
              </a:rPr>
              <a:t>年浙江省海宁职高陆益飞老师团队国赛银奖作品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47625" y="72136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（四）实施效果的直观性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1027" name="Picture 3" descr="C:\Users\卢冠廷\Desktop\语言知识及语言技能量化增值评价.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630"/>
          <a:stretch>
            <a:fillRect/>
          </a:stretch>
        </p:blipFill>
        <p:spPr bwMode="auto">
          <a:xfrm>
            <a:off x="2291080" y="1631950"/>
            <a:ext cx="7679055" cy="48666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卢冠廷\Desktop\语言知识及语言技能量化增值评价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387" t="13724" r="19250" b="37480"/>
          <a:stretch>
            <a:fillRect/>
          </a:stretch>
        </p:blipFill>
        <p:spPr bwMode="auto">
          <a:xfrm>
            <a:off x="6327140" y="2245995"/>
            <a:ext cx="2659380" cy="2449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卢冠廷\Desktop\语言知识及语言技能量化增值评价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75" t="28056" r="34966" b="14960"/>
          <a:stretch>
            <a:fillRect/>
          </a:stretch>
        </p:blipFill>
        <p:spPr bwMode="auto">
          <a:xfrm>
            <a:off x="3890010" y="3098165"/>
            <a:ext cx="3583305" cy="286067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卢冠廷\Desktop\语言知识及语言技能量化增值评价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75" t="28056" r="34966" b="14960"/>
          <a:stretch>
            <a:fillRect/>
          </a:stretch>
        </p:blipFill>
        <p:spPr bwMode="auto">
          <a:xfrm>
            <a:off x="3890645" y="3100705"/>
            <a:ext cx="3583305" cy="2860675"/>
          </a:xfrm>
          <a:prstGeom prst="rect">
            <a:avLst/>
          </a:prstGeom>
          <a:noFill/>
          <a:extLst>
            <a:ext uri="{909E8E84-426E-40DD-AFC4-6F175D3DCCD1}">
              <a14:hiddenFill xmlns:a14="http://schemas.microsoft.com/office/drawing/2010/main">
                <a:solidFill>
                  <a:srgbClr val="FFFFFF"/>
                </a:solidFill>
              </a14:hiddenFill>
            </a:ext>
          </a:extLst>
        </p:spPr>
      </p:pic>
      <p:cxnSp>
        <p:nvCxnSpPr>
          <p:cNvPr id="2" name="直接连接符 1"/>
          <p:cNvCxnSpPr/>
          <p:nvPr/>
        </p:nvCxnSpPr>
        <p:spPr>
          <a:xfrm flipV="1">
            <a:off x="5245100" y="3585210"/>
            <a:ext cx="2400300" cy="21672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4926330" y="3126105"/>
            <a:ext cx="2641600" cy="241427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47" name="文本框 746"/>
          <p:cNvSpPr txBox="1"/>
          <p:nvPr>
            <p:custDataLst>
              <p:tags r:id="rId4"/>
            </p:custDataLst>
          </p:nvPr>
        </p:nvSpPr>
        <p:spPr>
          <a:xfrm rot="19860000">
            <a:off x="9314815" y="3844290"/>
            <a:ext cx="2592070" cy="828675"/>
          </a:xfrm>
          <a:prstGeom prst="rect">
            <a:avLst/>
          </a:prstGeom>
          <a:solidFill>
            <a:srgbClr val="FFFF00"/>
          </a:solidFill>
        </p:spPr>
        <p:txBody>
          <a:bodyPr wrap="square" rtlCol="0">
            <a:noAutofit/>
          </a:bodyPr>
          <a:p>
            <a:pPr lvl="0" algn="ctr">
              <a:buClrTx/>
              <a:buSzTx/>
              <a:buFontTx/>
            </a:pPr>
            <a:r>
              <a:rPr lang="zh-CN" altLang="en-US" sz="4400" b="1">
                <a:solidFill>
                  <a:srgbClr val="FF0066"/>
                </a:solidFill>
                <a:latin typeface="微软雅黑" panose="020B0503020204020204" pitchFamily="34" charset="-122"/>
                <a:ea typeface="微软雅黑" panose="020B0503020204020204" pitchFamily="34" charset="-122"/>
                <a:sym typeface="+mn-ea"/>
              </a:rPr>
              <a:t>前后对比</a:t>
            </a:r>
            <a:endParaRPr lang="zh-CN" altLang="en-US" sz="4400" b="1">
              <a:solidFill>
                <a:srgbClr val="FF0066"/>
              </a:solidFill>
              <a:latin typeface="微软雅黑" panose="020B0503020204020204" pitchFamily="34" charset="-122"/>
              <a:ea typeface="微软雅黑" panose="020B0503020204020204" pitchFamily="34" charset="-122"/>
              <a:sym typeface="+mn-ea"/>
            </a:endParaRPr>
          </a:p>
        </p:txBody>
      </p:sp>
      <p:sp>
        <p:nvSpPr>
          <p:cNvPr id="3" name="文本框 2"/>
          <p:cNvSpPr txBox="1"/>
          <p:nvPr>
            <p:custDataLst>
              <p:tags r:id="rId5"/>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2021</a:t>
            </a:r>
            <a:r>
              <a:rPr lang="zh-CN" altLang="en-US" sz="1865" b="1">
                <a:solidFill>
                  <a:srgbClr val="0070C0"/>
                </a:solidFill>
                <a:latin typeface="楷体" panose="02010609060101010101" pitchFamily="49" charset="-122"/>
                <a:ea typeface="楷体" panose="02010609060101010101" pitchFamily="49" charset="-122"/>
              </a:rPr>
              <a:t>年苏州旅游财经学校《</a:t>
            </a:r>
            <a:r>
              <a:rPr lang="en-US" altLang="zh-CN" sz="1865" b="1">
                <a:solidFill>
                  <a:srgbClr val="0070C0"/>
                </a:solidFill>
                <a:latin typeface="楷体" panose="02010609060101010101" pitchFamily="49" charset="-122"/>
                <a:ea typeface="楷体" panose="02010609060101010101" pitchFamily="49" charset="-122"/>
              </a:rPr>
              <a:t>May I Help You</a:t>
            </a:r>
            <a:r>
              <a:rPr lang="zh-CN" altLang="en-US" sz="1865" b="1">
                <a:solidFill>
                  <a:srgbClr val="0070C0"/>
                </a:solidFill>
                <a:latin typeface="楷体" panose="02010609060101010101" pitchFamily="49" charset="-122"/>
                <a:ea typeface="楷体" panose="02010609060101010101" pitchFamily="49" charset="-122"/>
              </a:rPr>
              <a:t>》国赛金奖作品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left)">
                                      <p:cBhvr>
                                        <p:cTn id="7" dur="500"/>
                                        <p:tgtEl>
                                          <p:spTgt spid="1027"/>
                                        </p:tgtEl>
                                      </p:cBhvr>
                                    </p:animEffect>
                                  </p:childTnLst>
                                </p:cTn>
                              </p:par>
                            </p:childTnLst>
                          </p:cTn>
                        </p:par>
                        <p:par>
                          <p:cTn id="8" fill="hold">
                            <p:stCondLst>
                              <p:cond delay="500"/>
                            </p:stCondLst>
                            <p:childTnLst>
                              <p:par>
                                <p:cTn id="9" presetID="5" presetClass="entr" presetSubtype="5"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checkerboard(down)">
                                      <p:cBhvr>
                                        <p:cTn id="11" dur="500"/>
                                        <p:tgtEl>
                                          <p:spTgt spid="1028"/>
                                        </p:tgtEl>
                                      </p:cBhvr>
                                    </p:animEffect>
                                  </p:childTnLst>
                                </p:cTn>
                              </p:par>
                            </p:childTnLst>
                          </p:cTn>
                        </p:par>
                        <p:par>
                          <p:cTn id="12" fill="hold">
                            <p:stCondLst>
                              <p:cond delay="1000"/>
                            </p:stCondLst>
                            <p:childTnLst>
                              <p:par>
                                <p:cTn id="13" presetID="35" presetClass="emph" presetSubtype="0" repeatCount="8000" fill="hold" nodeType="afterEffect">
                                  <p:stCondLst>
                                    <p:cond delay="0"/>
                                  </p:stCondLst>
                                  <p:childTnLst>
                                    <p:anim calcmode="discrete" valueType="str">
                                      <p:cBhvr>
                                        <p:cTn id="14" dur="500" fill="hold"/>
                                        <p:tgtEl>
                                          <p:spTgt spid="1028"/>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42" presetClass="path" presetSubtype="0" accel="50000" decel="50000" fill="hold" nodeType="afterEffect">
                                  <p:stCondLst>
                                    <p:cond delay="0"/>
                                  </p:stCondLst>
                                  <p:childTnLst>
                                    <p:animMotion origin="layout" path="M -4.97099E-6 4.72216E-6 L 0.13715 -0.17505 " pathEditMode="relative" rAng="0" ptsTypes="AA">
                                      <p:cBhvr>
                                        <p:cTn id="17" dur="1000" fill="hold"/>
                                        <p:tgtEl>
                                          <p:spTgt spid="1028"/>
                                        </p:tgtEl>
                                        <p:attrNameLst>
                                          <p:attrName>ppt_x</p:attrName>
                                          <p:attrName>ppt_y</p:attrName>
                                        </p:attrNameLst>
                                      </p:cBhvr>
                                      <p:rCtr x="6851" y="-8763"/>
                                    </p:animMotion>
                                  </p:childTnLst>
                                </p:cTn>
                              </p:par>
                              <p:par>
                                <p:cTn id="18" presetID="10" presetClass="exit" presetSubtype="0" fill="hold" nodeType="withEffect">
                                  <p:stCondLst>
                                    <p:cond delay="500"/>
                                  </p:stCondLst>
                                  <p:childTnLst>
                                    <p:animEffect transition="out" filter="fade">
                                      <p:cBhvr>
                                        <p:cTn id="19" dur="500"/>
                                        <p:tgtEl>
                                          <p:spTgt spid="1028"/>
                                        </p:tgtEl>
                                      </p:cBhvr>
                                    </p:animEffect>
                                    <p:set>
                                      <p:cBhvr>
                                        <p:cTn id="20" dur="1" fill="hold">
                                          <p:stCondLst>
                                            <p:cond delay="499"/>
                                          </p:stCondLst>
                                        </p:cTn>
                                        <p:tgtEl>
                                          <p:spTgt spid="1028"/>
                                        </p:tgtEl>
                                        <p:attrNameLst>
                                          <p:attrName>style.visibility</p:attrName>
                                        </p:attrNameLst>
                                      </p:cBhvr>
                                      <p:to>
                                        <p:strVal val="hidden"/>
                                      </p:to>
                                    </p:set>
                                  </p:childTnLst>
                                </p:cTn>
                              </p:par>
                              <p:par>
                                <p:cTn id="21" presetID="5" presetClass="entr" presetSubtype="5" fill="hold" nodeType="withEffect">
                                  <p:stCondLst>
                                    <p:cond delay="500"/>
                                  </p:stCondLst>
                                  <p:childTnLst>
                                    <p:set>
                                      <p:cBhvr>
                                        <p:cTn id="22" dur="1" fill="hold">
                                          <p:stCondLst>
                                            <p:cond delay="0"/>
                                          </p:stCondLst>
                                        </p:cTn>
                                        <p:tgtEl>
                                          <p:spTgt spid="1026"/>
                                        </p:tgtEl>
                                        <p:attrNameLst>
                                          <p:attrName>style.visibility</p:attrName>
                                        </p:attrNameLst>
                                      </p:cBhvr>
                                      <p:to>
                                        <p:strVal val="visible"/>
                                      </p:to>
                                    </p:set>
                                    <p:animEffect transition="in" filter="checkerboard(down)">
                                      <p:cBhvr>
                                        <p:cTn id="23" dur="500"/>
                                        <p:tgtEl>
                                          <p:spTgt spid="1026"/>
                                        </p:tgtEl>
                                      </p:cBhvr>
                                    </p:animEffect>
                                  </p:childTnLst>
                                </p:cTn>
                              </p:par>
                              <p:par>
                                <p:cTn id="24" presetID="1" presetClass="entr" presetSubtype="0" fill="hold" nodeType="withEffect">
                                  <p:stCondLst>
                                    <p:cond delay="500"/>
                                  </p:stCondLst>
                                  <p:childTnLst>
                                    <p:set>
                                      <p:cBhvr>
                                        <p:cTn id="25" dur="1" fill="hold">
                                          <p:stCondLst>
                                            <p:cond delay="0"/>
                                          </p:stCondLst>
                                        </p:cTn>
                                        <p:tgtEl>
                                          <p:spTgt spid="34"/>
                                        </p:tgtEl>
                                        <p:attrNameLst>
                                          <p:attrName>style.visibility</p:attrName>
                                        </p:attrNameLst>
                                      </p:cBhvr>
                                      <p:to>
                                        <p:strVal val="visible"/>
                                      </p:to>
                                    </p:set>
                                  </p:childTnLst>
                                </p:cTn>
                              </p:par>
                            </p:childTnLst>
                          </p:cTn>
                        </p:par>
                        <p:par>
                          <p:cTn id="26" fill="hold">
                            <p:stCondLst>
                              <p:cond delay="2500"/>
                            </p:stCondLst>
                            <p:childTnLst>
                              <p:par>
                                <p:cTn id="27" presetID="35" presetClass="emph" presetSubtype="0" repeatCount="5000" fill="hold" nodeType="afterEffect">
                                  <p:stCondLst>
                                    <p:cond delay="0"/>
                                  </p:stCondLst>
                                  <p:childTnLst>
                                    <p:anim calcmode="discrete" valueType="str">
                                      <p:cBhvr>
                                        <p:cTn id="28" dur="500" fill="hold"/>
                                        <p:tgtEl>
                                          <p:spTgt spid="1026"/>
                                        </p:tgtEl>
                                        <p:attrNameLst>
                                          <p:attrName>style.visibility</p:attrName>
                                        </p:attrNameLst>
                                      </p:cBhvr>
                                      <p:tavLst>
                                        <p:tav tm="0">
                                          <p:val>
                                            <p:strVal val="hidden"/>
                                          </p:val>
                                        </p:tav>
                                        <p:tav tm="50000">
                                          <p:val>
                                            <p:strVal val="visible"/>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par>
                                <p:cTn id="33" presetID="22" presetClass="entr" presetSubtype="4"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1270" y="-3175"/>
            <a:ext cx="12192000" cy="922020"/>
          </a:xfrm>
          <a:prstGeom prst="rect">
            <a:avLst/>
          </a:prstGeom>
          <a:noFill/>
        </p:spPr>
        <p:txBody>
          <a:bodyPr wrap="square" rtlCol="0" anchor="t">
            <a:spAutoFit/>
          </a:bodyPr>
          <a:lstStyle/>
          <a:p>
            <a:pPr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4" name="标题 1"/>
          <p:cNvSpPr txBox="1"/>
          <p:nvPr>
            <p:custDataLst>
              <p:tags r:id="rId2"/>
            </p:custDataLst>
          </p:nvPr>
        </p:nvSpPr>
        <p:spPr bwMode="auto">
          <a:xfrm>
            <a:off x="47625" y="72136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（四）实施效果的直观性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custDataLst>
              <p:tags r:id="rId3"/>
            </p:custDataLst>
          </p:nvPr>
        </p:nvSpPr>
        <p:spPr>
          <a:xfrm>
            <a:off x="4041140" y="5517515"/>
            <a:ext cx="4109720" cy="521970"/>
          </a:xfrm>
          <a:prstGeom prst="rect">
            <a:avLst/>
          </a:prstGeom>
          <a:solidFill>
            <a:srgbClr val="EEF5FB"/>
          </a:solidFill>
        </p:spPr>
        <p:txBody>
          <a:bodyPr wrap="square" rtlCol="0" anchor="t">
            <a:spAutoFit/>
          </a:bodyPr>
          <a:lstStyle/>
          <a:p>
            <a:pPr lvl="0" algn="ctr">
              <a:spcBef>
                <a:spcPts val="600"/>
              </a:spcBef>
              <a:spcAft>
                <a:spcPts val="600"/>
              </a:spcAft>
              <a:buClrTx/>
              <a:buSzTx/>
              <a:buFont typeface="Wingdings" panose="05000000000000000000" charset="0"/>
            </a:pPr>
            <a:r>
              <a:rPr lang="zh-CN" altLang="en-US" sz="2800" b="1" dirty="0">
                <a:solidFill>
                  <a:srgbClr val="0070C0"/>
                </a:solidFill>
                <a:ea typeface="微软雅黑" panose="020B0503020204020204" pitchFamily="34" charset="-122"/>
                <a:sym typeface="+mn-ea"/>
              </a:rPr>
              <a:t>聚焦学生、指向目标</a:t>
            </a:r>
            <a:endParaRPr lang="zh-CN" altLang="en-US" sz="2800" b="1" dirty="0">
              <a:solidFill>
                <a:srgbClr val="0070C0"/>
              </a:solidFill>
              <a:ea typeface="微软雅黑" panose="020B0503020204020204" pitchFamily="34" charset="-122"/>
              <a:sym typeface="+mn-ea"/>
            </a:endParaRPr>
          </a:p>
        </p:txBody>
      </p:sp>
      <p:sp>
        <p:nvSpPr>
          <p:cNvPr id="2" name="文本框 1"/>
          <p:cNvSpPr txBox="1"/>
          <p:nvPr/>
        </p:nvSpPr>
        <p:spPr>
          <a:xfrm>
            <a:off x="1870710" y="2537460"/>
            <a:ext cx="8107045" cy="2825750"/>
          </a:xfrm>
          <a:prstGeom prst="rect">
            <a:avLst/>
          </a:prstGeom>
          <a:noFill/>
        </p:spPr>
        <p:txBody>
          <a:bodyPr wrap="square" rtlCol="0" anchor="t">
            <a:noAutofit/>
          </a:bodyPr>
          <a:lstStyle/>
          <a:p>
            <a:pPr>
              <a:lnSpc>
                <a:spcPct val="150000"/>
              </a:lnSpc>
            </a:pPr>
            <a:r>
              <a:rPr lang="zh-CN" altLang="en-US" sz="2400" b="1"/>
              <a:t>三、 学习效果</a:t>
            </a:r>
            <a:r>
              <a:rPr lang="zh-CN" altLang="en-US" sz="2400"/>
              <a:t>	</a:t>
            </a:r>
            <a:endParaRPr lang="zh-CN" altLang="en-US" sz="2400"/>
          </a:p>
          <a:p>
            <a:pPr>
              <a:lnSpc>
                <a:spcPct val="150000"/>
              </a:lnSpc>
            </a:pPr>
            <a:r>
              <a:rPr lang="zh-CN" altLang="en-US" sz="2400"/>
              <a:t>（一）学以启智，音乐活动设计与活动指导知识夯实	</a:t>
            </a:r>
            <a:endParaRPr lang="zh-CN" altLang="en-US" sz="2400"/>
          </a:p>
          <a:p>
            <a:pPr>
              <a:lnSpc>
                <a:spcPct val="150000"/>
              </a:lnSpc>
            </a:pPr>
            <a:r>
              <a:rPr lang="zh-CN" altLang="en-US" sz="2400"/>
              <a:t>（二）学以强技，音乐活动实施与综合评价能力提升	</a:t>
            </a:r>
            <a:endParaRPr lang="zh-CN" altLang="en-US" sz="2400"/>
          </a:p>
          <a:p>
            <a:pPr>
              <a:lnSpc>
                <a:spcPct val="150000"/>
              </a:lnSpc>
            </a:pPr>
            <a:r>
              <a:rPr lang="zh-CN" altLang="en-US" sz="2400"/>
              <a:t>（三）学以铸魂，爱岗爱幼“四有”好教师素养增强	</a:t>
            </a:r>
            <a:endParaRPr lang="zh-CN" altLang="en-US" sz="24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793750" y="2614930"/>
            <a:ext cx="11050270" cy="2032635"/>
          </a:xfrm>
          <a:prstGeom prst="rect">
            <a:avLst/>
          </a:prstGeom>
        </p:spPr>
      </p:pic>
      <p:sp>
        <p:nvSpPr>
          <p:cNvPr id="2" name="文本框 1"/>
          <p:cNvSpPr txBox="1"/>
          <p:nvPr>
            <p:custDataLst>
              <p:tags r:id="rId2"/>
            </p:custDataLst>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4" name="标题 1"/>
          <p:cNvSpPr txBox="1"/>
          <p:nvPr>
            <p:custDataLst>
              <p:tags r:id="rId3"/>
            </p:custDataLst>
          </p:nvPr>
        </p:nvSpPr>
        <p:spPr bwMode="auto">
          <a:xfrm>
            <a:off x="47625" y="72136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（四）实施效果的直观性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8" name="文本框 7"/>
          <p:cNvSpPr txBox="1"/>
          <p:nvPr>
            <p:custDataLst>
              <p:tags r:id="rId4"/>
            </p:custDataLst>
          </p:nvPr>
        </p:nvSpPr>
        <p:spPr>
          <a:xfrm>
            <a:off x="4323715" y="5517515"/>
            <a:ext cx="3544570" cy="521970"/>
          </a:xfrm>
          <a:prstGeom prst="rect">
            <a:avLst/>
          </a:prstGeom>
          <a:solidFill>
            <a:srgbClr val="EEF5FB"/>
          </a:solidFill>
        </p:spPr>
        <p:txBody>
          <a:bodyPr wrap="square" rtlCol="0" anchor="t">
            <a:spAutoFit/>
          </a:bodyPr>
          <a:lstStyle/>
          <a:p>
            <a:pPr lvl="0" algn="ctr">
              <a:spcBef>
                <a:spcPts val="600"/>
              </a:spcBef>
              <a:spcAft>
                <a:spcPts val="600"/>
              </a:spcAft>
              <a:buClrTx/>
              <a:buSzTx/>
              <a:buFont typeface="Wingdings" panose="05000000000000000000" charset="0"/>
            </a:pPr>
            <a:r>
              <a:rPr lang="zh-CN" altLang="en-US" sz="2800" b="1" dirty="0">
                <a:solidFill>
                  <a:srgbClr val="0070C0"/>
                </a:solidFill>
                <a:ea typeface="微软雅黑" panose="020B0503020204020204" pitchFamily="34" charset="-122"/>
                <a:sym typeface="+mn-ea"/>
              </a:rPr>
              <a:t>多描述、少评价</a:t>
            </a:r>
            <a:endParaRPr lang="zh-CN" altLang="en-US" sz="2800" b="1" dirty="0">
              <a:solidFill>
                <a:srgbClr val="0070C0"/>
              </a:solidFill>
              <a:ea typeface="微软雅黑" panose="020B0503020204020204" pitchFamily="34" charset="-122"/>
              <a:sym typeface="+mn-ea"/>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54405" y="2622550"/>
            <a:ext cx="9491980" cy="2813685"/>
          </a:xfrm>
          <a:prstGeom prst="rect">
            <a:avLst/>
          </a:prstGeom>
        </p:spPr>
      </p:pic>
      <p:sp>
        <p:nvSpPr>
          <p:cNvPr id="3" name="矩形 2"/>
          <p:cNvSpPr/>
          <p:nvPr>
            <p:custDataLst>
              <p:tags r:id="rId2"/>
            </p:custDataLst>
          </p:nvPr>
        </p:nvSpPr>
        <p:spPr>
          <a:xfrm>
            <a:off x="7572375" y="2732405"/>
            <a:ext cx="969645" cy="246062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3"/>
            </p:custDataLst>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6" name="标题 1"/>
          <p:cNvSpPr txBox="1"/>
          <p:nvPr>
            <p:custDataLst>
              <p:tags r:id="rId4"/>
            </p:custDataLst>
          </p:nvPr>
        </p:nvSpPr>
        <p:spPr bwMode="auto">
          <a:xfrm>
            <a:off x="47625" y="72136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（四）实施效果的直观性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8" name="文本框 7"/>
          <p:cNvSpPr txBox="1"/>
          <p:nvPr>
            <p:custDataLst>
              <p:tags r:id="rId5"/>
            </p:custDataLst>
          </p:nvPr>
        </p:nvSpPr>
        <p:spPr>
          <a:xfrm>
            <a:off x="4323715" y="5517515"/>
            <a:ext cx="3544570" cy="521970"/>
          </a:xfrm>
          <a:prstGeom prst="rect">
            <a:avLst/>
          </a:prstGeom>
          <a:solidFill>
            <a:srgbClr val="EEF5FB"/>
          </a:solidFill>
        </p:spPr>
        <p:txBody>
          <a:bodyPr wrap="square" rtlCol="0" anchor="t">
            <a:spAutoFit/>
          </a:bodyPr>
          <a:lstStyle/>
          <a:p>
            <a:pPr lvl="0" algn="ctr">
              <a:spcBef>
                <a:spcPts val="600"/>
              </a:spcBef>
              <a:spcAft>
                <a:spcPts val="600"/>
              </a:spcAft>
              <a:buClrTx/>
              <a:buSzTx/>
              <a:buFont typeface="Wingdings" panose="05000000000000000000" charset="0"/>
            </a:pPr>
            <a:r>
              <a:rPr lang="zh-CN" altLang="en-US" sz="2800" b="1" dirty="0">
                <a:solidFill>
                  <a:srgbClr val="0070C0"/>
                </a:solidFill>
                <a:ea typeface="微软雅黑" panose="020B0503020204020204" pitchFamily="34" charset="-122"/>
                <a:sym typeface="+mn-ea"/>
              </a:rPr>
              <a:t>多描述、少评价</a:t>
            </a:r>
            <a:endParaRPr lang="zh-CN" altLang="en-US" sz="2800" b="1" dirty="0">
              <a:solidFill>
                <a:srgbClr val="0070C0"/>
              </a:solidFill>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4124325" cy="1108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（五）特色创新的鲜明性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8" name="内容占位符 7"/>
          <p:cNvPicPr>
            <a:picLocks noGrp="1" noChangeAspect="1"/>
          </p:cNvPicPr>
          <p:nvPr>
            <p:ph sz="half" idx="2"/>
          </p:nvPr>
        </p:nvPicPr>
        <p:blipFill>
          <a:blip r:embed="rId1"/>
          <a:stretch>
            <a:fillRect/>
          </a:stretch>
        </p:blipFill>
        <p:spPr>
          <a:xfrm>
            <a:off x="1634490" y="2389505"/>
            <a:ext cx="8923020" cy="2623185"/>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（五）特色创新的鲜明性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3817938" y="5546090"/>
            <a:ext cx="4556125" cy="521970"/>
          </a:xfrm>
          <a:prstGeom prst="rect">
            <a:avLst/>
          </a:prstGeom>
          <a:solidFill>
            <a:srgbClr val="EEF5FB"/>
          </a:solidFill>
        </p:spPr>
        <p:txBody>
          <a:bodyPr wrap="square" rtlCol="0" anchor="t">
            <a:spAutoFit/>
          </a:bodyPr>
          <a:lstStyle/>
          <a:p>
            <a:pPr indent="0" algn="ctr">
              <a:spcBef>
                <a:spcPts val="600"/>
              </a:spcBef>
              <a:spcAft>
                <a:spcPts val="600"/>
              </a:spcAft>
              <a:buClrTx/>
              <a:buSzTx/>
              <a:buFont typeface="Wingdings" panose="05000000000000000000" charset="0"/>
              <a:buNone/>
            </a:pPr>
            <a:r>
              <a:rPr lang="zh-CN" altLang="en-US" sz="2800" b="1" dirty="0">
                <a:solidFill>
                  <a:srgbClr val="0070C0"/>
                </a:solidFill>
                <a:ea typeface="微软雅黑" panose="020B0503020204020204" pitchFamily="34" charset="-122"/>
                <a:sym typeface="+mn-ea"/>
              </a:rPr>
              <a:t>言之有物、指向明确</a:t>
            </a:r>
            <a:endParaRPr lang="zh-CN" sz="2800" b="1" dirty="0">
              <a:solidFill>
                <a:srgbClr val="0070C0"/>
              </a:solidFill>
              <a:ea typeface="微软雅黑" panose="020B0503020204020204" pitchFamily="34"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625475" y="2276475"/>
            <a:ext cx="10941050" cy="2041525"/>
          </a:xfrm>
          <a:prstGeom prst="rect">
            <a:avLst/>
          </a:prstGeom>
        </p:spPr>
      </p:pic>
      <p:sp>
        <p:nvSpPr>
          <p:cNvPr id="6" name="矩形 5"/>
          <p:cNvSpPr/>
          <p:nvPr>
            <p:custDataLst>
              <p:tags r:id="rId3"/>
            </p:custDataLst>
          </p:nvPr>
        </p:nvSpPr>
        <p:spPr>
          <a:xfrm>
            <a:off x="7941945" y="2456180"/>
            <a:ext cx="974725" cy="20447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（五）特色创新的鲜明性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nvPicPr>
        <p:blipFill>
          <a:blip r:embed="rId1"/>
          <a:stretch>
            <a:fillRect/>
          </a:stretch>
        </p:blipFill>
        <p:spPr>
          <a:xfrm>
            <a:off x="1278890" y="2176145"/>
            <a:ext cx="10511155" cy="3072765"/>
          </a:xfrm>
          <a:prstGeom prst="rect">
            <a:avLst/>
          </a:prstGeom>
        </p:spPr>
      </p:pic>
      <p:sp>
        <p:nvSpPr>
          <p:cNvPr id="2" name="矩形 1"/>
          <p:cNvSpPr/>
          <p:nvPr/>
        </p:nvSpPr>
        <p:spPr>
          <a:xfrm>
            <a:off x="8162925" y="2716530"/>
            <a:ext cx="1219200" cy="248475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817938" y="5546090"/>
            <a:ext cx="4556125" cy="521970"/>
          </a:xfrm>
          <a:prstGeom prst="rect">
            <a:avLst/>
          </a:prstGeom>
          <a:solidFill>
            <a:srgbClr val="EEF5FB"/>
          </a:solidFill>
        </p:spPr>
        <p:txBody>
          <a:bodyPr wrap="square" rtlCol="0" anchor="t">
            <a:spAutoFit/>
          </a:bodyPr>
          <a:lstStyle/>
          <a:p>
            <a:pPr indent="0" algn="ctr">
              <a:spcBef>
                <a:spcPts val="600"/>
              </a:spcBef>
              <a:spcAft>
                <a:spcPts val="600"/>
              </a:spcAft>
              <a:buClrTx/>
              <a:buSzTx/>
              <a:buFont typeface="Wingdings" panose="05000000000000000000" charset="0"/>
              <a:buNone/>
            </a:pPr>
            <a:r>
              <a:rPr lang="zh-CN" altLang="en-US" sz="2800" b="1" dirty="0">
                <a:solidFill>
                  <a:srgbClr val="0070C0"/>
                </a:solidFill>
                <a:ea typeface="微软雅黑" panose="020B0503020204020204" pitchFamily="34" charset="-122"/>
                <a:sym typeface="+mn-ea"/>
              </a:rPr>
              <a:t>言之有物、指向明确</a:t>
            </a:r>
            <a:endParaRPr lang="zh-CN" sz="2800" b="1" dirty="0">
              <a:solidFill>
                <a:srgbClr val="0070C0"/>
              </a:solidFill>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bldLvl="0" animBg="1"/>
      <p:bldP spid="5"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（五）特色创新的鲜明性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3817938" y="5546090"/>
            <a:ext cx="4556125" cy="521970"/>
          </a:xfrm>
          <a:prstGeom prst="rect">
            <a:avLst/>
          </a:prstGeom>
          <a:solidFill>
            <a:srgbClr val="EEF5FB"/>
          </a:solidFill>
        </p:spPr>
        <p:txBody>
          <a:bodyPr wrap="square" rtlCol="0" anchor="t">
            <a:spAutoFit/>
          </a:bodyPr>
          <a:lstStyle/>
          <a:p>
            <a:pPr indent="0" algn="ctr">
              <a:spcBef>
                <a:spcPts val="600"/>
              </a:spcBef>
              <a:spcAft>
                <a:spcPts val="600"/>
              </a:spcAft>
              <a:buClrTx/>
              <a:buSzTx/>
              <a:buFont typeface="Wingdings" panose="05000000000000000000" charset="0"/>
              <a:buNone/>
            </a:pPr>
            <a:r>
              <a:rPr lang="zh-CN" altLang="en-US" sz="2800" b="1" dirty="0">
                <a:solidFill>
                  <a:srgbClr val="0070C0"/>
                </a:solidFill>
                <a:ea typeface="微软雅黑" panose="020B0503020204020204" pitchFamily="34" charset="-122"/>
                <a:sym typeface="+mn-ea"/>
              </a:rPr>
              <a:t>言之有物、指向明确</a:t>
            </a:r>
            <a:endParaRPr lang="zh-CN" sz="2800" b="1" dirty="0">
              <a:solidFill>
                <a:srgbClr val="0070C0"/>
              </a:solidFill>
              <a:ea typeface="微软雅黑" panose="020B0503020204020204" pitchFamily="34" charset="-122"/>
              <a:sym typeface="+mn-ea"/>
            </a:endParaRPr>
          </a:p>
        </p:txBody>
      </p:sp>
      <p:pic>
        <p:nvPicPr>
          <p:cNvPr id="2" name="图片 1"/>
          <p:cNvPicPr>
            <a:picLocks noChangeAspect="1"/>
          </p:cNvPicPr>
          <p:nvPr>
            <p:custDataLst>
              <p:tags r:id="rId1"/>
            </p:custDataLst>
          </p:nvPr>
        </p:nvPicPr>
        <p:blipFill>
          <a:blip r:embed="rId2"/>
          <a:stretch>
            <a:fillRect/>
          </a:stretch>
        </p:blipFill>
        <p:spPr>
          <a:xfrm>
            <a:off x="600075" y="2442210"/>
            <a:ext cx="11581765" cy="2115820"/>
          </a:xfrm>
          <a:prstGeom prst="rect">
            <a:avLst/>
          </a:prstGeom>
        </p:spPr>
      </p:pic>
      <p:sp>
        <p:nvSpPr>
          <p:cNvPr id="4" name="矩形 3"/>
          <p:cNvSpPr/>
          <p:nvPr>
            <p:custDataLst>
              <p:tags r:id="rId3"/>
            </p:custDataLst>
          </p:nvPr>
        </p:nvSpPr>
        <p:spPr>
          <a:xfrm>
            <a:off x="7941945" y="2564130"/>
            <a:ext cx="1499870" cy="206057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4" grpId="0" bldLvl="0" animBg="1"/>
      <p:bldP spid="4"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grpSp>
        <p:nvGrpSpPr>
          <p:cNvPr id="11" name="组合 10"/>
          <p:cNvGrpSpPr/>
          <p:nvPr/>
        </p:nvGrpSpPr>
        <p:grpSpPr>
          <a:xfrm>
            <a:off x="385445" y="2168616"/>
            <a:ext cx="7762824" cy="4102898"/>
            <a:chOff x="2949" y="3246"/>
            <a:chExt cx="13301" cy="7030"/>
          </a:xfrm>
        </p:grpSpPr>
        <p:sp>
          <p:nvSpPr>
            <p:cNvPr id="2" name="空心弧 1"/>
            <p:cNvSpPr/>
            <p:nvPr>
              <p:custDataLst>
                <p:tags r:id="rId1"/>
              </p:custDataLst>
            </p:nvPr>
          </p:nvSpPr>
          <p:spPr>
            <a:xfrm>
              <a:off x="2949" y="4783"/>
              <a:ext cx="4984" cy="4984"/>
            </a:xfrm>
            <a:prstGeom prst="blockArc">
              <a:avLst>
                <a:gd name="adj1" fmla="val 16220600"/>
                <a:gd name="adj2" fmla="val 4983314"/>
                <a:gd name="adj3" fmla="val 1753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6" name="任意多边形 115"/>
            <p:cNvSpPr/>
            <p:nvPr>
              <p:custDataLst>
                <p:tags r:id="rId2"/>
              </p:custDataLst>
            </p:nvPr>
          </p:nvSpPr>
          <p:spPr bwMode="auto">
            <a:xfrm>
              <a:off x="7820" y="6547"/>
              <a:ext cx="5811" cy="1456"/>
            </a:xfrm>
            <a:custGeom>
              <a:avLst/>
              <a:gdLst>
                <a:gd name="connsiteX0" fmla="*/ 3616326 w 4246563"/>
                <a:gd name="connsiteY0" fmla="*/ 0 h 1063626"/>
                <a:gd name="connsiteX1" fmla="*/ 4246563 w 4246563"/>
                <a:gd name="connsiteY1" fmla="*/ 531813 h 1063626"/>
                <a:gd name="connsiteX2" fmla="*/ 3616326 w 4246563"/>
                <a:gd name="connsiteY2" fmla="*/ 1063626 h 1063626"/>
                <a:gd name="connsiteX3" fmla="*/ 3616326 w 4246563"/>
                <a:gd name="connsiteY3" fmla="*/ 930276 h 1063626"/>
                <a:gd name="connsiteX4" fmla="*/ 9526 w 4246563"/>
                <a:gd name="connsiteY4" fmla="*/ 930276 h 1063626"/>
                <a:gd name="connsiteX5" fmla="*/ 0 w 4246563"/>
                <a:gd name="connsiteY5" fmla="*/ 968378 h 1063626"/>
                <a:gd name="connsiteX6" fmla="*/ 0 w 4246563"/>
                <a:gd name="connsiteY6" fmla="*/ 832436 h 1063626"/>
                <a:gd name="connsiteX7" fmla="*/ 19051 w 4246563"/>
                <a:gd name="connsiteY7" fmla="*/ 814388 h 1063626"/>
                <a:gd name="connsiteX8" fmla="*/ 46038 w 4246563"/>
                <a:gd name="connsiteY8" fmla="*/ 785813 h 1063626"/>
                <a:gd name="connsiteX9" fmla="*/ 71438 w 4246563"/>
                <a:gd name="connsiteY9" fmla="*/ 752475 h 1063626"/>
                <a:gd name="connsiteX10" fmla="*/ 92076 w 4246563"/>
                <a:gd name="connsiteY10" fmla="*/ 717550 h 1063626"/>
                <a:gd name="connsiteX11" fmla="*/ 107951 w 4246563"/>
                <a:gd name="connsiteY11" fmla="*/ 684213 h 1063626"/>
                <a:gd name="connsiteX12" fmla="*/ 120651 w 4246563"/>
                <a:gd name="connsiteY12" fmla="*/ 647700 h 1063626"/>
                <a:gd name="connsiteX13" fmla="*/ 130176 w 4246563"/>
                <a:gd name="connsiteY13" fmla="*/ 608013 h 1063626"/>
                <a:gd name="connsiteX14" fmla="*/ 134938 w 4246563"/>
                <a:gd name="connsiteY14" fmla="*/ 569913 h 1063626"/>
                <a:gd name="connsiteX15" fmla="*/ 138113 w 4246563"/>
                <a:gd name="connsiteY15" fmla="*/ 531813 h 1063626"/>
                <a:gd name="connsiteX16" fmla="*/ 134938 w 4246563"/>
                <a:gd name="connsiteY16" fmla="*/ 493713 h 1063626"/>
                <a:gd name="connsiteX17" fmla="*/ 130176 w 4246563"/>
                <a:gd name="connsiteY17" fmla="*/ 457200 h 1063626"/>
                <a:gd name="connsiteX18" fmla="*/ 120651 w 4246563"/>
                <a:gd name="connsiteY18" fmla="*/ 419100 h 1063626"/>
                <a:gd name="connsiteX19" fmla="*/ 107951 w 4246563"/>
                <a:gd name="connsiteY19" fmla="*/ 382588 h 1063626"/>
                <a:gd name="connsiteX20" fmla="*/ 92076 w 4246563"/>
                <a:gd name="connsiteY20" fmla="*/ 347663 h 1063626"/>
                <a:gd name="connsiteX21" fmla="*/ 73026 w 4246563"/>
                <a:gd name="connsiteY21" fmla="*/ 314325 h 1063626"/>
                <a:gd name="connsiteX22" fmla="*/ 49213 w 4246563"/>
                <a:gd name="connsiteY22" fmla="*/ 280988 h 1063626"/>
                <a:gd name="connsiteX23" fmla="*/ 22226 w 4246563"/>
                <a:gd name="connsiteY23" fmla="*/ 252413 h 1063626"/>
                <a:gd name="connsiteX24" fmla="*/ 0 w 4246563"/>
                <a:gd name="connsiteY24" fmla="*/ 231422 h 1063626"/>
                <a:gd name="connsiteX25" fmla="*/ 0 w 4246563"/>
                <a:gd name="connsiteY25" fmla="*/ 87311 h 1063626"/>
                <a:gd name="connsiteX26" fmla="*/ 1 w 4246563"/>
                <a:gd name="connsiteY26" fmla="*/ 87313 h 1063626"/>
                <a:gd name="connsiteX27" fmla="*/ 11113 w 4246563"/>
                <a:gd name="connsiteY27" fmla="*/ 133350 h 1063626"/>
                <a:gd name="connsiteX28" fmla="*/ 3616326 w 4246563"/>
                <a:gd name="connsiteY28" fmla="*/ 133350 h 10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46563" h="1063626">
                  <a:moveTo>
                    <a:pt x="3616326" y="0"/>
                  </a:moveTo>
                  <a:lnTo>
                    <a:pt x="4246563" y="531813"/>
                  </a:lnTo>
                  <a:lnTo>
                    <a:pt x="3616326" y="1063626"/>
                  </a:lnTo>
                  <a:lnTo>
                    <a:pt x="3616326" y="930276"/>
                  </a:lnTo>
                  <a:lnTo>
                    <a:pt x="9526" y="930276"/>
                  </a:lnTo>
                  <a:lnTo>
                    <a:pt x="0" y="968378"/>
                  </a:lnTo>
                  <a:lnTo>
                    <a:pt x="0" y="832436"/>
                  </a:lnTo>
                  <a:lnTo>
                    <a:pt x="19051" y="814388"/>
                  </a:lnTo>
                  <a:lnTo>
                    <a:pt x="46038" y="785813"/>
                  </a:lnTo>
                  <a:lnTo>
                    <a:pt x="71438" y="752475"/>
                  </a:lnTo>
                  <a:lnTo>
                    <a:pt x="92076" y="717550"/>
                  </a:lnTo>
                  <a:lnTo>
                    <a:pt x="107951" y="684213"/>
                  </a:lnTo>
                  <a:lnTo>
                    <a:pt x="120651" y="647700"/>
                  </a:lnTo>
                  <a:lnTo>
                    <a:pt x="130176" y="608013"/>
                  </a:lnTo>
                  <a:lnTo>
                    <a:pt x="134938" y="569913"/>
                  </a:lnTo>
                  <a:lnTo>
                    <a:pt x="138113" y="531813"/>
                  </a:lnTo>
                  <a:lnTo>
                    <a:pt x="134938" y="493713"/>
                  </a:lnTo>
                  <a:lnTo>
                    <a:pt x="130176" y="457200"/>
                  </a:lnTo>
                  <a:lnTo>
                    <a:pt x="120651" y="419100"/>
                  </a:lnTo>
                  <a:lnTo>
                    <a:pt x="107951" y="382588"/>
                  </a:lnTo>
                  <a:lnTo>
                    <a:pt x="92076" y="347663"/>
                  </a:lnTo>
                  <a:lnTo>
                    <a:pt x="73026" y="314325"/>
                  </a:lnTo>
                  <a:lnTo>
                    <a:pt x="49213" y="280988"/>
                  </a:lnTo>
                  <a:lnTo>
                    <a:pt x="22226" y="252413"/>
                  </a:lnTo>
                  <a:lnTo>
                    <a:pt x="0" y="231422"/>
                  </a:lnTo>
                  <a:lnTo>
                    <a:pt x="0" y="87311"/>
                  </a:lnTo>
                  <a:lnTo>
                    <a:pt x="1" y="87313"/>
                  </a:lnTo>
                  <a:lnTo>
                    <a:pt x="11113" y="133350"/>
                  </a:lnTo>
                  <a:lnTo>
                    <a:pt x="3616326" y="13335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grpSp>
          <p:nvGrpSpPr>
            <p:cNvPr id="97" name="组合 96"/>
            <p:cNvGrpSpPr/>
            <p:nvPr>
              <p:custDataLst>
                <p:tags r:id="rId3"/>
              </p:custDataLst>
            </p:nvPr>
          </p:nvGrpSpPr>
          <p:grpSpPr>
            <a:xfrm>
              <a:off x="4890" y="4722"/>
              <a:ext cx="1091" cy="1091"/>
              <a:chOff x="2247901" y="1855788"/>
              <a:chExt cx="796925" cy="796925"/>
            </a:xfrm>
          </p:grpSpPr>
          <p:sp>
            <p:nvSpPr>
              <p:cNvPr id="8" name="Freeform 8"/>
              <p:cNvSpPr>
                <a:spLocks noEditPoints="1"/>
              </p:cNvSpPr>
              <p:nvPr>
                <p:custDataLst>
                  <p:tags r:id="rId4"/>
                </p:custDataLst>
              </p:nvPr>
            </p:nvSpPr>
            <p:spPr bwMode="auto">
              <a:xfrm>
                <a:off x="2247901" y="1855788"/>
                <a:ext cx="796925" cy="796925"/>
              </a:xfrm>
              <a:custGeom>
                <a:avLst/>
                <a:gdLst>
                  <a:gd name="T0" fmla="*/ 390 w 502"/>
                  <a:gd name="T1" fmla="*/ 41 h 502"/>
                  <a:gd name="T2" fmla="*/ 324 w 502"/>
                  <a:gd name="T3" fmla="*/ 10 h 502"/>
                  <a:gd name="T4" fmla="*/ 252 w 502"/>
                  <a:gd name="T5" fmla="*/ 0 h 502"/>
                  <a:gd name="T6" fmla="*/ 181 w 502"/>
                  <a:gd name="T7" fmla="*/ 10 h 502"/>
                  <a:gd name="T8" fmla="*/ 114 w 502"/>
                  <a:gd name="T9" fmla="*/ 40 h 502"/>
                  <a:gd name="T10" fmla="*/ 58 w 502"/>
                  <a:gd name="T11" fmla="*/ 91 h 502"/>
                  <a:gd name="T12" fmla="*/ 30 w 502"/>
                  <a:gd name="T13" fmla="*/ 133 h 502"/>
                  <a:gd name="T14" fmla="*/ 5 w 502"/>
                  <a:gd name="T15" fmla="*/ 202 h 502"/>
                  <a:gd name="T16" fmla="*/ 1 w 502"/>
                  <a:gd name="T17" fmla="*/ 274 h 502"/>
                  <a:gd name="T18" fmla="*/ 19 w 502"/>
                  <a:gd name="T19" fmla="*/ 344 h 502"/>
                  <a:gd name="T20" fmla="*/ 55 w 502"/>
                  <a:gd name="T21" fmla="*/ 407 h 502"/>
                  <a:gd name="T22" fmla="*/ 92 w 502"/>
                  <a:gd name="T23" fmla="*/ 444 h 502"/>
                  <a:gd name="T24" fmla="*/ 157 w 502"/>
                  <a:gd name="T25" fmla="*/ 482 h 502"/>
                  <a:gd name="T26" fmla="*/ 227 w 502"/>
                  <a:gd name="T27" fmla="*/ 500 h 502"/>
                  <a:gd name="T28" fmla="*/ 299 w 502"/>
                  <a:gd name="T29" fmla="*/ 497 h 502"/>
                  <a:gd name="T30" fmla="*/ 367 w 502"/>
                  <a:gd name="T31" fmla="*/ 473 h 502"/>
                  <a:gd name="T32" fmla="*/ 427 w 502"/>
                  <a:gd name="T33" fmla="*/ 429 h 502"/>
                  <a:gd name="T34" fmla="*/ 461 w 502"/>
                  <a:gd name="T35" fmla="*/ 390 h 502"/>
                  <a:gd name="T36" fmla="*/ 492 w 502"/>
                  <a:gd name="T37" fmla="*/ 322 h 502"/>
                  <a:gd name="T38" fmla="*/ 502 w 502"/>
                  <a:gd name="T39" fmla="*/ 251 h 502"/>
                  <a:gd name="T40" fmla="*/ 492 w 502"/>
                  <a:gd name="T41" fmla="*/ 179 h 502"/>
                  <a:gd name="T42" fmla="*/ 462 w 502"/>
                  <a:gd name="T43" fmla="*/ 113 h 502"/>
                  <a:gd name="T44" fmla="*/ 411 w 502"/>
                  <a:gd name="T45" fmla="*/ 57 h 502"/>
                  <a:gd name="T46" fmla="*/ 401 w 502"/>
                  <a:gd name="T47" fmla="*/ 373 h 502"/>
                  <a:gd name="T48" fmla="*/ 357 w 502"/>
                  <a:gd name="T49" fmla="*/ 412 h 502"/>
                  <a:gd name="T50" fmla="*/ 306 w 502"/>
                  <a:gd name="T51" fmla="*/ 436 h 502"/>
                  <a:gd name="T52" fmla="*/ 251 w 502"/>
                  <a:gd name="T53" fmla="*/ 443 h 502"/>
                  <a:gd name="T54" fmla="*/ 196 w 502"/>
                  <a:gd name="T55" fmla="*/ 435 h 502"/>
                  <a:gd name="T56" fmla="*/ 144 w 502"/>
                  <a:gd name="T57" fmla="*/ 411 h 502"/>
                  <a:gd name="T58" fmla="*/ 114 w 502"/>
                  <a:gd name="T59" fmla="*/ 385 h 502"/>
                  <a:gd name="T60" fmla="*/ 81 w 502"/>
                  <a:gd name="T61" fmla="*/ 339 h 502"/>
                  <a:gd name="T62" fmla="*/ 62 w 502"/>
                  <a:gd name="T63" fmla="*/ 288 h 502"/>
                  <a:gd name="T64" fmla="*/ 59 w 502"/>
                  <a:gd name="T65" fmla="*/ 231 h 502"/>
                  <a:gd name="T66" fmla="*/ 73 w 502"/>
                  <a:gd name="T67" fmla="*/ 177 h 502"/>
                  <a:gd name="T68" fmla="*/ 103 w 502"/>
                  <a:gd name="T69" fmla="*/ 128 h 502"/>
                  <a:gd name="T70" fmla="*/ 130 w 502"/>
                  <a:gd name="T71" fmla="*/ 100 h 502"/>
                  <a:gd name="T72" fmla="*/ 180 w 502"/>
                  <a:gd name="T73" fmla="*/ 71 h 502"/>
                  <a:gd name="T74" fmla="*/ 233 w 502"/>
                  <a:gd name="T75" fmla="*/ 58 h 502"/>
                  <a:gd name="T76" fmla="*/ 289 w 502"/>
                  <a:gd name="T77" fmla="*/ 61 h 502"/>
                  <a:gd name="T78" fmla="*/ 342 w 502"/>
                  <a:gd name="T79" fmla="*/ 80 h 502"/>
                  <a:gd name="T80" fmla="*/ 374 w 502"/>
                  <a:gd name="T81" fmla="*/ 101 h 502"/>
                  <a:gd name="T82" fmla="*/ 413 w 502"/>
                  <a:gd name="T83" fmla="*/ 145 h 502"/>
                  <a:gd name="T84" fmla="*/ 436 w 502"/>
                  <a:gd name="T85" fmla="*/ 195 h 502"/>
                  <a:gd name="T86" fmla="*/ 445 w 502"/>
                  <a:gd name="T87" fmla="*/ 251 h 502"/>
                  <a:gd name="T88" fmla="*/ 436 w 502"/>
                  <a:gd name="T89" fmla="*/ 306 h 502"/>
                  <a:gd name="T90" fmla="*/ 412 w 502"/>
                  <a:gd name="T91" fmla="*/ 35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2" h="502">
                    <a:moveTo>
                      <a:pt x="411" y="57"/>
                    </a:moveTo>
                    <a:lnTo>
                      <a:pt x="411" y="57"/>
                    </a:lnTo>
                    <a:lnTo>
                      <a:pt x="390" y="41"/>
                    </a:lnTo>
                    <a:lnTo>
                      <a:pt x="370" y="29"/>
                    </a:lnTo>
                    <a:lnTo>
                      <a:pt x="347" y="18"/>
                    </a:lnTo>
                    <a:lnTo>
                      <a:pt x="324" y="10"/>
                    </a:lnTo>
                    <a:lnTo>
                      <a:pt x="299" y="4"/>
                    </a:lnTo>
                    <a:lnTo>
                      <a:pt x="276" y="1"/>
                    </a:lnTo>
                    <a:lnTo>
                      <a:pt x="252" y="0"/>
                    </a:lnTo>
                    <a:lnTo>
                      <a:pt x="228" y="1"/>
                    </a:lnTo>
                    <a:lnTo>
                      <a:pt x="204" y="4"/>
                    </a:lnTo>
                    <a:lnTo>
                      <a:pt x="181" y="10"/>
                    </a:lnTo>
                    <a:lnTo>
                      <a:pt x="158" y="17"/>
                    </a:lnTo>
                    <a:lnTo>
                      <a:pt x="136" y="27"/>
                    </a:lnTo>
                    <a:lnTo>
                      <a:pt x="114" y="40"/>
                    </a:lnTo>
                    <a:lnTo>
                      <a:pt x="95" y="55"/>
                    </a:lnTo>
                    <a:lnTo>
                      <a:pt x="75" y="71"/>
                    </a:lnTo>
                    <a:lnTo>
                      <a:pt x="58" y="91"/>
                    </a:lnTo>
                    <a:lnTo>
                      <a:pt x="58" y="91"/>
                    </a:lnTo>
                    <a:lnTo>
                      <a:pt x="43" y="111"/>
                    </a:lnTo>
                    <a:lnTo>
                      <a:pt x="30" y="133"/>
                    </a:lnTo>
                    <a:lnTo>
                      <a:pt x="20" y="155"/>
                    </a:lnTo>
                    <a:lnTo>
                      <a:pt x="11" y="178"/>
                    </a:lnTo>
                    <a:lnTo>
                      <a:pt x="5" y="202"/>
                    </a:lnTo>
                    <a:lnTo>
                      <a:pt x="1" y="227"/>
                    </a:lnTo>
                    <a:lnTo>
                      <a:pt x="0" y="250"/>
                    </a:lnTo>
                    <a:lnTo>
                      <a:pt x="1" y="274"/>
                    </a:lnTo>
                    <a:lnTo>
                      <a:pt x="5" y="298"/>
                    </a:lnTo>
                    <a:lnTo>
                      <a:pt x="11" y="321"/>
                    </a:lnTo>
                    <a:lnTo>
                      <a:pt x="19" y="344"/>
                    </a:lnTo>
                    <a:lnTo>
                      <a:pt x="29" y="366"/>
                    </a:lnTo>
                    <a:lnTo>
                      <a:pt x="42" y="388"/>
                    </a:lnTo>
                    <a:lnTo>
                      <a:pt x="55" y="407"/>
                    </a:lnTo>
                    <a:lnTo>
                      <a:pt x="73" y="427"/>
                    </a:lnTo>
                    <a:lnTo>
                      <a:pt x="92" y="444"/>
                    </a:lnTo>
                    <a:lnTo>
                      <a:pt x="92" y="444"/>
                    </a:lnTo>
                    <a:lnTo>
                      <a:pt x="112" y="459"/>
                    </a:lnTo>
                    <a:lnTo>
                      <a:pt x="134" y="472"/>
                    </a:lnTo>
                    <a:lnTo>
                      <a:pt x="157" y="482"/>
                    </a:lnTo>
                    <a:lnTo>
                      <a:pt x="180" y="491"/>
                    </a:lnTo>
                    <a:lnTo>
                      <a:pt x="203" y="497"/>
                    </a:lnTo>
                    <a:lnTo>
                      <a:pt x="227" y="500"/>
                    </a:lnTo>
                    <a:lnTo>
                      <a:pt x="251" y="502"/>
                    </a:lnTo>
                    <a:lnTo>
                      <a:pt x="275" y="500"/>
                    </a:lnTo>
                    <a:lnTo>
                      <a:pt x="299" y="497"/>
                    </a:lnTo>
                    <a:lnTo>
                      <a:pt x="323" y="491"/>
                    </a:lnTo>
                    <a:lnTo>
                      <a:pt x="346" y="483"/>
                    </a:lnTo>
                    <a:lnTo>
                      <a:pt x="367" y="473"/>
                    </a:lnTo>
                    <a:lnTo>
                      <a:pt x="389" y="460"/>
                    </a:lnTo>
                    <a:lnTo>
                      <a:pt x="409" y="446"/>
                    </a:lnTo>
                    <a:lnTo>
                      <a:pt x="427" y="429"/>
                    </a:lnTo>
                    <a:lnTo>
                      <a:pt x="445" y="411"/>
                    </a:lnTo>
                    <a:lnTo>
                      <a:pt x="445" y="411"/>
                    </a:lnTo>
                    <a:lnTo>
                      <a:pt x="461" y="390"/>
                    </a:lnTo>
                    <a:lnTo>
                      <a:pt x="473" y="368"/>
                    </a:lnTo>
                    <a:lnTo>
                      <a:pt x="484" y="345"/>
                    </a:lnTo>
                    <a:lnTo>
                      <a:pt x="492" y="322"/>
                    </a:lnTo>
                    <a:lnTo>
                      <a:pt x="497" y="299"/>
                    </a:lnTo>
                    <a:lnTo>
                      <a:pt x="501" y="275"/>
                    </a:lnTo>
                    <a:lnTo>
                      <a:pt x="502" y="251"/>
                    </a:lnTo>
                    <a:lnTo>
                      <a:pt x="501" y="227"/>
                    </a:lnTo>
                    <a:lnTo>
                      <a:pt x="497" y="202"/>
                    </a:lnTo>
                    <a:lnTo>
                      <a:pt x="492" y="179"/>
                    </a:lnTo>
                    <a:lnTo>
                      <a:pt x="485" y="156"/>
                    </a:lnTo>
                    <a:lnTo>
                      <a:pt x="474" y="134"/>
                    </a:lnTo>
                    <a:lnTo>
                      <a:pt x="462" y="113"/>
                    </a:lnTo>
                    <a:lnTo>
                      <a:pt x="447" y="93"/>
                    </a:lnTo>
                    <a:lnTo>
                      <a:pt x="431" y="75"/>
                    </a:lnTo>
                    <a:lnTo>
                      <a:pt x="411" y="57"/>
                    </a:lnTo>
                    <a:lnTo>
                      <a:pt x="411" y="57"/>
                    </a:lnTo>
                    <a:close/>
                    <a:moveTo>
                      <a:pt x="401" y="373"/>
                    </a:moveTo>
                    <a:lnTo>
                      <a:pt x="401" y="373"/>
                    </a:lnTo>
                    <a:lnTo>
                      <a:pt x="387" y="388"/>
                    </a:lnTo>
                    <a:lnTo>
                      <a:pt x="373" y="400"/>
                    </a:lnTo>
                    <a:lnTo>
                      <a:pt x="357" y="412"/>
                    </a:lnTo>
                    <a:lnTo>
                      <a:pt x="341" y="421"/>
                    </a:lnTo>
                    <a:lnTo>
                      <a:pt x="324" y="429"/>
                    </a:lnTo>
                    <a:lnTo>
                      <a:pt x="306" y="436"/>
                    </a:lnTo>
                    <a:lnTo>
                      <a:pt x="288" y="439"/>
                    </a:lnTo>
                    <a:lnTo>
                      <a:pt x="270" y="443"/>
                    </a:lnTo>
                    <a:lnTo>
                      <a:pt x="251" y="443"/>
                    </a:lnTo>
                    <a:lnTo>
                      <a:pt x="233" y="443"/>
                    </a:lnTo>
                    <a:lnTo>
                      <a:pt x="214" y="439"/>
                    </a:lnTo>
                    <a:lnTo>
                      <a:pt x="196" y="435"/>
                    </a:lnTo>
                    <a:lnTo>
                      <a:pt x="179" y="429"/>
                    </a:lnTo>
                    <a:lnTo>
                      <a:pt x="161" y="421"/>
                    </a:lnTo>
                    <a:lnTo>
                      <a:pt x="144" y="411"/>
                    </a:lnTo>
                    <a:lnTo>
                      <a:pt x="129" y="399"/>
                    </a:lnTo>
                    <a:lnTo>
                      <a:pt x="129" y="399"/>
                    </a:lnTo>
                    <a:lnTo>
                      <a:pt x="114" y="385"/>
                    </a:lnTo>
                    <a:lnTo>
                      <a:pt x="102" y="372"/>
                    </a:lnTo>
                    <a:lnTo>
                      <a:pt x="90" y="355"/>
                    </a:lnTo>
                    <a:lnTo>
                      <a:pt x="81" y="339"/>
                    </a:lnTo>
                    <a:lnTo>
                      <a:pt x="73" y="322"/>
                    </a:lnTo>
                    <a:lnTo>
                      <a:pt x="67" y="305"/>
                    </a:lnTo>
                    <a:lnTo>
                      <a:pt x="62" y="288"/>
                    </a:lnTo>
                    <a:lnTo>
                      <a:pt x="59" y="269"/>
                    </a:lnTo>
                    <a:lnTo>
                      <a:pt x="59" y="251"/>
                    </a:lnTo>
                    <a:lnTo>
                      <a:pt x="59" y="231"/>
                    </a:lnTo>
                    <a:lnTo>
                      <a:pt x="62" y="213"/>
                    </a:lnTo>
                    <a:lnTo>
                      <a:pt x="67" y="195"/>
                    </a:lnTo>
                    <a:lnTo>
                      <a:pt x="73" y="177"/>
                    </a:lnTo>
                    <a:lnTo>
                      <a:pt x="81" y="160"/>
                    </a:lnTo>
                    <a:lnTo>
                      <a:pt x="91" y="144"/>
                    </a:lnTo>
                    <a:lnTo>
                      <a:pt x="103" y="128"/>
                    </a:lnTo>
                    <a:lnTo>
                      <a:pt x="103" y="128"/>
                    </a:lnTo>
                    <a:lnTo>
                      <a:pt x="116" y="113"/>
                    </a:lnTo>
                    <a:lnTo>
                      <a:pt x="130" y="100"/>
                    </a:lnTo>
                    <a:lnTo>
                      <a:pt x="146" y="88"/>
                    </a:lnTo>
                    <a:lnTo>
                      <a:pt x="163" y="79"/>
                    </a:lnTo>
                    <a:lnTo>
                      <a:pt x="180" y="71"/>
                    </a:lnTo>
                    <a:lnTo>
                      <a:pt x="197" y="65"/>
                    </a:lnTo>
                    <a:lnTo>
                      <a:pt x="215" y="61"/>
                    </a:lnTo>
                    <a:lnTo>
                      <a:pt x="233" y="58"/>
                    </a:lnTo>
                    <a:lnTo>
                      <a:pt x="252" y="57"/>
                    </a:lnTo>
                    <a:lnTo>
                      <a:pt x="271" y="58"/>
                    </a:lnTo>
                    <a:lnTo>
                      <a:pt x="289" y="61"/>
                    </a:lnTo>
                    <a:lnTo>
                      <a:pt x="306" y="65"/>
                    </a:lnTo>
                    <a:lnTo>
                      <a:pt x="325" y="71"/>
                    </a:lnTo>
                    <a:lnTo>
                      <a:pt x="342" y="80"/>
                    </a:lnTo>
                    <a:lnTo>
                      <a:pt x="358" y="90"/>
                    </a:lnTo>
                    <a:lnTo>
                      <a:pt x="374" y="101"/>
                    </a:lnTo>
                    <a:lnTo>
                      <a:pt x="374" y="101"/>
                    </a:lnTo>
                    <a:lnTo>
                      <a:pt x="389" y="115"/>
                    </a:lnTo>
                    <a:lnTo>
                      <a:pt x="402" y="130"/>
                    </a:lnTo>
                    <a:lnTo>
                      <a:pt x="413" y="145"/>
                    </a:lnTo>
                    <a:lnTo>
                      <a:pt x="423" y="161"/>
                    </a:lnTo>
                    <a:lnTo>
                      <a:pt x="431" y="178"/>
                    </a:lnTo>
                    <a:lnTo>
                      <a:pt x="436" y="195"/>
                    </a:lnTo>
                    <a:lnTo>
                      <a:pt x="441" y="214"/>
                    </a:lnTo>
                    <a:lnTo>
                      <a:pt x="443" y="232"/>
                    </a:lnTo>
                    <a:lnTo>
                      <a:pt x="445" y="251"/>
                    </a:lnTo>
                    <a:lnTo>
                      <a:pt x="443" y="269"/>
                    </a:lnTo>
                    <a:lnTo>
                      <a:pt x="441" y="288"/>
                    </a:lnTo>
                    <a:lnTo>
                      <a:pt x="436" y="306"/>
                    </a:lnTo>
                    <a:lnTo>
                      <a:pt x="431" y="323"/>
                    </a:lnTo>
                    <a:lnTo>
                      <a:pt x="423" y="340"/>
                    </a:lnTo>
                    <a:lnTo>
                      <a:pt x="412" y="358"/>
                    </a:lnTo>
                    <a:lnTo>
                      <a:pt x="401" y="373"/>
                    </a:lnTo>
                    <a:lnTo>
                      <a:pt x="401" y="373"/>
                    </a:lnTo>
                    <a:close/>
                  </a:path>
                </a:pathLst>
              </a:custGeom>
              <a:solidFill>
                <a:srgbClr val="689F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 name="Freeform 9"/>
              <p:cNvSpPr/>
              <p:nvPr>
                <p:custDataLst>
                  <p:tags r:id="rId5"/>
                </p:custDataLst>
              </p:nvPr>
            </p:nvSpPr>
            <p:spPr bwMode="auto">
              <a:xfrm>
                <a:off x="2341563" y="1946276"/>
                <a:ext cx="612775" cy="612775"/>
              </a:xfrm>
              <a:custGeom>
                <a:avLst/>
                <a:gdLst>
                  <a:gd name="T0" fmla="*/ 315 w 386"/>
                  <a:gd name="T1" fmla="*/ 44 h 386"/>
                  <a:gd name="T2" fmla="*/ 343 w 386"/>
                  <a:gd name="T3" fmla="*/ 73 h 386"/>
                  <a:gd name="T4" fmla="*/ 364 w 386"/>
                  <a:gd name="T5" fmla="*/ 104 h 386"/>
                  <a:gd name="T6" fmla="*/ 377 w 386"/>
                  <a:gd name="T7" fmla="*/ 138 h 386"/>
                  <a:gd name="T8" fmla="*/ 384 w 386"/>
                  <a:gd name="T9" fmla="*/ 175 h 386"/>
                  <a:gd name="T10" fmla="*/ 384 w 386"/>
                  <a:gd name="T11" fmla="*/ 212 h 386"/>
                  <a:gd name="T12" fmla="*/ 377 w 386"/>
                  <a:gd name="T13" fmla="*/ 249 h 386"/>
                  <a:gd name="T14" fmla="*/ 364 w 386"/>
                  <a:gd name="T15" fmla="*/ 283 h 386"/>
                  <a:gd name="T16" fmla="*/ 342 w 386"/>
                  <a:gd name="T17" fmla="*/ 316 h 386"/>
                  <a:gd name="T18" fmla="*/ 328 w 386"/>
                  <a:gd name="T19" fmla="*/ 331 h 386"/>
                  <a:gd name="T20" fmla="*/ 298 w 386"/>
                  <a:gd name="T21" fmla="*/ 355 h 386"/>
                  <a:gd name="T22" fmla="*/ 265 w 386"/>
                  <a:gd name="T23" fmla="*/ 372 h 386"/>
                  <a:gd name="T24" fmla="*/ 229 w 386"/>
                  <a:gd name="T25" fmla="*/ 382 h 386"/>
                  <a:gd name="T26" fmla="*/ 192 w 386"/>
                  <a:gd name="T27" fmla="*/ 386 h 386"/>
                  <a:gd name="T28" fmla="*/ 155 w 386"/>
                  <a:gd name="T29" fmla="*/ 382 h 386"/>
                  <a:gd name="T30" fmla="*/ 120 w 386"/>
                  <a:gd name="T31" fmla="*/ 372 h 386"/>
                  <a:gd name="T32" fmla="*/ 85 w 386"/>
                  <a:gd name="T33" fmla="*/ 354 h 386"/>
                  <a:gd name="T34" fmla="*/ 70 w 386"/>
                  <a:gd name="T35" fmla="*/ 342 h 386"/>
                  <a:gd name="T36" fmla="*/ 43 w 386"/>
                  <a:gd name="T37" fmla="*/ 315 h 386"/>
                  <a:gd name="T38" fmla="*/ 22 w 386"/>
                  <a:gd name="T39" fmla="*/ 282 h 386"/>
                  <a:gd name="T40" fmla="*/ 8 w 386"/>
                  <a:gd name="T41" fmla="*/ 248 h 386"/>
                  <a:gd name="T42" fmla="*/ 0 w 386"/>
                  <a:gd name="T43" fmla="*/ 212 h 386"/>
                  <a:gd name="T44" fmla="*/ 0 w 386"/>
                  <a:gd name="T45" fmla="*/ 174 h 386"/>
                  <a:gd name="T46" fmla="*/ 8 w 386"/>
                  <a:gd name="T47" fmla="*/ 138 h 386"/>
                  <a:gd name="T48" fmla="*/ 22 w 386"/>
                  <a:gd name="T49" fmla="*/ 103 h 386"/>
                  <a:gd name="T50" fmla="*/ 44 w 386"/>
                  <a:gd name="T51" fmla="*/ 71 h 386"/>
                  <a:gd name="T52" fmla="*/ 57 w 386"/>
                  <a:gd name="T53" fmla="*/ 56 h 386"/>
                  <a:gd name="T54" fmla="*/ 87 w 386"/>
                  <a:gd name="T55" fmla="*/ 31 h 386"/>
                  <a:gd name="T56" fmla="*/ 121 w 386"/>
                  <a:gd name="T57" fmla="*/ 14 h 386"/>
                  <a:gd name="T58" fmla="*/ 156 w 386"/>
                  <a:gd name="T59" fmla="*/ 4 h 386"/>
                  <a:gd name="T60" fmla="*/ 193 w 386"/>
                  <a:gd name="T61" fmla="*/ 0 h 386"/>
                  <a:gd name="T62" fmla="*/ 230 w 386"/>
                  <a:gd name="T63" fmla="*/ 4 h 386"/>
                  <a:gd name="T64" fmla="*/ 266 w 386"/>
                  <a:gd name="T65" fmla="*/ 14 h 386"/>
                  <a:gd name="T66" fmla="*/ 299 w 386"/>
                  <a:gd name="T67" fmla="*/ 33 h 386"/>
                  <a:gd name="T68" fmla="*/ 315 w 386"/>
                  <a:gd name="T69" fmla="*/ 4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6" h="386">
                    <a:moveTo>
                      <a:pt x="315" y="44"/>
                    </a:moveTo>
                    <a:lnTo>
                      <a:pt x="315" y="44"/>
                    </a:lnTo>
                    <a:lnTo>
                      <a:pt x="330" y="58"/>
                    </a:lnTo>
                    <a:lnTo>
                      <a:pt x="343" y="73"/>
                    </a:lnTo>
                    <a:lnTo>
                      <a:pt x="354" y="88"/>
                    </a:lnTo>
                    <a:lnTo>
                      <a:pt x="364" y="104"/>
                    </a:lnTo>
                    <a:lnTo>
                      <a:pt x="372" y="121"/>
                    </a:lnTo>
                    <a:lnTo>
                      <a:pt x="377" y="138"/>
                    </a:lnTo>
                    <a:lnTo>
                      <a:pt x="382" y="157"/>
                    </a:lnTo>
                    <a:lnTo>
                      <a:pt x="384" y="175"/>
                    </a:lnTo>
                    <a:lnTo>
                      <a:pt x="386" y="194"/>
                    </a:lnTo>
                    <a:lnTo>
                      <a:pt x="384" y="212"/>
                    </a:lnTo>
                    <a:lnTo>
                      <a:pt x="382" y="231"/>
                    </a:lnTo>
                    <a:lnTo>
                      <a:pt x="377" y="249"/>
                    </a:lnTo>
                    <a:lnTo>
                      <a:pt x="372" y="266"/>
                    </a:lnTo>
                    <a:lnTo>
                      <a:pt x="364" y="283"/>
                    </a:lnTo>
                    <a:lnTo>
                      <a:pt x="353" y="301"/>
                    </a:lnTo>
                    <a:lnTo>
                      <a:pt x="342" y="316"/>
                    </a:lnTo>
                    <a:lnTo>
                      <a:pt x="342" y="316"/>
                    </a:lnTo>
                    <a:lnTo>
                      <a:pt x="328" y="331"/>
                    </a:lnTo>
                    <a:lnTo>
                      <a:pt x="314" y="343"/>
                    </a:lnTo>
                    <a:lnTo>
                      <a:pt x="298" y="355"/>
                    </a:lnTo>
                    <a:lnTo>
                      <a:pt x="282" y="364"/>
                    </a:lnTo>
                    <a:lnTo>
                      <a:pt x="265" y="372"/>
                    </a:lnTo>
                    <a:lnTo>
                      <a:pt x="247" y="379"/>
                    </a:lnTo>
                    <a:lnTo>
                      <a:pt x="229" y="382"/>
                    </a:lnTo>
                    <a:lnTo>
                      <a:pt x="211" y="386"/>
                    </a:lnTo>
                    <a:lnTo>
                      <a:pt x="192" y="386"/>
                    </a:lnTo>
                    <a:lnTo>
                      <a:pt x="174" y="386"/>
                    </a:lnTo>
                    <a:lnTo>
                      <a:pt x="155" y="382"/>
                    </a:lnTo>
                    <a:lnTo>
                      <a:pt x="137" y="378"/>
                    </a:lnTo>
                    <a:lnTo>
                      <a:pt x="120" y="372"/>
                    </a:lnTo>
                    <a:lnTo>
                      <a:pt x="102" y="364"/>
                    </a:lnTo>
                    <a:lnTo>
                      <a:pt x="85" y="354"/>
                    </a:lnTo>
                    <a:lnTo>
                      <a:pt x="70" y="342"/>
                    </a:lnTo>
                    <a:lnTo>
                      <a:pt x="70" y="342"/>
                    </a:lnTo>
                    <a:lnTo>
                      <a:pt x="55" y="328"/>
                    </a:lnTo>
                    <a:lnTo>
                      <a:pt x="43" y="315"/>
                    </a:lnTo>
                    <a:lnTo>
                      <a:pt x="31" y="298"/>
                    </a:lnTo>
                    <a:lnTo>
                      <a:pt x="22" y="282"/>
                    </a:lnTo>
                    <a:lnTo>
                      <a:pt x="14" y="265"/>
                    </a:lnTo>
                    <a:lnTo>
                      <a:pt x="8" y="248"/>
                    </a:lnTo>
                    <a:lnTo>
                      <a:pt x="3" y="231"/>
                    </a:lnTo>
                    <a:lnTo>
                      <a:pt x="0" y="212"/>
                    </a:lnTo>
                    <a:lnTo>
                      <a:pt x="0" y="194"/>
                    </a:lnTo>
                    <a:lnTo>
                      <a:pt x="0" y="174"/>
                    </a:lnTo>
                    <a:lnTo>
                      <a:pt x="3" y="156"/>
                    </a:lnTo>
                    <a:lnTo>
                      <a:pt x="8" y="138"/>
                    </a:lnTo>
                    <a:lnTo>
                      <a:pt x="14" y="120"/>
                    </a:lnTo>
                    <a:lnTo>
                      <a:pt x="22" y="103"/>
                    </a:lnTo>
                    <a:lnTo>
                      <a:pt x="32" y="87"/>
                    </a:lnTo>
                    <a:lnTo>
                      <a:pt x="44" y="71"/>
                    </a:lnTo>
                    <a:lnTo>
                      <a:pt x="44" y="71"/>
                    </a:lnTo>
                    <a:lnTo>
                      <a:pt x="57" y="56"/>
                    </a:lnTo>
                    <a:lnTo>
                      <a:pt x="71" y="43"/>
                    </a:lnTo>
                    <a:lnTo>
                      <a:pt x="87" y="31"/>
                    </a:lnTo>
                    <a:lnTo>
                      <a:pt x="104" y="22"/>
                    </a:lnTo>
                    <a:lnTo>
                      <a:pt x="121" y="14"/>
                    </a:lnTo>
                    <a:lnTo>
                      <a:pt x="138" y="8"/>
                    </a:lnTo>
                    <a:lnTo>
                      <a:pt x="156" y="4"/>
                    </a:lnTo>
                    <a:lnTo>
                      <a:pt x="174" y="1"/>
                    </a:lnTo>
                    <a:lnTo>
                      <a:pt x="193" y="0"/>
                    </a:lnTo>
                    <a:lnTo>
                      <a:pt x="212" y="1"/>
                    </a:lnTo>
                    <a:lnTo>
                      <a:pt x="230" y="4"/>
                    </a:lnTo>
                    <a:lnTo>
                      <a:pt x="247" y="8"/>
                    </a:lnTo>
                    <a:lnTo>
                      <a:pt x="266" y="14"/>
                    </a:lnTo>
                    <a:lnTo>
                      <a:pt x="283" y="23"/>
                    </a:lnTo>
                    <a:lnTo>
                      <a:pt x="299" y="33"/>
                    </a:lnTo>
                    <a:lnTo>
                      <a:pt x="315" y="44"/>
                    </a:lnTo>
                    <a:lnTo>
                      <a:pt x="315" y="44"/>
                    </a:lnTo>
                    <a:close/>
                  </a:path>
                </a:pathLst>
              </a:custGeom>
              <a:solidFill>
                <a:srgbClr val="9CC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2" name="Freeform 12"/>
            <p:cNvSpPr>
              <a:spLocks noEditPoints="1"/>
            </p:cNvSpPr>
            <p:nvPr>
              <p:custDataLst>
                <p:tags r:id="rId6"/>
              </p:custDataLst>
            </p:nvPr>
          </p:nvSpPr>
          <p:spPr bwMode="auto">
            <a:xfrm>
              <a:off x="6919" y="6730"/>
              <a:ext cx="1091" cy="1091"/>
            </a:xfrm>
            <a:custGeom>
              <a:avLst/>
              <a:gdLst>
                <a:gd name="T0" fmla="*/ 390 w 502"/>
                <a:gd name="T1" fmla="*/ 43 h 502"/>
                <a:gd name="T2" fmla="*/ 323 w 502"/>
                <a:gd name="T3" fmla="*/ 10 h 502"/>
                <a:gd name="T4" fmla="*/ 251 w 502"/>
                <a:gd name="T5" fmla="*/ 0 h 502"/>
                <a:gd name="T6" fmla="*/ 179 w 502"/>
                <a:gd name="T7" fmla="*/ 10 h 502"/>
                <a:gd name="T8" fmla="*/ 114 w 502"/>
                <a:gd name="T9" fmla="*/ 40 h 502"/>
                <a:gd name="T10" fmla="*/ 57 w 502"/>
                <a:gd name="T11" fmla="*/ 91 h 502"/>
                <a:gd name="T12" fmla="*/ 28 w 502"/>
                <a:gd name="T13" fmla="*/ 134 h 502"/>
                <a:gd name="T14" fmla="*/ 4 w 502"/>
                <a:gd name="T15" fmla="*/ 203 h 502"/>
                <a:gd name="T16" fmla="*/ 1 w 502"/>
                <a:gd name="T17" fmla="*/ 275 h 502"/>
                <a:gd name="T18" fmla="*/ 18 w 502"/>
                <a:gd name="T19" fmla="*/ 345 h 502"/>
                <a:gd name="T20" fmla="*/ 55 w 502"/>
                <a:gd name="T21" fmla="*/ 409 h 502"/>
                <a:gd name="T22" fmla="*/ 91 w 502"/>
                <a:gd name="T23" fmla="*/ 444 h 502"/>
                <a:gd name="T24" fmla="*/ 155 w 502"/>
                <a:gd name="T25" fmla="*/ 484 h 502"/>
                <a:gd name="T26" fmla="*/ 226 w 502"/>
                <a:gd name="T27" fmla="*/ 501 h 502"/>
                <a:gd name="T28" fmla="*/ 298 w 502"/>
                <a:gd name="T29" fmla="*/ 497 h 502"/>
                <a:gd name="T30" fmla="*/ 367 w 502"/>
                <a:gd name="T31" fmla="*/ 473 h 502"/>
                <a:gd name="T32" fmla="*/ 427 w 502"/>
                <a:gd name="T33" fmla="*/ 429 h 502"/>
                <a:gd name="T34" fmla="*/ 460 w 502"/>
                <a:gd name="T35" fmla="*/ 390 h 502"/>
                <a:gd name="T36" fmla="*/ 491 w 502"/>
                <a:gd name="T37" fmla="*/ 324 h 502"/>
                <a:gd name="T38" fmla="*/ 502 w 502"/>
                <a:gd name="T39" fmla="*/ 251 h 502"/>
                <a:gd name="T40" fmla="*/ 491 w 502"/>
                <a:gd name="T41" fmla="*/ 180 h 502"/>
                <a:gd name="T42" fmla="*/ 461 w 502"/>
                <a:gd name="T43" fmla="*/ 114 h 502"/>
                <a:gd name="T44" fmla="*/ 411 w 502"/>
                <a:gd name="T45" fmla="*/ 58 h 502"/>
                <a:gd name="T46" fmla="*/ 399 w 502"/>
                <a:gd name="T47" fmla="*/ 374 h 502"/>
                <a:gd name="T48" fmla="*/ 356 w 502"/>
                <a:gd name="T49" fmla="*/ 412 h 502"/>
                <a:gd name="T50" fmla="*/ 306 w 502"/>
                <a:gd name="T51" fmla="*/ 436 h 502"/>
                <a:gd name="T52" fmla="*/ 251 w 502"/>
                <a:gd name="T53" fmla="*/ 444 h 502"/>
                <a:gd name="T54" fmla="*/ 195 w 502"/>
                <a:gd name="T55" fmla="*/ 436 h 502"/>
                <a:gd name="T56" fmla="*/ 144 w 502"/>
                <a:gd name="T57" fmla="*/ 412 h 502"/>
                <a:gd name="T58" fmla="*/ 114 w 502"/>
                <a:gd name="T59" fmla="*/ 387 h 502"/>
                <a:gd name="T60" fmla="*/ 79 w 502"/>
                <a:gd name="T61" fmla="*/ 341 h 502"/>
                <a:gd name="T62" fmla="*/ 61 w 502"/>
                <a:gd name="T63" fmla="*/ 288 h 502"/>
                <a:gd name="T64" fmla="*/ 58 w 502"/>
                <a:gd name="T65" fmla="*/ 233 h 502"/>
                <a:gd name="T66" fmla="*/ 72 w 502"/>
                <a:gd name="T67" fmla="*/ 177 h 502"/>
                <a:gd name="T68" fmla="*/ 102 w 502"/>
                <a:gd name="T69" fmla="*/ 128 h 502"/>
                <a:gd name="T70" fmla="*/ 130 w 502"/>
                <a:gd name="T71" fmla="*/ 100 h 502"/>
                <a:gd name="T72" fmla="*/ 178 w 502"/>
                <a:gd name="T73" fmla="*/ 71 h 502"/>
                <a:gd name="T74" fmla="*/ 232 w 502"/>
                <a:gd name="T75" fmla="*/ 59 h 502"/>
                <a:gd name="T76" fmla="*/ 287 w 502"/>
                <a:gd name="T77" fmla="*/ 61 h 502"/>
                <a:gd name="T78" fmla="*/ 342 w 502"/>
                <a:gd name="T79" fmla="*/ 81 h 502"/>
                <a:gd name="T80" fmla="*/ 374 w 502"/>
                <a:gd name="T81" fmla="*/ 103 h 502"/>
                <a:gd name="T82" fmla="*/ 413 w 502"/>
                <a:gd name="T83" fmla="*/ 145 h 502"/>
                <a:gd name="T84" fmla="*/ 436 w 502"/>
                <a:gd name="T85" fmla="*/ 197 h 502"/>
                <a:gd name="T86" fmla="*/ 444 w 502"/>
                <a:gd name="T87" fmla="*/ 251 h 502"/>
                <a:gd name="T88" fmla="*/ 436 w 502"/>
                <a:gd name="T89" fmla="*/ 306 h 502"/>
                <a:gd name="T90" fmla="*/ 412 w 502"/>
                <a:gd name="T91" fmla="*/ 35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2" h="502">
                  <a:moveTo>
                    <a:pt x="411" y="58"/>
                  </a:moveTo>
                  <a:lnTo>
                    <a:pt x="411" y="58"/>
                  </a:lnTo>
                  <a:lnTo>
                    <a:pt x="390" y="43"/>
                  </a:lnTo>
                  <a:lnTo>
                    <a:pt x="368" y="29"/>
                  </a:lnTo>
                  <a:lnTo>
                    <a:pt x="346" y="18"/>
                  </a:lnTo>
                  <a:lnTo>
                    <a:pt x="323" y="10"/>
                  </a:lnTo>
                  <a:lnTo>
                    <a:pt x="299" y="5"/>
                  </a:lnTo>
                  <a:lnTo>
                    <a:pt x="275" y="1"/>
                  </a:lnTo>
                  <a:lnTo>
                    <a:pt x="251" y="0"/>
                  </a:lnTo>
                  <a:lnTo>
                    <a:pt x="226" y="1"/>
                  </a:lnTo>
                  <a:lnTo>
                    <a:pt x="203" y="5"/>
                  </a:lnTo>
                  <a:lnTo>
                    <a:pt x="179" y="10"/>
                  </a:lnTo>
                  <a:lnTo>
                    <a:pt x="157" y="18"/>
                  </a:lnTo>
                  <a:lnTo>
                    <a:pt x="134" y="29"/>
                  </a:lnTo>
                  <a:lnTo>
                    <a:pt x="114" y="40"/>
                  </a:lnTo>
                  <a:lnTo>
                    <a:pt x="93" y="55"/>
                  </a:lnTo>
                  <a:lnTo>
                    <a:pt x="75" y="73"/>
                  </a:lnTo>
                  <a:lnTo>
                    <a:pt x="57" y="91"/>
                  </a:lnTo>
                  <a:lnTo>
                    <a:pt x="57" y="91"/>
                  </a:lnTo>
                  <a:lnTo>
                    <a:pt x="42" y="112"/>
                  </a:lnTo>
                  <a:lnTo>
                    <a:pt x="28" y="134"/>
                  </a:lnTo>
                  <a:lnTo>
                    <a:pt x="18" y="155"/>
                  </a:lnTo>
                  <a:lnTo>
                    <a:pt x="10" y="178"/>
                  </a:lnTo>
                  <a:lnTo>
                    <a:pt x="4" y="203"/>
                  </a:lnTo>
                  <a:lnTo>
                    <a:pt x="1" y="227"/>
                  </a:lnTo>
                  <a:lnTo>
                    <a:pt x="0" y="251"/>
                  </a:lnTo>
                  <a:lnTo>
                    <a:pt x="1" y="275"/>
                  </a:lnTo>
                  <a:lnTo>
                    <a:pt x="4" y="298"/>
                  </a:lnTo>
                  <a:lnTo>
                    <a:pt x="10" y="322"/>
                  </a:lnTo>
                  <a:lnTo>
                    <a:pt x="18" y="345"/>
                  </a:lnTo>
                  <a:lnTo>
                    <a:pt x="28" y="367"/>
                  </a:lnTo>
                  <a:lnTo>
                    <a:pt x="41" y="388"/>
                  </a:lnTo>
                  <a:lnTo>
                    <a:pt x="55" y="409"/>
                  </a:lnTo>
                  <a:lnTo>
                    <a:pt x="72" y="427"/>
                  </a:lnTo>
                  <a:lnTo>
                    <a:pt x="91" y="444"/>
                  </a:lnTo>
                  <a:lnTo>
                    <a:pt x="91" y="444"/>
                  </a:lnTo>
                  <a:lnTo>
                    <a:pt x="111" y="459"/>
                  </a:lnTo>
                  <a:lnTo>
                    <a:pt x="133" y="473"/>
                  </a:lnTo>
                  <a:lnTo>
                    <a:pt x="155" y="484"/>
                  </a:lnTo>
                  <a:lnTo>
                    <a:pt x="179" y="492"/>
                  </a:lnTo>
                  <a:lnTo>
                    <a:pt x="202" y="497"/>
                  </a:lnTo>
                  <a:lnTo>
                    <a:pt x="226" y="501"/>
                  </a:lnTo>
                  <a:lnTo>
                    <a:pt x="251" y="502"/>
                  </a:lnTo>
                  <a:lnTo>
                    <a:pt x="275" y="501"/>
                  </a:lnTo>
                  <a:lnTo>
                    <a:pt x="298" y="497"/>
                  </a:lnTo>
                  <a:lnTo>
                    <a:pt x="322" y="492"/>
                  </a:lnTo>
                  <a:lnTo>
                    <a:pt x="345" y="484"/>
                  </a:lnTo>
                  <a:lnTo>
                    <a:pt x="367" y="473"/>
                  </a:lnTo>
                  <a:lnTo>
                    <a:pt x="388" y="462"/>
                  </a:lnTo>
                  <a:lnTo>
                    <a:pt x="408" y="447"/>
                  </a:lnTo>
                  <a:lnTo>
                    <a:pt x="427" y="429"/>
                  </a:lnTo>
                  <a:lnTo>
                    <a:pt x="444" y="411"/>
                  </a:lnTo>
                  <a:lnTo>
                    <a:pt x="444" y="411"/>
                  </a:lnTo>
                  <a:lnTo>
                    <a:pt x="460" y="390"/>
                  </a:lnTo>
                  <a:lnTo>
                    <a:pt x="473" y="368"/>
                  </a:lnTo>
                  <a:lnTo>
                    <a:pt x="483" y="347"/>
                  </a:lnTo>
                  <a:lnTo>
                    <a:pt x="491" y="324"/>
                  </a:lnTo>
                  <a:lnTo>
                    <a:pt x="497" y="299"/>
                  </a:lnTo>
                  <a:lnTo>
                    <a:pt x="500" y="275"/>
                  </a:lnTo>
                  <a:lnTo>
                    <a:pt x="502" y="251"/>
                  </a:lnTo>
                  <a:lnTo>
                    <a:pt x="500" y="227"/>
                  </a:lnTo>
                  <a:lnTo>
                    <a:pt x="497" y="204"/>
                  </a:lnTo>
                  <a:lnTo>
                    <a:pt x="491" y="180"/>
                  </a:lnTo>
                  <a:lnTo>
                    <a:pt x="483" y="157"/>
                  </a:lnTo>
                  <a:lnTo>
                    <a:pt x="473" y="135"/>
                  </a:lnTo>
                  <a:lnTo>
                    <a:pt x="461" y="114"/>
                  </a:lnTo>
                  <a:lnTo>
                    <a:pt x="446" y="93"/>
                  </a:lnTo>
                  <a:lnTo>
                    <a:pt x="429" y="75"/>
                  </a:lnTo>
                  <a:lnTo>
                    <a:pt x="411" y="58"/>
                  </a:lnTo>
                  <a:lnTo>
                    <a:pt x="411" y="58"/>
                  </a:lnTo>
                  <a:close/>
                  <a:moveTo>
                    <a:pt x="399" y="374"/>
                  </a:moveTo>
                  <a:lnTo>
                    <a:pt x="399" y="374"/>
                  </a:lnTo>
                  <a:lnTo>
                    <a:pt x="386" y="388"/>
                  </a:lnTo>
                  <a:lnTo>
                    <a:pt x="371" y="402"/>
                  </a:lnTo>
                  <a:lnTo>
                    <a:pt x="356" y="412"/>
                  </a:lnTo>
                  <a:lnTo>
                    <a:pt x="340" y="423"/>
                  </a:lnTo>
                  <a:lnTo>
                    <a:pt x="323" y="431"/>
                  </a:lnTo>
                  <a:lnTo>
                    <a:pt x="306" y="436"/>
                  </a:lnTo>
                  <a:lnTo>
                    <a:pt x="287" y="441"/>
                  </a:lnTo>
                  <a:lnTo>
                    <a:pt x="269" y="443"/>
                  </a:lnTo>
                  <a:lnTo>
                    <a:pt x="251" y="444"/>
                  </a:lnTo>
                  <a:lnTo>
                    <a:pt x="232" y="443"/>
                  </a:lnTo>
                  <a:lnTo>
                    <a:pt x="214" y="441"/>
                  </a:lnTo>
                  <a:lnTo>
                    <a:pt x="195" y="436"/>
                  </a:lnTo>
                  <a:lnTo>
                    <a:pt x="178" y="429"/>
                  </a:lnTo>
                  <a:lnTo>
                    <a:pt x="161" y="421"/>
                  </a:lnTo>
                  <a:lnTo>
                    <a:pt x="144" y="412"/>
                  </a:lnTo>
                  <a:lnTo>
                    <a:pt x="127" y="399"/>
                  </a:lnTo>
                  <a:lnTo>
                    <a:pt x="127" y="399"/>
                  </a:lnTo>
                  <a:lnTo>
                    <a:pt x="114" y="387"/>
                  </a:lnTo>
                  <a:lnTo>
                    <a:pt x="100" y="372"/>
                  </a:lnTo>
                  <a:lnTo>
                    <a:pt x="89" y="357"/>
                  </a:lnTo>
                  <a:lnTo>
                    <a:pt x="79" y="341"/>
                  </a:lnTo>
                  <a:lnTo>
                    <a:pt x="72" y="324"/>
                  </a:lnTo>
                  <a:lnTo>
                    <a:pt x="65" y="305"/>
                  </a:lnTo>
                  <a:lnTo>
                    <a:pt x="61" y="288"/>
                  </a:lnTo>
                  <a:lnTo>
                    <a:pt x="58" y="269"/>
                  </a:lnTo>
                  <a:lnTo>
                    <a:pt x="57" y="251"/>
                  </a:lnTo>
                  <a:lnTo>
                    <a:pt x="58" y="233"/>
                  </a:lnTo>
                  <a:lnTo>
                    <a:pt x="62" y="214"/>
                  </a:lnTo>
                  <a:lnTo>
                    <a:pt x="65" y="196"/>
                  </a:lnTo>
                  <a:lnTo>
                    <a:pt x="72" y="177"/>
                  </a:lnTo>
                  <a:lnTo>
                    <a:pt x="80" y="160"/>
                  </a:lnTo>
                  <a:lnTo>
                    <a:pt x="91" y="144"/>
                  </a:lnTo>
                  <a:lnTo>
                    <a:pt x="102" y="128"/>
                  </a:lnTo>
                  <a:lnTo>
                    <a:pt x="102" y="128"/>
                  </a:lnTo>
                  <a:lnTo>
                    <a:pt x="115" y="114"/>
                  </a:lnTo>
                  <a:lnTo>
                    <a:pt x="130" y="100"/>
                  </a:lnTo>
                  <a:lnTo>
                    <a:pt x="145" y="90"/>
                  </a:lnTo>
                  <a:lnTo>
                    <a:pt x="162" y="79"/>
                  </a:lnTo>
                  <a:lnTo>
                    <a:pt x="178" y="71"/>
                  </a:lnTo>
                  <a:lnTo>
                    <a:pt x="197" y="66"/>
                  </a:lnTo>
                  <a:lnTo>
                    <a:pt x="214" y="61"/>
                  </a:lnTo>
                  <a:lnTo>
                    <a:pt x="232" y="59"/>
                  </a:lnTo>
                  <a:lnTo>
                    <a:pt x="251" y="58"/>
                  </a:lnTo>
                  <a:lnTo>
                    <a:pt x="269" y="59"/>
                  </a:lnTo>
                  <a:lnTo>
                    <a:pt x="287" y="61"/>
                  </a:lnTo>
                  <a:lnTo>
                    <a:pt x="306" y="66"/>
                  </a:lnTo>
                  <a:lnTo>
                    <a:pt x="324" y="73"/>
                  </a:lnTo>
                  <a:lnTo>
                    <a:pt x="342" y="81"/>
                  </a:lnTo>
                  <a:lnTo>
                    <a:pt x="358" y="90"/>
                  </a:lnTo>
                  <a:lnTo>
                    <a:pt x="374" y="103"/>
                  </a:lnTo>
                  <a:lnTo>
                    <a:pt x="374" y="103"/>
                  </a:lnTo>
                  <a:lnTo>
                    <a:pt x="389" y="115"/>
                  </a:lnTo>
                  <a:lnTo>
                    <a:pt x="401" y="130"/>
                  </a:lnTo>
                  <a:lnTo>
                    <a:pt x="413" y="145"/>
                  </a:lnTo>
                  <a:lnTo>
                    <a:pt x="422" y="161"/>
                  </a:lnTo>
                  <a:lnTo>
                    <a:pt x="430" y="178"/>
                  </a:lnTo>
                  <a:lnTo>
                    <a:pt x="436" y="197"/>
                  </a:lnTo>
                  <a:lnTo>
                    <a:pt x="441" y="214"/>
                  </a:lnTo>
                  <a:lnTo>
                    <a:pt x="443" y="233"/>
                  </a:lnTo>
                  <a:lnTo>
                    <a:pt x="444" y="251"/>
                  </a:lnTo>
                  <a:lnTo>
                    <a:pt x="443" y="269"/>
                  </a:lnTo>
                  <a:lnTo>
                    <a:pt x="441" y="288"/>
                  </a:lnTo>
                  <a:lnTo>
                    <a:pt x="436" y="306"/>
                  </a:lnTo>
                  <a:lnTo>
                    <a:pt x="429" y="325"/>
                  </a:lnTo>
                  <a:lnTo>
                    <a:pt x="421" y="342"/>
                  </a:lnTo>
                  <a:lnTo>
                    <a:pt x="412" y="358"/>
                  </a:lnTo>
                  <a:lnTo>
                    <a:pt x="399" y="374"/>
                  </a:lnTo>
                  <a:lnTo>
                    <a:pt x="399" y="374"/>
                  </a:lnTo>
                  <a:close/>
                </a:path>
              </a:pathLst>
            </a:custGeom>
            <a:solidFill>
              <a:srgbClr val="F9A8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3"/>
            <p:cNvSpPr/>
            <p:nvPr>
              <p:custDataLst>
                <p:tags r:id="rId7"/>
              </p:custDataLst>
            </p:nvPr>
          </p:nvSpPr>
          <p:spPr bwMode="auto">
            <a:xfrm>
              <a:off x="7043" y="6856"/>
              <a:ext cx="841" cy="839"/>
            </a:xfrm>
            <a:custGeom>
              <a:avLst/>
              <a:gdLst>
                <a:gd name="T0" fmla="*/ 317 w 387"/>
                <a:gd name="T1" fmla="*/ 45 h 386"/>
                <a:gd name="T2" fmla="*/ 344 w 387"/>
                <a:gd name="T3" fmla="*/ 72 h 386"/>
                <a:gd name="T4" fmla="*/ 365 w 387"/>
                <a:gd name="T5" fmla="*/ 103 h 386"/>
                <a:gd name="T6" fmla="*/ 379 w 387"/>
                <a:gd name="T7" fmla="*/ 139 h 386"/>
                <a:gd name="T8" fmla="*/ 386 w 387"/>
                <a:gd name="T9" fmla="*/ 175 h 386"/>
                <a:gd name="T10" fmla="*/ 386 w 387"/>
                <a:gd name="T11" fmla="*/ 211 h 386"/>
                <a:gd name="T12" fmla="*/ 379 w 387"/>
                <a:gd name="T13" fmla="*/ 248 h 386"/>
                <a:gd name="T14" fmla="*/ 364 w 387"/>
                <a:gd name="T15" fmla="*/ 284 h 386"/>
                <a:gd name="T16" fmla="*/ 342 w 387"/>
                <a:gd name="T17" fmla="*/ 316 h 386"/>
                <a:gd name="T18" fmla="*/ 329 w 387"/>
                <a:gd name="T19" fmla="*/ 330 h 386"/>
                <a:gd name="T20" fmla="*/ 299 w 387"/>
                <a:gd name="T21" fmla="*/ 354 h 386"/>
                <a:gd name="T22" fmla="*/ 266 w 387"/>
                <a:gd name="T23" fmla="*/ 373 h 386"/>
                <a:gd name="T24" fmla="*/ 230 w 387"/>
                <a:gd name="T25" fmla="*/ 383 h 386"/>
                <a:gd name="T26" fmla="*/ 194 w 387"/>
                <a:gd name="T27" fmla="*/ 386 h 386"/>
                <a:gd name="T28" fmla="*/ 157 w 387"/>
                <a:gd name="T29" fmla="*/ 383 h 386"/>
                <a:gd name="T30" fmla="*/ 121 w 387"/>
                <a:gd name="T31" fmla="*/ 371 h 386"/>
                <a:gd name="T32" fmla="*/ 87 w 387"/>
                <a:gd name="T33" fmla="*/ 354 h 386"/>
                <a:gd name="T34" fmla="*/ 70 w 387"/>
                <a:gd name="T35" fmla="*/ 341 h 386"/>
                <a:gd name="T36" fmla="*/ 43 w 387"/>
                <a:gd name="T37" fmla="*/ 314 h 386"/>
                <a:gd name="T38" fmla="*/ 22 w 387"/>
                <a:gd name="T39" fmla="*/ 283 h 386"/>
                <a:gd name="T40" fmla="*/ 8 w 387"/>
                <a:gd name="T41" fmla="*/ 247 h 386"/>
                <a:gd name="T42" fmla="*/ 1 w 387"/>
                <a:gd name="T43" fmla="*/ 211 h 386"/>
                <a:gd name="T44" fmla="*/ 1 w 387"/>
                <a:gd name="T45" fmla="*/ 175 h 386"/>
                <a:gd name="T46" fmla="*/ 8 w 387"/>
                <a:gd name="T47" fmla="*/ 138 h 386"/>
                <a:gd name="T48" fmla="*/ 23 w 387"/>
                <a:gd name="T49" fmla="*/ 102 h 386"/>
                <a:gd name="T50" fmla="*/ 45 w 387"/>
                <a:gd name="T51" fmla="*/ 70 h 386"/>
                <a:gd name="T52" fmla="*/ 58 w 387"/>
                <a:gd name="T53" fmla="*/ 56 h 386"/>
                <a:gd name="T54" fmla="*/ 88 w 387"/>
                <a:gd name="T55" fmla="*/ 32 h 386"/>
                <a:gd name="T56" fmla="*/ 121 w 387"/>
                <a:gd name="T57" fmla="*/ 13 h 386"/>
                <a:gd name="T58" fmla="*/ 157 w 387"/>
                <a:gd name="T59" fmla="*/ 3 h 386"/>
                <a:gd name="T60" fmla="*/ 194 w 387"/>
                <a:gd name="T61" fmla="*/ 0 h 386"/>
                <a:gd name="T62" fmla="*/ 230 w 387"/>
                <a:gd name="T63" fmla="*/ 3 h 386"/>
                <a:gd name="T64" fmla="*/ 267 w 387"/>
                <a:gd name="T65" fmla="*/ 15 h 386"/>
                <a:gd name="T66" fmla="*/ 301 w 387"/>
                <a:gd name="T67" fmla="*/ 32 h 386"/>
                <a:gd name="T68" fmla="*/ 317 w 387"/>
                <a:gd name="T69" fmla="*/ 45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7" h="386">
                  <a:moveTo>
                    <a:pt x="317" y="45"/>
                  </a:moveTo>
                  <a:lnTo>
                    <a:pt x="317" y="45"/>
                  </a:lnTo>
                  <a:lnTo>
                    <a:pt x="332" y="57"/>
                  </a:lnTo>
                  <a:lnTo>
                    <a:pt x="344" y="72"/>
                  </a:lnTo>
                  <a:lnTo>
                    <a:pt x="356" y="87"/>
                  </a:lnTo>
                  <a:lnTo>
                    <a:pt x="365" y="103"/>
                  </a:lnTo>
                  <a:lnTo>
                    <a:pt x="373" y="120"/>
                  </a:lnTo>
                  <a:lnTo>
                    <a:pt x="379" y="139"/>
                  </a:lnTo>
                  <a:lnTo>
                    <a:pt x="384" y="156"/>
                  </a:lnTo>
                  <a:lnTo>
                    <a:pt x="386" y="175"/>
                  </a:lnTo>
                  <a:lnTo>
                    <a:pt x="387" y="193"/>
                  </a:lnTo>
                  <a:lnTo>
                    <a:pt x="386" y="211"/>
                  </a:lnTo>
                  <a:lnTo>
                    <a:pt x="384" y="230"/>
                  </a:lnTo>
                  <a:lnTo>
                    <a:pt x="379" y="248"/>
                  </a:lnTo>
                  <a:lnTo>
                    <a:pt x="372" y="267"/>
                  </a:lnTo>
                  <a:lnTo>
                    <a:pt x="364" y="284"/>
                  </a:lnTo>
                  <a:lnTo>
                    <a:pt x="355" y="300"/>
                  </a:lnTo>
                  <a:lnTo>
                    <a:pt x="342" y="316"/>
                  </a:lnTo>
                  <a:lnTo>
                    <a:pt x="342" y="316"/>
                  </a:lnTo>
                  <a:lnTo>
                    <a:pt x="329" y="330"/>
                  </a:lnTo>
                  <a:lnTo>
                    <a:pt x="314" y="344"/>
                  </a:lnTo>
                  <a:lnTo>
                    <a:pt x="299" y="354"/>
                  </a:lnTo>
                  <a:lnTo>
                    <a:pt x="283" y="365"/>
                  </a:lnTo>
                  <a:lnTo>
                    <a:pt x="266" y="373"/>
                  </a:lnTo>
                  <a:lnTo>
                    <a:pt x="249" y="378"/>
                  </a:lnTo>
                  <a:lnTo>
                    <a:pt x="230" y="383"/>
                  </a:lnTo>
                  <a:lnTo>
                    <a:pt x="212" y="385"/>
                  </a:lnTo>
                  <a:lnTo>
                    <a:pt x="194" y="386"/>
                  </a:lnTo>
                  <a:lnTo>
                    <a:pt x="175" y="385"/>
                  </a:lnTo>
                  <a:lnTo>
                    <a:pt x="157" y="383"/>
                  </a:lnTo>
                  <a:lnTo>
                    <a:pt x="138" y="378"/>
                  </a:lnTo>
                  <a:lnTo>
                    <a:pt x="121" y="371"/>
                  </a:lnTo>
                  <a:lnTo>
                    <a:pt x="104" y="363"/>
                  </a:lnTo>
                  <a:lnTo>
                    <a:pt x="87" y="354"/>
                  </a:lnTo>
                  <a:lnTo>
                    <a:pt x="70" y="341"/>
                  </a:lnTo>
                  <a:lnTo>
                    <a:pt x="70" y="341"/>
                  </a:lnTo>
                  <a:lnTo>
                    <a:pt x="57" y="329"/>
                  </a:lnTo>
                  <a:lnTo>
                    <a:pt x="43" y="314"/>
                  </a:lnTo>
                  <a:lnTo>
                    <a:pt x="32" y="299"/>
                  </a:lnTo>
                  <a:lnTo>
                    <a:pt x="22" y="283"/>
                  </a:lnTo>
                  <a:lnTo>
                    <a:pt x="15" y="266"/>
                  </a:lnTo>
                  <a:lnTo>
                    <a:pt x="8" y="247"/>
                  </a:lnTo>
                  <a:lnTo>
                    <a:pt x="4" y="230"/>
                  </a:lnTo>
                  <a:lnTo>
                    <a:pt x="1" y="211"/>
                  </a:lnTo>
                  <a:lnTo>
                    <a:pt x="0" y="193"/>
                  </a:lnTo>
                  <a:lnTo>
                    <a:pt x="1" y="175"/>
                  </a:lnTo>
                  <a:lnTo>
                    <a:pt x="5" y="156"/>
                  </a:lnTo>
                  <a:lnTo>
                    <a:pt x="8" y="138"/>
                  </a:lnTo>
                  <a:lnTo>
                    <a:pt x="15" y="119"/>
                  </a:lnTo>
                  <a:lnTo>
                    <a:pt x="23" y="102"/>
                  </a:lnTo>
                  <a:lnTo>
                    <a:pt x="34" y="86"/>
                  </a:lnTo>
                  <a:lnTo>
                    <a:pt x="45" y="70"/>
                  </a:lnTo>
                  <a:lnTo>
                    <a:pt x="45" y="70"/>
                  </a:lnTo>
                  <a:lnTo>
                    <a:pt x="58" y="56"/>
                  </a:lnTo>
                  <a:lnTo>
                    <a:pt x="73" y="42"/>
                  </a:lnTo>
                  <a:lnTo>
                    <a:pt x="88" y="32"/>
                  </a:lnTo>
                  <a:lnTo>
                    <a:pt x="105" y="21"/>
                  </a:lnTo>
                  <a:lnTo>
                    <a:pt x="121" y="13"/>
                  </a:lnTo>
                  <a:lnTo>
                    <a:pt x="140" y="8"/>
                  </a:lnTo>
                  <a:lnTo>
                    <a:pt x="157" y="3"/>
                  </a:lnTo>
                  <a:lnTo>
                    <a:pt x="175" y="1"/>
                  </a:lnTo>
                  <a:lnTo>
                    <a:pt x="194" y="0"/>
                  </a:lnTo>
                  <a:lnTo>
                    <a:pt x="212" y="1"/>
                  </a:lnTo>
                  <a:lnTo>
                    <a:pt x="230" y="3"/>
                  </a:lnTo>
                  <a:lnTo>
                    <a:pt x="249" y="8"/>
                  </a:lnTo>
                  <a:lnTo>
                    <a:pt x="267" y="15"/>
                  </a:lnTo>
                  <a:lnTo>
                    <a:pt x="285" y="23"/>
                  </a:lnTo>
                  <a:lnTo>
                    <a:pt x="301" y="32"/>
                  </a:lnTo>
                  <a:lnTo>
                    <a:pt x="317" y="45"/>
                  </a:lnTo>
                  <a:lnTo>
                    <a:pt x="317" y="45"/>
                  </a:lnTo>
                  <a:close/>
                </a:path>
              </a:pathLst>
            </a:custGeom>
            <a:solidFill>
              <a:srgbClr val="FDD8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01" name="组合 100"/>
            <p:cNvGrpSpPr/>
            <p:nvPr>
              <p:custDataLst>
                <p:tags r:id="rId8"/>
              </p:custDataLst>
            </p:nvPr>
          </p:nvGrpSpPr>
          <p:grpSpPr>
            <a:xfrm>
              <a:off x="4914" y="8737"/>
              <a:ext cx="1088" cy="1091"/>
              <a:chOff x="2265363" y="4789488"/>
              <a:chExt cx="795338" cy="796925"/>
            </a:xfrm>
          </p:grpSpPr>
          <p:sp>
            <p:nvSpPr>
              <p:cNvPr id="16" name="Freeform 16"/>
              <p:cNvSpPr>
                <a:spLocks noEditPoints="1"/>
              </p:cNvSpPr>
              <p:nvPr>
                <p:custDataLst>
                  <p:tags r:id="rId9"/>
                </p:custDataLst>
              </p:nvPr>
            </p:nvSpPr>
            <p:spPr bwMode="auto">
              <a:xfrm>
                <a:off x="2265363" y="4789488"/>
                <a:ext cx="795338" cy="796925"/>
              </a:xfrm>
              <a:custGeom>
                <a:avLst/>
                <a:gdLst>
                  <a:gd name="T0" fmla="*/ 390 w 501"/>
                  <a:gd name="T1" fmla="*/ 43 h 502"/>
                  <a:gd name="T2" fmla="*/ 323 w 501"/>
                  <a:gd name="T3" fmla="*/ 11 h 502"/>
                  <a:gd name="T4" fmla="*/ 250 w 501"/>
                  <a:gd name="T5" fmla="*/ 0 h 502"/>
                  <a:gd name="T6" fmla="*/ 179 w 501"/>
                  <a:gd name="T7" fmla="*/ 11 h 502"/>
                  <a:gd name="T8" fmla="*/ 114 w 501"/>
                  <a:gd name="T9" fmla="*/ 42 h 502"/>
                  <a:gd name="T10" fmla="*/ 57 w 501"/>
                  <a:gd name="T11" fmla="*/ 91 h 502"/>
                  <a:gd name="T12" fmla="*/ 30 w 501"/>
                  <a:gd name="T13" fmla="*/ 134 h 502"/>
                  <a:gd name="T14" fmla="*/ 4 w 501"/>
                  <a:gd name="T15" fmla="*/ 203 h 502"/>
                  <a:gd name="T16" fmla="*/ 1 w 501"/>
                  <a:gd name="T17" fmla="*/ 275 h 502"/>
                  <a:gd name="T18" fmla="*/ 18 w 501"/>
                  <a:gd name="T19" fmla="*/ 346 h 502"/>
                  <a:gd name="T20" fmla="*/ 55 w 501"/>
                  <a:gd name="T21" fmla="*/ 409 h 502"/>
                  <a:gd name="T22" fmla="*/ 91 w 501"/>
                  <a:gd name="T23" fmla="*/ 445 h 502"/>
                  <a:gd name="T24" fmla="*/ 156 w 501"/>
                  <a:gd name="T25" fmla="*/ 484 h 502"/>
                  <a:gd name="T26" fmla="*/ 226 w 501"/>
                  <a:gd name="T27" fmla="*/ 501 h 502"/>
                  <a:gd name="T28" fmla="*/ 299 w 501"/>
                  <a:gd name="T29" fmla="*/ 498 h 502"/>
                  <a:gd name="T30" fmla="*/ 367 w 501"/>
                  <a:gd name="T31" fmla="*/ 475 h 502"/>
                  <a:gd name="T32" fmla="*/ 427 w 501"/>
                  <a:gd name="T33" fmla="*/ 431 h 502"/>
                  <a:gd name="T34" fmla="*/ 460 w 501"/>
                  <a:gd name="T35" fmla="*/ 391 h 502"/>
                  <a:gd name="T36" fmla="*/ 491 w 501"/>
                  <a:gd name="T37" fmla="*/ 324 h 502"/>
                  <a:gd name="T38" fmla="*/ 501 w 501"/>
                  <a:gd name="T39" fmla="*/ 252 h 502"/>
                  <a:gd name="T40" fmla="*/ 491 w 501"/>
                  <a:gd name="T41" fmla="*/ 181 h 502"/>
                  <a:gd name="T42" fmla="*/ 461 w 501"/>
                  <a:gd name="T43" fmla="*/ 114 h 502"/>
                  <a:gd name="T44" fmla="*/ 410 w 501"/>
                  <a:gd name="T45" fmla="*/ 58 h 502"/>
                  <a:gd name="T46" fmla="*/ 399 w 501"/>
                  <a:gd name="T47" fmla="*/ 374 h 502"/>
                  <a:gd name="T48" fmla="*/ 356 w 501"/>
                  <a:gd name="T49" fmla="*/ 414 h 502"/>
                  <a:gd name="T50" fmla="*/ 306 w 501"/>
                  <a:gd name="T51" fmla="*/ 437 h 502"/>
                  <a:gd name="T52" fmla="*/ 250 w 501"/>
                  <a:gd name="T53" fmla="*/ 445 h 502"/>
                  <a:gd name="T54" fmla="*/ 195 w 501"/>
                  <a:gd name="T55" fmla="*/ 437 h 502"/>
                  <a:gd name="T56" fmla="*/ 143 w 501"/>
                  <a:gd name="T57" fmla="*/ 412 h 502"/>
                  <a:gd name="T58" fmla="*/ 114 w 501"/>
                  <a:gd name="T59" fmla="*/ 387 h 502"/>
                  <a:gd name="T60" fmla="*/ 79 w 501"/>
                  <a:gd name="T61" fmla="*/ 341 h 502"/>
                  <a:gd name="T62" fmla="*/ 62 w 501"/>
                  <a:gd name="T63" fmla="*/ 288 h 502"/>
                  <a:gd name="T64" fmla="*/ 58 w 501"/>
                  <a:gd name="T65" fmla="*/ 233 h 502"/>
                  <a:gd name="T66" fmla="*/ 72 w 501"/>
                  <a:gd name="T67" fmla="*/ 179 h 502"/>
                  <a:gd name="T68" fmla="*/ 102 w 501"/>
                  <a:gd name="T69" fmla="*/ 129 h 502"/>
                  <a:gd name="T70" fmla="*/ 130 w 501"/>
                  <a:gd name="T71" fmla="*/ 102 h 502"/>
                  <a:gd name="T72" fmla="*/ 178 w 501"/>
                  <a:gd name="T73" fmla="*/ 73 h 502"/>
                  <a:gd name="T74" fmla="*/ 232 w 501"/>
                  <a:gd name="T75" fmla="*/ 59 h 502"/>
                  <a:gd name="T76" fmla="*/ 287 w 501"/>
                  <a:gd name="T77" fmla="*/ 63 h 502"/>
                  <a:gd name="T78" fmla="*/ 341 w 501"/>
                  <a:gd name="T79" fmla="*/ 81 h 502"/>
                  <a:gd name="T80" fmla="*/ 374 w 501"/>
                  <a:gd name="T81" fmla="*/ 103 h 502"/>
                  <a:gd name="T82" fmla="*/ 413 w 501"/>
                  <a:gd name="T83" fmla="*/ 147 h 502"/>
                  <a:gd name="T84" fmla="*/ 436 w 501"/>
                  <a:gd name="T85" fmla="*/ 197 h 502"/>
                  <a:gd name="T86" fmla="*/ 444 w 501"/>
                  <a:gd name="T87" fmla="*/ 251 h 502"/>
                  <a:gd name="T88" fmla="*/ 436 w 501"/>
                  <a:gd name="T89" fmla="*/ 307 h 502"/>
                  <a:gd name="T90" fmla="*/ 412 w 501"/>
                  <a:gd name="T91" fmla="*/ 35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1" h="502">
                    <a:moveTo>
                      <a:pt x="410" y="58"/>
                    </a:moveTo>
                    <a:lnTo>
                      <a:pt x="410" y="58"/>
                    </a:lnTo>
                    <a:lnTo>
                      <a:pt x="390" y="43"/>
                    </a:lnTo>
                    <a:lnTo>
                      <a:pt x="368" y="30"/>
                    </a:lnTo>
                    <a:lnTo>
                      <a:pt x="346" y="20"/>
                    </a:lnTo>
                    <a:lnTo>
                      <a:pt x="323" y="11"/>
                    </a:lnTo>
                    <a:lnTo>
                      <a:pt x="299" y="5"/>
                    </a:lnTo>
                    <a:lnTo>
                      <a:pt x="275" y="2"/>
                    </a:lnTo>
                    <a:lnTo>
                      <a:pt x="250" y="0"/>
                    </a:lnTo>
                    <a:lnTo>
                      <a:pt x="227" y="2"/>
                    </a:lnTo>
                    <a:lnTo>
                      <a:pt x="203" y="5"/>
                    </a:lnTo>
                    <a:lnTo>
                      <a:pt x="179" y="11"/>
                    </a:lnTo>
                    <a:lnTo>
                      <a:pt x="157" y="19"/>
                    </a:lnTo>
                    <a:lnTo>
                      <a:pt x="134" y="29"/>
                    </a:lnTo>
                    <a:lnTo>
                      <a:pt x="114" y="42"/>
                    </a:lnTo>
                    <a:lnTo>
                      <a:pt x="94" y="56"/>
                    </a:lnTo>
                    <a:lnTo>
                      <a:pt x="74" y="73"/>
                    </a:lnTo>
                    <a:lnTo>
                      <a:pt x="57" y="91"/>
                    </a:lnTo>
                    <a:lnTo>
                      <a:pt x="57" y="91"/>
                    </a:lnTo>
                    <a:lnTo>
                      <a:pt x="42" y="112"/>
                    </a:lnTo>
                    <a:lnTo>
                      <a:pt x="30" y="134"/>
                    </a:lnTo>
                    <a:lnTo>
                      <a:pt x="18" y="157"/>
                    </a:lnTo>
                    <a:lnTo>
                      <a:pt x="10" y="180"/>
                    </a:lnTo>
                    <a:lnTo>
                      <a:pt x="4" y="203"/>
                    </a:lnTo>
                    <a:lnTo>
                      <a:pt x="1" y="227"/>
                    </a:lnTo>
                    <a:lnTo>
                      <a:pt x="0" y="251"/>
                    </a:lnTo>
                    <a:lnTo>
                      <a:pt x="1" y="275"/>
                    </a:lnTo>
                    <a:lnTo>
                      <a:pt x="4" y="300"/>
                    </a:lnTo>
                    <a:lnTo>
                      <a:pt x="10" y="323"/>
                    </a:lnTo>
                    <a:lnTo>
                      <a:pt x="18" y="346"/>
                    </a:lnTo>
                    <a:lnTo>
                      <a:pt x="28" y="368"/>
                    </a:lnTo>
                    <a:lnTo>
                      <a:pt x="41" y="389"/>
                    </a:lnTo>
                    <a:lnTo>
                      <a:pt x="55" y="409"/>
                    </a:lnTo>
                    <a:lnTo>
                      <a:pt x="72" y="427"/>
                    </a:lnTo>
                    <a:lnTo>
                      <a:pt x="91" y="445"/>
                    </a:lnTo>
                    <a:lnTo>
                      <a:pt x="91" y="445"/>
                    </a:lnTo>
                    <a:lnTo>
                      <a:pt x="111" y="461"/>
                    </a:lnTo>
                    <a:lnTo>
                      <a:pt x="133" y="473"/>
                    </a:lnTo>
                    <a:lnTo>
                      <a:pt x="156" y="484"/>
                    </a:lnTo>
                    <a:lnTo>
                      <a:pt x="179" y="492"/>
                    </a:lnTo>
                    <a:lnTo>
                      <a:pt x="202" y="498"/>
                    </a:lnTo>
                    <a:lnTo>
                      <a:pt x="226" y="501"/>
                    </a:lnTo>
                    <a:lnTo>
                      <a:pt x="250" y="502"/>
                    </a:lnTo>
                    <a:lnTo>
                      <a:pt x="275" y="501"/>
                    </a:lnTo>
                    <a:lnTo>
                      <a:pt x="299" y="498"/>
                    </a:lnTo>
                    <a:lnTo>
                      <a:pt x="322" y="492"/>
                    </a:lnTo>
                    <a:lnTo>
                      <a:pt x="345" y="484"/>
                    </a:lnTo>
                    <a:lnTo>
                      <a:pt x="367" y="475"/>
                    </a:lnTo>
                    <a:lnTo>
                      <a:pt x="387" y="462"/>
                    </a:lnTo>
                    <a:lnTo>
                      <a:pt x="408" y="447"/>
                    </a:lnTo>
                    <a:lnTo>
                      <a:pt x="427" y="431"/>
                    </a:lnTo>
                    <a:lnTo>
                      <a:pt x="444" y="411"/>
                    </a:lnTo>
                    <a:lnTo>
                      <a:pt x="444" y="411"/>
                    </a:lnTo>
                    <a:lnTo>
                      <a:pt x="460" y="391"/>
                    </a:lnTo>
                    <a:lnTo>
                      <a:pt x="473" y="369"/>
                    </a:lnTo>
                    <a:lnTo>
                      <a:pt x="483" y="347"/>
                    </a:lnTo>
                    <a:lnTo>
                      <a:pt x="491" y="324"/>
                    </a:lnTo>
                    <a:lnTo>
                      <a:pt x="497" y="300"/>
                    </a:lnTo>
                    <a:lnTo>
                      <a:pt x="500" y="275"/>
                    </a:lnTo>
                    <a:lnTo>
                      <a:pt x="501" y="252"/>
                    </a:lnTo>
                    <a:lnTo>
                      <a:pt x="500" y="228"/>
                    </a:lnTo>
                    <a:lnTo>
                      <a:pt x="497" y="204"/>
                    </a:lnTo>
                    <a:lnTo>
                      <a:pt x="491" y="181"/>
                    </a:lnTo>
                    <a:lnTo>
                      <a:pt x="483" y="158"/>
                    </a:lnTo>
                    <a:lnTo>
                      <a:pt x="474" y="135"/>
                    </a:lnTo>
                    <a:lnTo>
                      <a:pt x="461" y="114"/>
                    </a:lnTo>
                    <a:lnTo>
                      <a:pt x="446" y="95"/>
                    </a:lnTo>
                    <a:lnTo>
                      <a:pt x="430" y="75"/>
                    </a:lnTo>
                    <a:lnTo>
                      <a:pt x="410" y="58"/>
                    </a:lnTo>
                    <a:lnTo>
                      <a:pt x="410" y="58"/>
                    </a:lnTo>
                    <a:close/>
                    <a:moveTo>
                      <a:pt x="399" y="374"/>
                    </a:moveTo>
                    <a:lnTo>
                      <a:pt x="399" y="374"/>
                    </a:lnTo>
                    <a:lnTo>
                      <a:pt x="386" y="389"/>
                    </a:lnTo>
                    <a:lnTo>
                      <a:pt x="371" y="402"/>
                    </a:lnTo>
                    <a:lnTo>
                      <a:pt x="356" y="414"/>
                    </a:lnTo>
                    <a:lnTo>
                      <a:pt x="340" y="423"/>
                    </a:lnTo>
                    <a:lnTo>
                      <a:pt x="323" y="431"/>
                    </a:lnTo>
                    <a:lnTo>
                      <a:pt x="306" y="437"/>
                    </a:lnTo>
                    <a:lnTo>
                      <a:pt x="287" y="441"/>
                    </a:lnTo>
                    <a:lnTo>
                      <a:pt x="269" y="444"/>
                    </a:lnTo>
                    <a:lnTo>
                      <a:pt x="250" y="445"/>
                    </a:lnTo>
                    <a:lnTo>
                      <a:pt x="232" y="444"/>
                    </a:lnTo>
                    <a:lnTo>
                      <a:pt x="214" y="441"/>
                    </a:lnTo>
                    <a:lnTo>
                      <a:pt x="195" y="437"/>
                    </a:lnTo>
                    <a:lnTo>
                      <a:pt x="178" y="431"/>
                    </a:lnTo>
                    <a:lnTo>
                      <a:pt x="161" y="422"/>
                    </a:lnTo>
                    <a:lnTo>
                      <a:pt x="143" y="412"/>
                    </a:lnTo>
                    <a:lnTo>
                      <a:pt x="127" y="401"/>
                    </a:lnTo>
                    <a:lnTo>
                      <a:pt x="127" y="401"/>
                    </a:lnTo>
                    <a:lnTo>
                      <a:pt x="114" y="387"/>
                    </a:lnTo>
                    <a:lnTo>
                      <a:pt x="101" y="372"/>
                    </a:lnTo>
                    <a:lnTo>
                      <a:pt x="89" y="357"/>
                    </a:lnTo>
                    <a:lnTo>
                      <a:pt x="79" y="341"/>
                    </a:lnTo>
                    <a:lnTo>
                      <a:pt x="72" y="324"/>
                    </a:lnTo>
                    <a:lnTo>
                      <a:pt x="65" y="307"/>
                    </a:lnTo>
                    <a:lnTo>
                      <a:pt x="62" y="288"/>
                    </a:lnTo>
                    <a:lnTo>
                      <a:pt x="58" y="270"/>
                    </a:lnTo>
                    <a:lnTo>
                      <a:pt x="58" y="251"/>
                    </a:lnTo>
                    <a:lnTo>
                      <a:pt x="58" y="233"/>
                    </a:lnTo>
                    <a:lnTo>
                      <a:pt x="62" y="214"/>
                    </a:lnTo>
                    <a:lnTo>
                      <a:pt x="66" y="196"/>
                    </a:lnTo>
                    <a:lnTo>
                      <a:pt x="72" y="179"/>
                    </a:lnTo>
                    <a:lnTo>
                      <a:pt x="80" y="162"/>
                    </a:lnTo>
                    <a:lnTo>
                      <a:pt x="91" y="144"/>
                    </a:lnTo>
                    <a:lnTo>
                      <a:pt x="102" y="129"/>
                    </a:lnTo>
                    <a:lnTo>
                      <a:pt x="102" y="129"/>
                    </a:lnTo>
                    <a:lnTo>
                      <a:pt x="116" y="114"/>
                    </a:lnTo>
                    <a:lnTo>
                      <a:pt x="130" y="102"/>
                    </a:lnTo>
                    <a:lnTo>
                      <a:pt x="145" y="90"/>
                    </a:lnTo>
                    <a:lnTo>
                      <a:pt x="162" y="81"/>
                    </a:lnTo>
                    <a:lnTo>
                      <a:pt x="178" y="73"/>
                    </a:lnTo>
                    <a:lnTo>
                      <a:pt x="196" y="66"/>
                    </a:lnTo>
                    <a:lnTo>
                      <a:pt x="214" y="63"/>
                    </a:lnTo>
                    <a:lnTo>
                      <a:pt x="232" y="59"/>
                    </a:lnTo>
                    <a:lnTo>
                      <a:pt x="250" y="59"/>
                    </a:lnTo>
                    <a:lnTo>
                      <a:pt x="269" y="59"/>
                    </a:lnTo>
                    <a:lnTo>
                      <a:pt x="287" y="63"/>
                    </a:lnTo>
                    <a:lnTo>
                      <a:pt x="306" y="67"/>
                    </a:lnTo>
                    <a:lnTo>
                      <a:pt x="324" y="73"/>
                    </a:lnTo>
                    <a:lnTo>
                      <a:pt x="341" y="81"/>
                    </a:lnTo>
                    <a:lnTo>
                      <a:pt x="358" y="91"/>
                    </a:lnTo>
                    <a:lnTo>
                      <a:pt x="374" y="103"/>
                    </a:lnTo>
                    <a:lnTo>
                      <a:pt x="374" y="103"/>
                    </a:lnTo>
                    <a:lnTo>
                      <a:pt x="389" y="117"/>
                    </a:lnTo>
                    <a:lnTo>
                      <a:pt x="401" y="130"/>
                    </a:lnTo>
                    <a:lnTo>
                      <a:pt x="413" y="147"/>
                    </a:lnTo>
                    <a:lnTo>
                      <a:pt x="422" y="163"/>
                    </a:lnTo>
                    <a:lnTo>
                      <a:pt x="430" y="180"/>
                    </a:lnTo>
                    <a:lnTo>
                      <a:pt x="436" y="197"/>
                    </a:lnTo>
                    <a:lnTo>
                      <a:pt x="440" y="214"/>
                    </a:lnTo>
                    <a:lnTo>
                      <a:pt x="443" y="233"/>
                    </a:lnTo>
                    <a:lnTo>
                      <a:pt x="444" y="251"/>
                    </a:lnTo>
                    <a:lnTo>
                      <a:pt x="443" y="271"/>
                    </a:lnTo>
                    <a:lnTo>
                      <a:pt x="440" y="289"/>
                    </a:lnTo>
                    <a:lnTo>
                      <a:pt x="436" y="307"/>
                    </a:lnTo>
                    <a:lnTo>
                      <a:pt x="429" y="325"/>
                    </a:lnTo>
                    <a:lnTo>
                      <a:pt x="421" y="342"/>
                    </a:lnTo>
                    <a:lnTo>
                      <a:pt x="412" y="358"/>
                    </a:lnTo>
                    <a:lnTo>
                      <a:pt x="399" y="374"/>
                    </a:lnTo>
                    <a:lnTo>
                      <a:pt x="399" y="374"/>
                    </a:lnTo>
                    <a:close/>
                  </a:path>
                </a:pathLst>
              </a:custGeom>
              <a:solidFill>
                <a:srgbClr val="E65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
              <p:cNvSpPr/>
              <p:nvPr>
                <p:custDataLst>
                  <p:tags r:id="rId10"/>
                </p:custDataLst>
              </p:nvPr>
            </p:nvSpPr>
            <p:spPr bwMode="auto">
              <a:xfrm>
                <a:off x="2357438" y="4883151"/>
                <a:ext cx="612775" cy="612775"/>
              </a:xfrm>
              <a:custGeom>
                <a:avLst/>
                <a:gdLst>
                  <a:gd name="T0" fmla="*/ 316 w 386"/>
                  <a:gd name="T1" fmla="*/ 44 h 386"/>
                  <a:gd name="T2" fmla="*/ 343 w 386"/>
                  <a:gd name="T3" fmla="*/ 71 h 386"/>
                  <a:gd name="T4" fmla="*/ 364 w 386"/>
                  <a:gd name="T5" fmla="*/ 104 h 386"/>
                  <a:gd name="T6" fmla="*/ 378 w 386"/>
                  <a:gd name="T7" fmla="*/ 138 h 386"/>
                  <a:gd name="T8" fmla="*/ 385 w 386"/>
                  <a:gd name="T9" fmla="*/ 174 h 386"/>
                  <a:gd name="T10" fmla="*/ 385 w 386"/>
                  <a:gd name="T11" fmla="*/ 212 h 386"/>
                  <a:gd name="T12" fmla="*/ 378 w 386"/>
                  <a:gd name="T13" fmla="*/ 248 h 386"/>
                  <a:gd name="T14" fmla="*/ 363 w 386"/>
                  <a:gd name="T15" fmla="*/ 283 h 386"/>
                  <a:gd name="T16" fmla="*/ 341 w 386"/>
                  <a:gd name="T17" fmla="*/ 315 h 386"/>
                  <a:gd name="T18" fmla="*/ 328 w 386"/>
                  <a:gd name="T19" fmla="*/ 330 h 386"/>
                  <a:gd name="T20" fmla="*/ 298 w 386"/>
                  <a:gd name="T21" fmla="*/ 355 h 386"/>
                  <a:gd name="T22" fmla="*/ 265 w 386"/>
                  <a:gd name="T23" fmla="*/ 372 h 386"/>
                  <a:gd name="T24" fmla="*/ 229 w 386"/>
                  <a:gd name="T25" fmla="*/ 382 h 386"/>
                  <a:gd name="T26" fmla="*/ 192 w 386"/>
                  <a:gd name="T27" fmla="*/ 386 h 386"/>
                  <a:gd name="T28" fmla="*/ 156 w 386"/>
                  <a:gd name="T29" fmla="*/ 382 h 386"/>
                  <a:gd name="T30" fmla="*/ 120 w 386"/>
                  <a:gd name="T31" fmla="*/ 372 h 386"/>
                  <a:gd name="T32" fmla="*/ 85 w 386"/>
                  <a:gd name="T33" fmla="*/ 353 h 386"/>
                  <a:gd name="T34" fmla="*/ 69 w 386"/>
                  <a:gd name="T35" fmla="*/ 342 h 386"/>
                  <a:gd name="T36" fmla="*/ 43 w 386"/>
                  <a:gd name="T37" fmla="*/ 313 h 386"/>
                  <a:gd name="T38" fmla="*/ 21 w 386"/>
                  <a:gd name="T39" fmla="*/ 282 h 386"/>
                  <a:gd name="T40" fmla="*/ 7 w 386"/>
                  <a:gd name="T41" fmla="*/ 248 h 386"/>
                  <a:gd name="T42" fmla="*/ 0 w 386"/>
                  <a:gd name="T43" fmla="*/ 211 h 386"/>
                  <a:gd name="T44" fmla="*/ 0 w 386"/>
                  <a:gd name="T45" fmla="*/ 174 h 386"/>
                  <a:gd name="T46" fmla="*/ 8 w 386"/>
                  <a:gd name="T47" fmla="*/ 137 h 386"/>
                  <a:gd name="T48" fmla="*/ 22 w 386"/>
                  <a:gd name="T49" fmla="*/ 103 h 386"/>
                  <a:gd name="T50" fmla="*/ 44 w 386"/>
                  <a:gd name="T51" fmla="*/ 70 h 386"/>
                  <a:gd name="T52" fmla="*/ 58 w 386"/>
                  <a:gd name="T53" fmla="*/ 55 h 386"/>
                  <a:gd name="T54" fmla="*/ 87 w 386"/>
                  <a:gd name="T55" fmla="*/ 31 h 386"/>
                  <a:gd name="T56" fmla="*/ 120 w 386"/>
                  <a:gd name="T57" fmla="*/ 14 h 386"/>
                  <a:gd name="T58" fmla="*/ 156 w 386"/>
                  <a:gd name="T59" fmla="*/ 4 h 386"/>
                  <a:gd name="T60" fmla="*/ 192 w 386"/>
                  <a:gd name="T61" fmla="*/ 0 h 386"/>
                  <a:gd name="T62" fmla="*/ 229 w 386"/>
                  <a:gd name="T63" fmla="*/ 4 h 386"/>
                  <a:gd name="T64" fmla="*/ 266 w 386"/>
                  <a:gd name="T65" fmla="*/ 14 h 386"/>
                  <a:gd name="T66" fmla="*/ 300 w 386"/>
                  <a:gd name="T67" fmla="*/ 32 h 386"/>
                  <a:gd name="T68" fmla="*/ 316 w 386"/>
                  <a:gd name="T69" fmla="*/ 4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6" h="386">
                    <a:moveTo>
                      <a:pt x="316" y="44"/>
                    </a:moveTo>
                    <a:lnTo>
                      <a:pt x="316" y="44"/>
                    </a:lnTo>
                    <a:lnTo>
                      <a:pt x="331" y="58"/>
                    </a:lnTo>
                    <a:lnTo>
                      <a:pt x="343" y="71"/>
                    </a:lnTo>
                    <a:lnTo>
                      <a:pt x="355" y="88"/>
                    </a:lnTo>
                    <a:lnTo>
                      <a:pt x="364" y="104"/>
                    </a:lnTo>
                    <a:lnTo>
                      <a:pt x="372" y="121"/>
                    </a:lnTo>
                    <a:lnTo>
                      <a:pt x="378" y="138"/>
                    </a:lnTo>
                    <a:lnTo>
                      <a:pt x="382" y="155"/>
                    </a:lnTo>
                    <a:lnTo>
                      <a:pt x="385" y="174"/>
                    </a:lnTo>
                    <a:lnTo>
                      <a:pt x="386" y="192"/>
                    </a:lnTo>
                    <a:lnTo>
                      <a:pt x="385" y="212"/>
                    </a:lnTo>
                    <a:lnTo>
                      <a:pt x="382" y="230"/>
                    </a:lnTo>
                    <a:lnTo>
                      <a:pt x="378" y="248"/>
                    </a:lnTo>
                    <a:lnTo>
                      <a:pt x="371" y="266"/>
                    </a:lnTo>
                    <a:lnTo>
                      <a:pt x="363" y="283"/>
                    </a:lnTo>
                    <a:lnTo>
                      <a:pt x="354" y="299"/>
                    </a:lnTo>
                    <a:lnTo>
                      <a:pt x="341" y="315"/>
                    </a:lnTo>
                    <a:lnTo>
                      <a:pt x="341" y="315"/>
                    </a:lnTo>
                    <a:lnTo>
                      <a:pt x="328" y="330"/>
                    </a:lnTo>
                    <a:lnTo>
                      <a:pt x="313" y="343"/>
                    </a:lnTo>
                    <a:lnTo>
                      <a:pt x="298" y="355"/>
                    </a:lnTo>
                    <a:lnTo>
                      <a:pt x="282" y="364"/>
                    </a:lnTo>
                    <a:lnTo>
                      <a:pt x="265" y="372"/>
                    </a:lnTo>
                    <a:lnTo>
                      <a:pt x="248" y="378"/>
                    </a:lnTo>
                    <a:lnTo>
                      <a:pt x="229" y="382"/>
                    </a:lnTo>
                    <a:lnTo>
                      <a:pt x="211" y="385"/>
                    </a:lnTo>
                    <a:lnTo>
                      <a:pt x="192" y="386"/>
                    </a:lnTo>
                    <a:lnTo>
                      <a:pt x="174" y="385"/>
                    </a:lnTo>
                    <a:lnTo>
                      <a:pt x="156" y="382"/>
                    </a:lnTo>
                    <a:lnTo>
                      <a:pt x="137" y="378"/>
                    </a:lnTo>
                    <a:lnTo>
                      <a:pt x="120" y="372"/>
                    </a:lnTo>
                    <a:lnTo>
                      <a:pt x="103" y="363"/>
                    </a:lnTo>
                    <a:lnTo>
                      <a:pt x="85" y="353"/>
                    </a:lnTo>
                    <a:lnTo>
                      <a:pt x="69" y="342"/>
                    </a:lnTo>
                    <a:lnTo>
                      <a:pt x="69" y="342"/>
                    </a:lnTo>
                    <a:lnTo>
                      <a:pt x="56" y="328"/>
                    </a:lnTo>
                    <a:lnTo>
                      <a:pt x="43" y="313"/>
                    </a:lnTo>
                    <a:lnTo>
                      <a:pt x="31" y="298"/>
                    </a:lnTo>
                    <a:lnTo>
                      <a:pt x="21" y="282"/>
                    </a:lnTo>
                    <a:lnTo>
                      <a:pt x="14" y="265"/>
                    </a:lnTo>
                    <a:lnTo>
                      <a:pt x="7" y="248"/>
                    </a:lnTo>
                    <a:lnTo>
                      <a:pt x="4" y="229"/>
                    </a:lnTo>
                    <a:lnTo>
                      <a:pt x="0" y="211"/>
                    </a:lnTo>
                    <a:lnTo>
                      <a:pt x="0" y="192"/>
                    </a:lnTo>
                    <a:lnTo>
                      <a:pt x="0" y="174"/>
                    </a:lnTo>
                    <a:lnTo>
                      <a:pt x="4" y="155"/>
                    </a:lnTo>
                    <a:lnTo>
                      <a:pt x="8" y="137"/>
                    </a:lnTo>
                    <a:lnTo>
                      <a:pt x="14" y="120"/>
                    </a:lnTo>
                    <a:lnTo>
                      <a:pt x="22" y="103"/>
                    </a:lnTo>
                    <a:lnTo>
                      <a:pt x="33" y="85"/>
                    </a:lnTo>
                    <a:lnTo>
                      <a:pt x="44" y="70"/>
                    </a:lnTo>
                    <a:lnTo>
                      <a:pt x="44" y="70"/>
                    </a:lnTo>
                    <a:lnTo>
                      <a:pt x="58" y="55"/>
                    </a:lnTo>
                    <a:lnTo>
                      <a:pt x="72" y="43"/>
                    </a:lnTo>
                    <a:lnTo>
                      <a:pt x="87" y="31"/>
                    </a:lnTo>
                    <a:lnTo>
                      <a:pt x="104" y="22"/>
                    </a:lnTo>
                    <a:lnTo>
                      <a:pt x="120" y="14"/>
                    </a:lnTo>
                    <a:lnTo>
                      <a:pt x="138" y="7"/>
                    </a:lnTo>
                    <a:lnTo>
                      <a:pt x="156" y="4"/>
                    </a:lnTo>
                    <a:lnTo>
                      <a:pt x="174" y="0"/>
                    </a:lnTo>
                    <a:lnTo>
                      <a:pt x="192" y="0"/>
                    </a:lnTo>
                    <a:lnTo>
                      <a:pt x="211" y="0"/>
                    </a:lnTo>
                    <a:lnTo>
                      <a:pt x="229" y="4"/>
                    </a:lnTo>
                    <a:lnTo>
                      <a:pt x="248" y="8"/>
                    </a:lnTo>
                    <a:lnTo>
                      <a:pt x="266" y="14"/>
                    </a:lnTo>
                    <a:lnTo>
                      <a:pt x="283" y="22"/>
                    </a:lnTo>
                    <a:lnTo>
                      <a:pt x="300" y="32"/>
                    </a:lnTo>
                    <a:lnTo>
                      <a:pt x="316" y="44"/>
                    </a:lnTo>
                    <a:lnTo>
                      <a:pt x="316" y="44"/>
                    </a:lnTo>
                    <a:close/>
                  </a:path>
                </a:pathLst>
              </a:custGeom>
              <a:solidFill>
                <a:srgbClr val="FFA7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8" name="组合 97"/>
            <p:cNvGrpSpPr/>
            <p:nvPr>
              <p:custDataLst>
                <p:tags r:id="rId11"/>
              </p:custDataLst>
            </p:nvPr>
          </p:nvGrpSpPr>
          <p:grpSpPr>
            <a:xfrm>
              <a:off x="4340" y="6178"/>
              <a:ext cx="1959" cy="2194"/>
              <a:chOff x="1846263" y="2919413"/>
              <a:chExt cx="1431925" cy="1603376"/>
            </a:xfrm>
          </p:grpSpPr>
          <p:sp>
            <p:nvSpPr>
              <p:cNvPr id="72" name="Freeform 72"/>
              <p:cNvSpPr/>
              <p:nvPr>
                <p:custDataLst>
                  <p:tags r:id="rId12"/>
                </p:custDataLst>
              </p:nvPr>
            </p:nvSpPr>
            <p:spPr bwMode="auto">
              <a:xfrm>
                <a:off x="2562226" y="3201988"/>
                <a:ext cx="420688" cy="993775"/>
              </a:xfrm>
              <a:custGeom>
                <a:avLst/>
                <a:gdLst>
                  <a:gd name="T0" fmla="*/ 90 w 265"/>
                  <a:gd name="T1" fmla="*/ 626 h 626"/>
                  <a:gd name="T2" fmla="*/ 0 w 265"/>
                  <a:gd name="T3" fmla="*/ 626 h 626"/>
                  <a:gd name="T4" fmla="*/ 0 w 265"/>
                  <a:gd name="T5" fmla="*/ 0 h 626"/>
                  <a:gd name="T6" fmla="*/ 0 w 265"/>
                  <a:gd name="T7" fmla="*/ 0 h 626"/>
                  <a:gd name="T8" fmla="*/ 14 w 265"/>
                  <a:gd name="T9" fmla="*/ 0 h 626"/>
                  <a:gd name="T10" fmla="*/ 28 w 265"/>
                  <a:gd name="T11" fmla="*/ 1 h 626"/>
                  <a:gd name="T12" fmla="*/ 42 w 265"/>
                  <a:gd name="T13" fmla="*/ 4 h 626"/>
                  <a:gd name="T14" fmla="*/ 54 w 265"/>
                  <a:gd name="T15" fmla="*/ 6 h 626"/>
                  <a:gd name="T16" fmla="*/ 81 w 265"/>
                  <a:gd name="T17" fmla="*/ 13 h 626"/>
                  <a:gd name="T18" fmla="*/ 105 w 265"/>
                  <a:gd name="T19" fmla="*/ 21 h 626"/>
                  <a:gd name="T20" fmla="*/ 127 w 265"/>
                  <a:gd name="T21" fmla="*/ 32 h 626"/>
                  <a:gd name="T22" fmla="*/ 149 w 265"/>
                  <a:gd name="T23" fmla="*/ 46 h 626"/>
                  <a:gd name="T24" fmla="*/ 168 w 265"/>
                  <a:gd name="T25" fmla="*/ 61 h 626"/>
                  <a:gd name="T26" fmla="*/ 187 w 265"/>
                  <a:gd name="T27" fmla="*/ 78 h 626"/>
                  <a:gd name="T28" fmla="*/ 204 w 265"/>
                  <a:gd name="T29" fmla="*/ 97 h 626"/>
                  <a:gd name="T30" fmla="*/ 218 w 265"/>
                  <a:gd name="T31" fmla="*/ 118 h 626"/>
                  <a:gd name="T32" fmla="*/ 232 w 265"/>
                  <a:gd name="T33" fmla="*/ 138 h 626"/>
                  <a:gd name="T34" fmla="*/ 242 w 265"/>
                  <a:gd name="T35" fmla="*/ 161 h 626"/>
                  <a:gd name="T36" fmla="*/ 251 w 265"/>
                  <a:gd name="T37" fmla="*/ 185 h 626"/>
                  <a:gd name="T38" fmla="*/ 258 w 265"/>
                  <a:gd name="T39" fmla="*/ 211 h 626"/>
                  <a:gd name="T40" fmla="*/ 263 w 265"/>
                  <a:gd name="T41" fmla="*/ 236 h 626"/>
                  <a:gd name="T42" fmla="*/ 265 w 265"/>
                  <a:gd name="T43" fmla="*/ 263 h 626"/>
                  <a:gd name="T44" fmla="*/ 265 w 265"/>
                  <a:gd name="T45" fmla="*/ 263 h 626"/>
                  <a:gd name="T46" fmla="*/ 265 w 265"/>
                  <a:gd name="T47" fmla="*/ 278 h 626"/>
                  <a:gd name="T48" fmla="*/ 265 w 265"/>
                  <a:gd name="T49" fmla="*/ 292 h 626"/>
                  <a:gd name="T50" fmla="*/ 264 w 265"/>
                  <a:gd name="T51" fmla="*/ 306 h 626"/>
                  <a:gd name="T52" fmla="*/ 261 w 265"/>
                  <a:gd name="T53" fmla="*/ 320 h 626"/>
                  <a:gd name="T54" fmla="*/ 258 w 265"/>
                  <a:gd name="T55" fmla="*/ 333 h 626"/>
                  <a:gd name="T56" fmla="*/ 255 w 265"/>
                  <a:gd name="T57" fmla="*/ 345 h 626"/>
                  <a:gd name="T58" fmla="*/ 247 w 265"/>
                  <a:gd name="T59" fmla="*/ 368 h 626"/>
                  <a:gd name="T60" fmla="*/ 236 w 265"/>
                  <a:gd name="T61" fmla="*/ 390 h 626"/>
                  <a:gd name="T62" fmla="*/ 223 w 265"/>
                  <a:gd name="T63" fmla="*/ 411 h 626"/>
                  <a:gd name="T64" fmla="*/ 210 w 265"/>
                  <a:gd name="T65" fmla="*/ 432 h 626"/>
                  <a:gd name="T66" fmla="*/ 195 w 265"/>
                  <a:gd name="T67" fmla="*/ 451 h 626"/>
                  <a:gd name="T68" fmla="*/ 165 w 265"/>
                  <a:gd name="T69" fmla="*/ 490 h 626"/>
                  <a:gd name="T70" fmla="*/ 149 w 265"/>
                  <a:gd name="T71" fmla="*/ 510 h 626"/>
                  <a:gd name="T72" fmla="*/ 135 w 265"/>
                  <a:gd name="T73" fmla="*/ 531 h 626"/>
                  <a:gd name="T74" fmla="*/ 121 w 265"/>
                  <a:gd name="T75" fmla="*/ 551 h 626"/>
                  <a:gd name="T76" fmla="*/ 108 w 265"/>
                  <a:gd name="T77" fmla="*/ 574 h 626"/>
                  <a:gd name="T78" fmla="*/ 98 w 265"/>
                  <a:gd name="T79" fmla="*/ 600 h 626"/>
                  <a:gd name="T80" fmla="*/ 93 w 265"/>
                  <a:gd name="T81" fmla="*/ 612 h 626"/>
                  <a:gd name="T82" fmla="*/ 90 w 265"/>
                  <a:gd name="T83" fmla="*/ 626 h 626"/>
                  <a:gd name="T84" fmla="*/ 90 w 265"/>
                  <a:gd name="T85" fmla="*/ 626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5" h="626">
                    <a:moveTo>
                      <a:pt x="90" y="626"/>
                    </a:moveTo>
                    <a:lnTo>
                      <a:pt x="0" y="626"/>
                    </a:lnTo>
                    <a:lnTo>
                      <a:pt x="0" y="0"/>
                    </a:lnTo>
                    <a:lnTo>
                      <a:pt x="0" y="0"/>
                    </a:lnTo>
                    <a:lnTo>
                      <a:pt x="14" y="0"/>
                    </a:lnTo>
                    <a:lnTo>
                      <a:pt x="28" y="1"/>
                    </a:lnTo>
                    <a:lnTo>
                      <a:pt x="42" y="4"/>
                    </a:lnTo>
                    <a:lnTo>
                      <a:pt x="54" y="6"/>
                    </a:lnTo>
                    <a:lnTo>
                      <a:pt x="81" y="13"/>
                    </a:lnTo>
                    <a:lnTo>
                      <a:pt x="105" y="21"/>
                    </a:lnTo>
                    <a:lnTo>
                      <a:pt x="127" y="32"/>
                    </a:lnTo>
                    <a:lnTo>
                      <a:pt x="149" y="46"/>
                    </a:lnTo>
                    <a:lnTo>
                      <a:pt x="168" y="61"/>
                    </a:lnTo>
                    <a:lnTo>
                      <a:pt x="187" y="78"/>
                    </a:lnTo>
                    <a:lnTo>
                      <a:pt x="204" y="97"/>
                    </a:lnTo>
                    <a:lnTo>
                      <a:pt x="218" y="118"/>
                    </a:lnTo>
                    <a:lnTo>
                      <a:pt x="232" y="138"/>
                    </a:lnTo>
                    <a:lnTo>
                      <a:pt x="242" y="161"/>
                    </a:lnTo>
                    <a:lnTo>
                      <a:pt x="251" y="185"/>
                    </a:lnTo>
                    <a:lnTo>
                      <a:pt x="258" y="211"/>
                    </a:lnTo>
                    <a:lnTo>
                      <a:pt x="263" y="236"/>
                    </a:lnTo>
                    <a:lnTo>
                      <a:pt x="265" y="263"/>
                    </a:lnTo>
                    <a:lnTo>
                      <a:pt x="265" y="263"/>
                    </a:lnTo>
                    <a:lnTo>
                      <a:pt x="265" y="278"/>
                    </a:lnTo>
                    <a:lnTo>
                      <a:pt x="265" y="292"/>
                    </a:lnTo>
                    <a:lnTo>
                      <a:pt x="264" y="306"/>
                    </a:lnTo>
                    <a:lnTo>
                      <a:pt x="261" y="320"/>
                    </a:lnTo>
                    <a:lnTo>
                      <a:pt x="258" y="333"/>
                    </a:lnTo>
                    <a:lnTo>
                      <a:pt x="255" y="345"/>
                    </a:lnTo>
                    <a:lnTo>
                      <a:pt x="247" y="368"/>
                    </a:lnTo>
                    <a:lnTo>
                      <a:pt x="236" y="390"/>
                    </a:lnTo>
                    <a:lnTo>
                      <a:pt x="223" y="411"/>
                    </a:lnTo>
                    <a:lnTo>
                      <a:pt x="210" y="432"/>
                    </a:lnTo>
                    <a:lnTo>
                      <a:pt x="195" y="451"/>
                    </a:lnTo>
                    <a:lnTo>
                      <a:pt x="165" y="490"/>
                    </a:lnTo>
                    <a:lnTo>
                      <a:pt x="149" y="510"/>
                    </a:lnTo>
                    <a:lnTo>
                      <a:pt x="135" y="531"/>
                    </a:lnTo>
                    <a:lnTo>
                      <a:pt x="121" y="551"/>
                    </a:lnTo>
                    <a:lnTo>
                      <a:pt x="108" y="574"/>
                    </a:lnTo>
                    <a:lnTo>
                      <a:pt x="98" y="600"/>
                    </a:lnTo>
                    <a:lnTo>
                      <a:pt x="93" y="612"/>
                    </a:lnTo>
                    <a:lnTo>
                      <a:pt x="90" y="626"/>
                    </a:lnTo>
                    <a:lnTo>
                      <a:pt x="90" y="626"/>
                    </a:lnTo>
                    <a:close/>
                  </a:path>
                </a:pathLst>
              </a:custGeom>
              <a:solidFill>
                <a:srgbClr val="FF9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73"/>
              <p:cNvSpPr/>
              <p:nvPr>
                <p:custDataLst>
                  <p:tags r:id="rId13"/>
                </p:custDataLst>
              </p:nvPr>
            </p:nvSpPr>
            <p:spPr bwMode="auto">
              <a:xfrm>
                <a:off x="2409826" y="4195763"/>
                <a:ext cx="306388" cy="79375"/>
              </a:xfrm>
              <a:custGeom>
                <a:avLst/>
                <a:gdLst>
                  <a:gd name="T0" fmla="*/ 193 w 193"/>
                  <a:gd name="T1" fmla="*/ 4 h 50"/>
                  <a:gd name="T2" fmla="*/ 193 w 193"/>
                  <a:gd name="T3" fmla="*/ 50 h 50"/>
                  <a:gd name="T4" fmla="*/ 0 w 193"/>
                  <a:gd name="T5" fmla="*/ 50 h 50"/>
                  <a:gd name="T6" fmla="*/ 0 w 193"/>
                  <a:gd name="T7" fmla="*/ 4 h 50"/>
                  <a:gd name="T8" fmla="*/ 0 w 193"/>
                  <a:gd name="T9" fmla="*/ 4 h 50"/>
                  <a:gd name="T10" fmla="*/ 1 w 193"/>
                  <a:gd name="T11" fmla="*/ 1 h 50"/>
                  <a:gd name="T12" fmla="*/ 3 w 193"/>
                  <a:gd name="T13" fmla="*/ 0 h 50"/>
                  <a:gd name="T14" fmla="*/ 189 w 193"/>
                  <a:gd name="T15" fmla="*/ 0 h 50"/>
                  <a:gd name="T16" fmla="*/ 189 w 193"/>
                  <a:gd name="T17" fmla="*/ 0 h 50"/>
                  <a:gd name="T18" fmla="*/ 192 w 193"/>
                  <a:gd name="T19" fmla="*/ 1 h 50"/>
                  <a:gd name="T20" fmla="*/ 193 w 193"/>
                  <a:gd name="T21" fmla="*/ 4 h 50"/>
                  <a:gd name="T22" fmla="*/ 193 w 193"/>
                  <a:gd name="T23"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50">
                    <a:moveTo>
                      <a:pt x="193" y="4"/>
                    </a:moveTo>
                    <a:lnTo>
                      <a:pt x="193" y="50"/>
                    </a:lnTo>
                    <a:lnTo>
                      <a:pt x="0" y="50"/>
                    </a:lnTo>
                    <a:lnTo>
                      <a:pt x="0" y="4"/>
                    </a:lnTo>
                    <a:lnTo>
                      <a:pt x="0" y="4"/>
                    </a:lnTo>
                    <a:lnTo>
                      <a:pt x="1" y="1"/>
                    </a:lnTo>
                    <a:lnTo>
                      <a:pt x="3" y="0"/>
                    </a:lnTo>
                    <a:lnTo>
                      <a:pt x="189" y="0"/>
                    </a:lnTo>
                    <a:lnTo>
                      <a:pt x="189" y="0"/>
                    </a:lnTo>
                    <a:lnTo>
                      <a:pt x="192" y="1"/>
                    </a:lnTo>
                    <a:lnTo>
                      <a:pt x="193" y="4"/>
                    </a:lnTo>
                    <a:lnTo>
                      <a:pt x="193" y="4"/>
                    </a:lnTo>
                    <a:close/>
                  </a:path>
                </a:pathLst>
              </a:custGeom>
              <a:solidFill>
                <a:srgbClr val="E3E5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Rectangle 74"/>
              <p:cNvSpPr>
                <a:spLocks noChangeArrowheads="1"/>
              </p:cNvSpPr>
              <p:nvPr>
                <p:custDataLst>
                  <p:tags r:id="rId14"/>
                </p:custDataLst>
              </p:nvPr>
            </p:nvSpPr>
            <p:spPr bwMode="auto">
              <a:xfrm>
                <a:off x="2409826" y="4275138"/>
                <a:ext cx="306388" cy="28575"/>
              </a:xfrm>
              <a:prstGeom prst="rect">
                <a:avLst/>
              </a:prstGeom>
              <a:solidFill>
                <a:srgbClr val="A9A9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5" name="Rectangle 75"/>
              <p:cNvSpPr>
                <a:spLocks noChangeArrowheads="1"/>
              </p:cNvSpPr>
              <p:nvPr>
                <p:custDataLst>
                  <p:tags r:id="rId15"/>
                </p:custDataLst>
              </p:nvPr>
            </p:nvSpPr>
            <p:spPr bwMode="auto">
              <a:xfrm>
                <a:off x="2409826" y="4341813"/>
                <a:ext cx="306388" cy="30163"/>
              </a:xfrm>
              <a:prstGeom prst="rect">
                <a:avLst/>
              </a:prstGeom>
              <a:solidFill>
                <a:srgbClr val="A9A9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Rectangle 76"/>
              <p:cNvSpPr>
                <a:spLocks noChangeArrowheads="1"/>
              </p:cNvSpPr>
              <p:nvPr>
                <p:custDataLst>
                  <p:tags r:id="rId16"/>
                </p:custDataLst>
              </p:nvPr>
            </p:nvSpPr>
            <p:spPr bwMode="auto">
              <a:xfrm>
                <a:off x="2409826" y="4303713"/>
                <a:ext cx="306388" cy="38100"/>
              </a:xfrm>
              <a:prstGeom prst="rect">
                <a:avLst/>
              </a:prstGeom>
              <a:solidFill>
                <a:srgbClr val="E3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7" name="Freeform 77"/>
              <p:cNvSpPr/>
              <p:nvPr>
                <p:custDataLst>
                  <p:tags r:id="rId17"/>
                </p:custDataLst>
              </p:nvPr>
            </p:nvSpPr>
            <p:spPr bwMode="auto">
              <a:xfrm>
                <a:off x="2409826" y="4371976"/>
                <a:ext cx="306388" cy="38100"/>
              </a:xfrm>
              <a:custGeom>
                <a:avLst/>
                <a:gdLst>
                  <a:gd name="T0" fmla="*/ 193 w 193"/>
                  <a:gd name="T1" fmla="*/ 0 h 24"/>
                  <a:gd name="T2" fmla="*/ 193 w 193"/>
                  <a:gd name="T3" fmla="*/ 17 h 24"/>
                  <a:gd name="T4" fmla="*/ 193 w 193"/>
                  <a:gd name="T5" fmla="*/ 17 h 24"/>
                  <a:gd name="T6" fmla="*/ 192 w 193"/>
                  <a:gd name="T7" fmla="*/ 20 h 24"/>
                  <a:gd name="T8" fmla="*/ 191 w 193"/>
                  <a:gd name="T9" fmla="*/ 22 h 24"/>
                  <a:gd name="T10" fmla="*/ 188 w 193"/>
                  <a:gd name="T11" fmla="*/ 23 h 24"/>
                  <a:gd name="T12" fmla="*/ 186 w 193"/>
                  <a:gd name="T13" fmla="*/ 24 h 24"/>
                  <a:gd name="T14" fmla="*/ 6 w 193"/>
                  <a:gd name="T15" fmla="*/ 24 h 24"/>
                  <a:gd name="T16" fmla="*/ 6 w 193"/>
                  <a:gd name="T17" fmla="*/ 24 h 24"/>
                  <a:gd name="T18" fmla="*/ 4 w 193"/>
                  <a:gd name="T19" fmla="*/ 23 h 24"/>
                  <a:gd name="T20" fmla="*/ 2 w 193"/>
                  <a:gd name="T21" fmla="*/ 22 h 24"/>
                  <a:gd name="T22" fmla="*/ 1 w 193"/>
                  <a:gd name="T23" fmla="*/ 20 h 24"/>
                  <a:gd name="T24" fmla="*/ 0 w 193"/>
                  <a:gd name="T25" fmla="*/ 17 h 24"/>
                  <a:gd name="T26" fmla="*/ 0 w 193"/>
                  <a:gd name="T27" fmla="*/ 0 h 24"/>
                  <a:gd name="T28" fmla="*/ 193 w 193"/>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3" h="24">
                    <a:moveTo>
                      <a:pt x="193" y="0"/>
                    </a:moveTo>
                    <a:lnTo>
                      <a:pt x="193" y="17"/>
                    </a:lnTo>
                    <a:lnTo>
                      <a:pt x="193" y="17"/>
                    </a:lnTo>
                    <a:lnTo>
                      <a:pt x="192" y="20"/>
                    </a:lnTo>
                    <a:lnTo>
                      <a:pt x="191" y="22"/>
                    </a:lnTo>
                    <a:lnTo>
                      <a:pt x="188" y="23"/>
                    </a:lnTo>
                    <a:lnTo>
                      <a:pt x="186" y="24"/>
                    </a:lnTo>
                    <a:lnTo>
                      <a:pt x="6" y="24"/>
                    </a:lnTo>
                    <a:lnTo>
                      <a:pt x="6" y="24"/>
                    </a:lnTo>
                    <a:lnTo>
                      <a:pt x="4" y="23"/>
                    </a:lnTo>
                    <a:lnTo>
                      <a:pt x="2" y="22"/>
                    </a:lnTo>
                    <a:lnTo>
                      <a:pt x="1" y="20"/>
                    </a:lnTo>
                    <a:lnTo>
                      <a:pt x="0" y="17"/>
                    </a:lnTo>
                    <a:lnTo>
                      <a:pt x="0" y="0"/>
                    </a:lnTo>
                    <a:lnTo>
                      <a:pt x="193" y="0"/>
                    </a:lnTo>
                    <a:close/>
                  </a:path>
                </a:pathLst>
              </a:custGeom>
              <a:solidFill>
                <a:srgbClr val="E3E5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8"/>
              <p:cNvSpPr/>
              <p:nvPr>
                <p:custDataLst>
                  <p:tags r:id="rId18"/>
                </p:custDataLst>
              </p:nvPr>
            </p:nvSpPr>
            <p:spPr bwMode="auto">
              <a:xfrm>
                <a:off x="2430463" y="4410076"/>
                <a:ext cx="263525" cy="112713"/>
              </a:xfrm>
              <a:custGeom>
                <a:avLst/>
                <a:gdLst>
                  <a:gd name="T0" fmla="*/ 166 w 166"/>
                  <a:gd name="T1" fmla="*/ 0 h 71"/>
                  <a:gd name="T2" fmla="*/ 166 w 166"/>
                  <a:gd name="T3" fmla="*/ 0 h 71"/>
                  <a:gd name="T4" fmla="*/ 153 w 166"/>
                  <a:gd name="T5" fmla="*/ 26 h 71"/>
                  <a:gd name="T6" fmla="*/ 146 w 166"/>
                  <a:gd name="T7" fmla="*/ 38 h 71"/>
                  <a:gd name="T8" fmla="*/ 140 w 166"/>
                  <a:gd name="T9" fmla="*/ 49 h 71"/>
                  <a:gd name="T10" fmla="*/ 132 w 166"/>
                  <a:gd name="T11" fmla="*/ 59 h 71"/>
                  <a:gd name="T12" fmla="*/ 127 w 166"/>
                  <a:gd name="T13" fmla="*/ 62 h 71"/>
                  <a:gd name="T14" fmla="*/ 122 w 166"/>
                  <a:gd name="T15" fmla="*/ 66 h 71"/>
                  <a:gd name="T16" fmla="*/ 117 w 166"/>
                  <a:gd name="T17" fmla="*/ 68 h 71"/>
                  <a:gd name="T18" fmla="*/ 111 w 166"/>
                  <a:gd name="T19" fmla="*/ 70 h 71"/>
                  <a:gd name="T20" fmla="*/ 104 w 166"/>
                  <a:gd name="T21" fmla="*/ 71 h 71"/>
                  <a:gd name="T22" fmla="*/ 97 w 166"/>
                  <a:gd name="T23" fmla="*/ 71 h 71"/>
                  <a:gd name="T24" fmla="*/ 69 w 166"/>
                  <a:gd name="T25" fmla="*/ 71 h 71"/>
                  <a:gd name="T26" fmla="*/ 69 w 166"/>
                  <a:gd name="T27" fmla="*/ 71 h 71"/>
                  <a:gd name="T28" fmla="*/ 62 w 166"/>
                  <a:gd name="T29" fmla="*/ 71 h 71"/>
                  <a:gd name="T30" fmla="*/ 56 w 166"/>
                  <a:gd name="T31" fmla="*/ 70 h 71"/>
                  <a:gd name="T32" fmla="*/ 50 w 166"/>
                  <a:gd name="T33" fmla="*/ 68 h 71"/>
                  <a:gd name="T34" fmla="*/ 44 w 166"/>
                  <a:gd name="T35" fmla="*/ 66 h 71"/>
                  <a:gd name="T36" fmla="*/ 39 w 166"/>
                  <a:gd name="T37" fmla="*/ 62 h 71"/>
                  <a:gd name="T38" fmla="*/ 35 w 166"/>
                  <a:gd name="T39" fmla="*/ 59 h 71"/>
                  <a:gd name="T40" fmla="*/ 27 w 166"/>
                  <a:gd name="T41" fmla="*/ 49 h 71"/>
                  <a:gd name="T42" fmla="*/ 20 w 166"/>
                  <a:gd name="T43" fmla="*/ 39 h 71"/>
                  <a:gd name="T44" fmla="*/ 14 w 166"/>
                  <a:gd name="T45" fmla="*/ 26 h 71"/>
                  <a:gd name="T46" fmla="*/ 0 w 166"/>
                  <a:gd name="T47" fmla="*/ 0 h 71"/>
                  <a:gd name="T48" fmla="*/ 166 w 166"/>
                  <a:gd name="T4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71">
                    <a:moveTo>
                      <a:pt x="166" y="0"/>
                    </a:moveTo>
                    <a:lnTo>
                      <a:pt x="166" y="0"/>
                    </a:lnTo>
                    <a:lnTo>
                      <a:pt x="153" y="26"/>
                    </a:lnTo>
                    <a:lnTo>
                      <a:pt x="146" y="38"/>
                    </a:lnTo>
                    <a:lnTo>
                      <a:pt x="140" y="49"/>
                    </a:lnTo>
                    <a:lnTo>
                      <a:pt x="132" y="59"/>
                    </a:lnTo>
                    <a:lnTo>
                      <a:pt x="127" y="62"/>
                    </a:lnTo>
                    <a:lnTo>
                      <a:pt x="122" y="66"/>
                    </a:lnTo>
                    <a:lnTo>
                      <a:pt x="117" y="68"/>
                    </a:lnTo>
                    <a:lnTo>
                      <a:pt x="111" y="70"/>
                    </a:lnTo>
                    <a:lnTo>
                      <a:pt x="104" y="71"/>
                    </a:lnTo>
                    <a:lnTo>
                      <a:pt x="97" y="71"/>
                    </a:lnTo>
                    <a:lnTo>
                      <a:pt x="69" y="71"/>
                    </a:lnTo>
                    <a:lnTo>
                      <a:pt x="69" y="71"/>
                    </a:lnTo>
                    <a:lnTo>
                      <a:pt x="62" y="71"/>
                    </a:lnTo>
                    <a:lnTo>
                      <a:pt x="56" y="70"/>
                    </a:lnTo>
                    <a:lnTo>
                      <a:pt x="50" y="68"/>
                    </a:lnTo>
                    <a:lnTo>
                      <a:pt x="44" y="66"/>
                    </a:lnTo>
                    <a:lnTo>
                      <a:pt x="39" y="62"/>
                    </a:lnTo>
                    <a:lnTo>
                      <a:pt x="35" y="59"/>
                    </a:lnTo>
                    <a:lnTo>
                      <a:pt x="27" y="49"/>
                    </a:lnTo>
                    <a:lnTo>
                      <a:pt x="20" y="39"/>
                    </a:lnTo>
                    <a:lnTo>
                      <a:pt x="14" y="26"/>
                    </a:lnTo>
                    <a:lnTo>
                      <a:pt x="0" y="0"/>
                    </a:lnTo>
                    <a:lnTo>
                      <a:pt x="166" y="0"/>
                    </a:lnTo>
                    <a:close/>
                  </a:path>
                </a:pathLst>
              </a:custGeom>
              <a:solidFill>
                <a:srgbClr val="5E5A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9"/>
              <p:cNvSpPr/>
              <p:nvPr>
                <p:custDataLst>
                  <p:tags r:id="rId19"/>
                </p:custDataLst>
              </p:nvPr>
            </p:nvSpPr>
            <p:spPr bwMode="auto">
              <a:xfrm>
                <a:off x="2430463" y="4410076"/>
                <a:ext cx="263525" cy="22225"/>
              </a:xfrm>
              <a:custGeom>
                <a:avLst/>
                <a:gdLst>
                  <a:gd name="T0" fmla="*/ 166 w 166"/>
                  <a:gd name="T1" fmla="*/ 0 h 14"/>
                  <a:gd name="T2" fmla="*/ 159 w 166"/>
                  <a:gd name="T3" fmla="*/ 14 h 14"/>
                  <a:gd name="T4" fmla="*/ 7 w 166"/>
                  <a:gd name="T5" fmla="*/ 14 h 14"/>
                  <a:gd name="T6" fmla="*/ 0 w 166"/>
                  <a:gd name="T7" fmla="*/ 0 h 14"/>
                  <a:gd name="T8" fmla="*/ 166 w 166"/>
                  <a:gd name="T9" fmla="*/ 0 h 14"/>
                </a:gdLst>
                <a:ahLst/>
                <a:cxnLst>
                  <a:cxn ang="0">
                    <a:pos x="T0" y="T1"/>
                  </a:cxn>
                  <a:cxn ang="0">
                    <a:pos x="T2" y="T3"/>
                  </a:cxn>
                  <a:cxn ang="0">
                    <a:pos x="T4" y="T5"/>
                  </a:cxn>
                  <a:cxn ang="0">
                    <a:pos x="T6" y="T7"/>
                  </a:cxn>
                  <a:cxn ang="0">
                    <a:pos x="T8" y="T9"/>
                  </a:cxn>
                </a:cxnLst>
                <a:rect l="0" t="0" r="r" b="b"/>
                <a:pathLst>
                  <a:path w="166" h="14">
                    <a:moveTo>
                      <a:pt x="166" y="0"/>
                    </a:moveTo>
                    <a:lnTo>
                      <a:pt x="159" y="14"/>
                    </a:lnTo>
                    <a:lnTo>
                      <a:pt x="7" y="14"/>
                    </a:lnTo>
                    <a:lnTo>
                      <a:pt x="0" y="0"/>
                    </a:lnTo>
                    <a:lnTo>
                      <a:pt x="166" y="0"/>
                    </a:lnTo>
                    <a:close/>
                  </a:path>
                </a:pathLst>
              </a:custGeom>
              <a:solidFill>
                <a:srgbClr val="3D3B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80"/>
              <p:cNvSpPr/>
              <p:nvPr>
                <p:custDataLst>
                  <p:tags r:id="rId20"/>
                </p:custDataLst>
              </p:nvPr>
            </p:nvSpPr>
            <p:spPr bwMode="auto">
              <a:xfrm>
                <a:off x="2141538" y="3201988"/>
                <a:ext cx="420688" cy="993775"/>
              </a:xfrm>
              <a:custGeom>
                <a:avLst/>
                <a:gdLst>
                  <a:gd name="T0" fmla="*/ 265 w 265"/>
                  <a:gd name="T1" fmla="*/ 0 h 626"/>
                  <a:gd name="T2" fmla="*/ 265 w 265"/>
                  <a:gd name="T3" fmla="*/ 626 h 626"/>
                  <a:gd name="T4" fmla="*/ 175 w 265"/>
                  <a:gd name="T5" fmla="*/ 626 h 626"/>
                  <a:gd name="T6" fmla="*/ 175 w 265"/>
                  <a:gd name="T7" fmla="*/ 626 h 626"/>
                  <a:gd name="T8" fmla="*/ 172 w 265"/>
                  <a:gd name="T9" fmla="*/ 612 h 626"/>
                  <a:gd name="T10" fmla="*/ 167 w 265"/>
                  <a:gd name="T11" fmla="*/ 600 h 626"/>
                  <a:gd name="T12" fmla="*/ 157 w 265"/>
                  <a:gd name="T13" fmla="*/ 574 h 626"/>
                  <a:gd name="T14" fmla="*/ 144 w 265"/>
                  <a:gd name="T15" fmla="*/ 551 h 626"/>
                  <a:gd name="T16" fmla="*/ 131 w 265"/>
                  <a:gd name="T17" fmla="*/ 530 h 626"/>
                  <a:gd name="T18" fmla="*/ 117 w 265"/>
                  <a:gd name="T19" fmla="*/ 509 h 626"/>
                  <a:gd name="T20" fmla="*/ 101 w 265"/>
                  <a:gd name="T21" fmla="*/ 489 h 626"/>
                  <a:gd name="T22" fmla="*/ 71 w 265"/>
                  <a:gd name="T23" fmla="*/ 451 h 626"/>
                  <a:gd name="T24" fmla="*/ 56 w 265"/>
                  <a:gd name="T25" fmla="*/ 432 h 626"/>
                  <a:gd name="T26" fmla="*/ 42 w 265"/>
                  <a:gd name="T27" fmla="*/ 412 h 626"/>
                  <a:gd name="T28" fmla="*/ 29 w 265"/>
                  <a:gd name="T29" fmla="*/ 391 h 626"/>
                  <a:gd name="T30" fmla="*/ 19 w 265"/>
                  <a:gd name="T31" fmla="*/ 368 h 626"/>
                  <a:gd name="T32" fmla="*/ 14 w 265"/>
                  <a:gd name="T33" fmla="*/ 357 h 626"/>
                  <a:gd name="T34" fmla="*/ 11 w 265"/>
                  <a:gd name="T35" fmla="*/ 345 h 626"/>
                  <a:gd name="T36" fmla="*/ 7 w 265"/>
                  <a:gd name="T37" fmla="*/ 333 h 626"/>
                  <a:gd name="T38" fmla="*/ 4 w 265"/>
                  <a:gd name="T39" fmla="*/ 320 h 626"/>
                  <a:gd name="T40" fmla="*/ 2 w 265"/>
                  <a:gd name="T41" fmla="*/ 306 h 626"/>
                  <a:gd name="T42" fmla="*/ 0 w 265"/>
                  <a:gd name="T43" fmla="*/ 292 h 626"/>
                  <a:gd name="T44" fmla="*/ 0 w 265"/>
                  <a:gd name="T45" fmla="*/ 278 h 626"/>
                  <a:gd name="T46" fmla="*/ 0 w 265"/>
                  <a:gd name="T47" fmla="*/ 263 h 626"/>
                  <a:gd name="T48" fmla="*/ 0 w 265"/>
                  <a:gd name="T49" fmla="*/ 263 h 626"/>
                  <a:gd name="T50" fmla="*/ 3 w 265"/>
                  <a:gd name="T51" fmla="*/ 236 h 626"/>
                  <a:gd name="T52" fmla="*/ 7 w 265"/>
                  <a:gd name="T53" fmla="*/ 211 h 626"/>
                  <a:gd name="T54" fmla="*/ 14 w 265"/>
                  <a:gd name="T55" fmla="*/ 185 h 626"/>
                  <a:gd name="T56" fmla="*/ 23 w 265"/>
                  <a:gd name="T57" fmla="*/ 161 h 626"/>
                  <a:gd name="T58" fmla="*/ 35 w 265"/>
                  <a:gd name="T59" fmla="*/ 138 h 626"/>
                  <a:gd name="T60" fmla="*/ 48 w 265"/>
                  <a:gd name="T61" fmla="*/ 118 h 626"/>
                  <a:gd name="T62" fmla="*/ 63 w 265"/>
                  <a:gd name="T63" fmla="*/ 97 h 626"/>
                  <a:gd name="T64" fmla="*/ 79 w 265"/>
                  <a:gd name="T65" fmla="*/ 78 h 626"/>
                  <a:gd name="T66" fmla="*/ 97 w 265"/>
                  <a:gd name="T67" fmla="*/ 61 h 626"/>
                  <a:gd name="T68" fmla="*/ 117 w 265"/>
                  <a:gd name="T69" fmla="*/ 46 h 626"/>
                  <a:gd name="T70" fmla="*/ 139 w 265"/>
                  <a:gd name="T71" fmla="*/ 32 h 626"/>
                  <a:gd name="T72" fmla="*/ 162 w 265"/>
                  <a:gd name="T73" fmla="*/ 21 h 626"/>
                  <a:gd name="T74" fmla="*/ 186 w 265"/>
                  <a:gd name="T75" fmla="*/ 13 h 626"/>
                  <a:gd name="T76" fmla="*/ 211 w 265"/>
                  <a:gd name="T77" fmla="*/ 6 h 626"/>
                  <a:gd name="T78" fmla="*/ 224 w 265"/>
                  <a:gd name="T79" fmla="*/ 4 h 626"/>
                  <a:gd name="T80" fmla="*/ 238 w 265"/>
                  <a:gd name="T81" fmla="*/ 1 h 626"/>
                  <a:gd name="T82" fmla="*/ 251 w 265"/>
                  <a:gd name="T83" fmla="*/ 0 h 626"/>
                  <a:gd name="T84" fmla="*/ 265 w 265"/>
                  <a:gd name="T85" fmla="*/ 0 h 626"/>
                  <a:gd name="T86" fmla="*/ 265 w 265"/>
                  <a:gd name="T87"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5" h="626">
                    <a:moveTo>
                      <a:pt x="265" y="0"/>
                    </a:moveTo>
                    <a:lnTo>
                      <a:pt x="265" y="626"/>
                    </a:lnTo>
                    <a:lnTo>
                      <a:pt x="175" y="626"/>
                    </a:lnTo>
                    <a:lnTo>
                      <a:pt x="175" y="626"/>
                    </a:lnTo>
                    <a:lnTo>
                      <a:pt x="172" y="612"/>
                    </a:lnTo>
                    <a:lnTo>
                      <a:pt x="167" y="600"/>
                    </a:lnTo>
                    <a:lnTo>
                      <a:pt x="157" y="574"/>
                    </a:lnTo>
                    <a:lnTo>
                      <a:pt x="144" y="551"/>
                    </a:lnTo>
                    <a:lnTo>
                      <a:pt x="131" y="530"/>
                    </a:lnTo>
                    <a:lnTo>
                      <a:pt x="117" y="509"/>
                    </a:lnTo>
                    <a:lnTo>
                      <a:pt x="101" y="489"/>
                    </a:lnTo>
                    <a:lnTo>
                      <a:pt x="71" y="451"/>
                    </a:lnTo>
                    <a:lnTo>
                      <a:pt x="56" y="432"/>
                    </a:lnTo>
                    <a:lnTo>
                      <a:pt x="42" y="412"/>
                    </a:lnTo>
                    <a:lnTo>
                      <a:pt x="29" y="391"/>
                    </a:lnTo>
                    <a:lnTo>
                      <a:pt x="19" y="368"/>
                    </a:lnTo>
                    <a:lnTo>
                      <a:pt x="14" y="357"/>
                    </a:lnTo>
                    <a:lnTo>
                      <a:pt x="11" y="345"/>
                    </a:lnTo>
                    <a:lnTo>
                      <a:pt x="7" y="333"/>
                    </a:lnTo>
                    <a:lnTo>
                      <a:pt x="4" y="320"/>
                    </a:lnTo>
                    <a:lnTo>
                      <a:pt x="2" y="306"/>
                    </a:lnTo>
                    <a:lnTo>
                      <a:pt x="0" y="292"/>
                    </a:lnTo>
                    <a:lnTo>
                      <a:pt x="0" y="278"/>
                    </a:lnTo>
                    <a:lnTo>
                      <a:pt x="0" y="263"/>
                    </a:lnTo>
                    <a:lnTo>
                      <a:pt x="0" y="263"/>
                    </a:lnTo>
                    <a:lnTo>
                      <a:pt x="3" y="236"/>
                    </a:lnTo>
                    <a:lnTo>
                      <a:pt x="7" y="211"/>
                    </a:lnTo>
                    <a:lnTo>
                      <a:pt x="14" y="185"/>
                    </a:lnTo>
                    <a:lnTo>
                      <a:pt x="23" y="161"/>
                    </a:lnTo>
                    <a:lnTo>
                      <a:pt x="35" y="138"/>
                    </a:lnTo>
                    <a:lnTo>
                      <a:pt x="48" y="118"/>
                    </a:lnTo>
                    <a:lnTo>
                      <a:pt x="63" y="97"/>
                    </a:lnTo>
                    <a:lnTo>
                      <a:pt x="79" y="78"/>
                    </a:lnTo>
                    <a:lnTo>
                      <a:pt x="97" y="61"/>
                    </a:lnTo>
                    <a:lnTo>
                      <a:pt x="117" y="46"/>
                    </a:lnTo>
                    <a:lnTo>
                      <a:pt x="139" y="32"/>
                    </a:lnTo>
                    <a:lnTo>
                      <a:pt x="162" y="21"/>
                    </a:lnTo>
                    <a:lnTo>
                      <a:pt x="186" y="13"/>
                    </a:lnTo>
                    <a:lnTo>
                      <a:pt x="211" y="6"/>
                    </a:lnTo>
                    <a:lnTo>
                      <a:pt x="224" y="4"/>
                    </a:lnTo>
                    <a:lnTo>
                      <a:pt x="238" y="1"/>
                    </a:lnTo>
                    <a:lnTo>
                      <a:pt x="251" y="0"/>
                    </a:lnTo>
                    <a:lnTo>
                      <a:pt x="265" y="0"/>
                    </a:lnTo>
                    <a:lnTo>
                      <a:pt x="265" y="0"/>
                    </a:lnTo>
                    <a:close/>
                  </a:path>
                </a:pathLst>
              </a:custGeom>
              <a:solidFill>
                <a:srgbClr val="FFB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81"/>
              <p:cNvSpPr/>
              <p:nvPr>
                <p:custDataLst>
                  <p:tags r:id="rId21"/>
                </p:custDataLst>
              </p:nvPr>
            </p:nvSpPr>
            <p:spPr bwMode="auto">
              <a:xfrm>
                <a:off x="2628901" y="3429001"/>
                <a:ext cx="74613" cy="153988"/>
              </a:xfrm>
              <a:custGeom>
                <a:avLst/>
                <a:gdLst>
                  <a:gd name="T0" fmla="*/ 47 w 47"/>
                  <a:gd name="T1" fmla="*/ 29 h 97"/>
                  <a:gd name="T2" fmla="*/ 47 w 47"/>
                  <a:gd name="T3" fmla="*/ 0 h 97"/>
                  <a:gd name="T4" fmla="*/ 47 w 47"/>
                  <a:gd name="T5" fmla="*/ 0 h 97"/>
                  <a:gd name="T6" fmla="*/ 43 w 47"/>
                  <a:gd name="T7" fmla="*/ 0 h 97"/>
                  <a:gd name="T8" fmla="*/ 41 w 47"/>
                  <a:gd name="T9" fmla="*/ 10 h 97"/>
                  <a:gd name="T10" fmla="*/ 41 w 47"/>
                  <a:gd name="T11" fmla="*/ 10 h 97"/>
                  <a:gd name="T12" fmla="*/ 35 w 47"/>
                  <a:gd name="T13" fmla="*/ 11 h 97"/>
                  <a:gd name="T14" fmla="*/ 30 w 47"/>
                  <a:gd name="T15" fmla="*/ 14 h 97"/>
                  <a:gd name="T16" fmla="*/ 23 w 47"/>
                  <a:gd name="T17" fmla="*/ 7 h 97"/>
                  <a:gd name="T18" fmla="*/ 23 w 47"/>
                  <a:gd name="T19" fmla="*/ 7 h 97"/>
                  <a:gd name="T20" fmla="*/ 16 w 47"/>
                  <a:gd name="T21" fmla="*/ 11 h 97"/>
                  <a:gd name="T22" fmla="*/ 20 w 47"/>
                  <a:gd name="T23" fmla="*/ 21 h 97"/>
                  <a:gd name="T24" fmla="*/ 20 w 47"/>
                  <a:gd name="T25" fmla="*/ 21 h 97"/>
                  <a:gd name="T26" fmla="*/ 16 w 47"/>
                  <a:gd name="T27" fmla="*/ 25 h 97"/>
                  <a:gd name="T28" fmla="*/ 12 w 47"/>
                  <a:gd name="T29" fmla="*/ 31 h 97"/>
                  <a:gd name="T30" fmla="*/ 2 w 47"/>
                  <a:gd name="T31" fmla="*/ 30 h 97"/>
                  <a:gd name="T32" fmla="*/ 2 w 47"/>
                  <a:gd name="T33" fmla="*/ 30 h 97"/>
                  <a:gd name="T34" fmla="*/ 0 w 47"/>
                  <a:gd name="T35" fmla="*/ 38 h 97"/>
                  <a:gd name="T36" fmla="*/ 9 w 47"/>
                  <a:gd name="T37" fmla="*/ 42 h 97"/>
                  <a:gd name="T38" fmla="*/ 9 w 47"/>
                  <a:gd name="T39" fmla="*/ 42 h 97"/>
                  <a:gd name="T40" fmla="*/ 9 w 47"/>
                  <a:gd name="T41" fmla="*/ 48 h 97"/>
                  <a:gd name="T42" fmla="*/ 9 w 47"/>
                  <a:gd name="T43" fmla="*/ 55 h 97"/>
                  <a:gd name="T44" fmla="*/ 0 w 47"/>
                  <a:gd name="T45" fmla="*/ 60 h 97"/>
                  <a:gd name="T46" fmla="*/ 0 w 47"/>
                  <a:gd name="T47" fmla="*/ 60 h 97"/>
                  <a:gd name="T48" fmla="*/ 2 w 47"/>
                  <a:gd name="T49" fmla="*/ 68 h 97"/>
                  <a:gd name="T50" fmla="*/ 12 w 47"/>
                  <a:gd name="T51" fmla="*/ 67 h 97"/>
                  <a:gd name="T52" fmla="*/ 12 w 47"/>
                  <a:gd name="T53" fmla="*/ 67 h 97"/>
                  <a:gd name="T54" fmla="*/ 16 w 47"/>
                  <a:gd name="T55" fmla="*/ 71 h 97"/>
                  <a:gd name="T56" fmla="*/ 19 w 47"/>
                  <a:gd name="T57" fmla="*/ 76 h 97"/>
                  <a:gd name="T58" fmla="*/ 15 w 47"/>
                  <a:gd name="T59" fmla="*/ 85 h 97"/>
                  <a:gd name="T60" fmla="*/ 18 w 47"/>
                  <a:gd name="T61" fmla="*/ 87 h 97"/>
                  <a:gd name="T62" fmla="*/ 21 w 47"/>
                  <a:gd name="T63" fmla="*/ 90 h 97"/>
                  <a:gd name="T64" fmla="*/ 30 w 47"/>
                  <a:gd name="T65" fmla="*/ 83 h 97"/>
                  <a:gd name="T66" fmla="*/ 30 w 47"/>
                  <a:gd name="T67" fmla="*/ 83 h 97"/>
                  <a:gd name="T68" fmla="*/ 35 w 47"/>
                  <a:gd name="T69" fmla="*/ 85 h 97"/>
                  <a:gd name="T70" fmla="*/ 41 w 47"/>
                  <a:gd name="T71" fmla="*/ 87 h 97"/>
                  <a:gd name="T72" fmla="*/ 42 w 47"/>
                  <a:gd name="T73" fmla="*/ 97 h 97"/>
                  <a:gd name="T74" fmla="*/ 42 w 47"/>
                  <a:gd name="T75" fmla="*/ 97 h 97"/>
                  <a:gd name="T76" fmla="*/ 47 w 47"/>
                  <a:gd name="T77" fmla="*/ 97 h 97"/>
                  <a:gd name="T78" fmla="*/ 47 w 47"/>
                  <a:gd name="T79" fmla="*/ 68 h 97"/>
                  <a:gd name="T80" fmla="*/ 47 w 47"/>
                  <a:gd name="T81" fmla="*/ 68 h 97"/>
                  <a:gd name="T82" fmla="*/ 41 w 47"/>
                  <a:gd name="T83" fmla="*/ 68 h 97"/>
                  <a:gd name="T84" fmla="*/ 35 w 47"/>
                  <a:gd name="T85" fmla="*/ 64 h 97"/>
                  <a:gd name="T86" fmla="*/ 35 w 47"/>
                  <a:gd name="T87" fmla="*/ 64 h 97"/>
                  <a:gd name="T88" fmla="*/ 33 w 47"/>
                  <a:gd name="T89" fmla="*/ 62 h 97"/>
                  <a:gd name="T90" fmla="*/ 31 w 47"/>
                  <a:gd name="T91" fmla="*/ 59 h 97"/>
                  <a:gd name="T92" fmla="*/ 28 w 47"/>
                  <a:gd name="T93" fmla="*/ 55 h 97"/>
                  <a:gd name="T94" fmla="*/ 27 w 47"/>
                  <a:gd name="T95" fmla="*/ 52 h 97"/>
                  <a:gd name="T96" fmla="*/ 27 w 47"/>
                  <a:gd name="T97" fmla="*/ 48 h 97"/>
                  <a:gd name="T98" fmla="*/ 28 w 47"/>
                  <a:gd name="T99" fmla="*/ 44 h 97"/>
                  <a:gd name="T100" fmla="*/ 30 w 47"/>
                  <a:gd name="T101" fmla="*/ 40 h 97"/>
                  <a:gd name="T102" fmla="*/ 32 w 47"/>
                  <a:gd name="T103" fmla="*/ 37 h 97"/>
                  <a:gd name="T104" fmla="*/ 32 w 47"/>
                  <a:gd name="T105" fmla="*/ 37 h 97"/>
                  <a:gd name="T106" fmla="*/ 34 w 47"/>
                  <a:gd name="T107" fmla="*/ 33 h 97"/>
                  <a:gd name="T108" fmla="*/ 39 w 47"/>
                  <a:gd name="T109" fmla="*/ 31 h 97"/>
                  <a:gd name="T110" fmla="*/ 42 w 47"/>
                  <a:gd name="T111" fmla="*/ 30 h 97"/>
                  <a:gd name="T112" fmla="*/ 47 w 47"/>
                  <a:gd name="T113" fmla="*/ 29 h 97"/>
                  <a:gd name="T114" fmla="*/ 47 w 47"/>
                  <a:gd name="T115"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 h="97">
                    <a:moveTo>
                      <a:pt x="47" y="29"/>
                    </a:moveTo>
                    <a:lnTo>
                      <a:pt x="47" y="0"/>
                    </a:lnTo>
                    <a:lnTo>
                      <a:pt x="47" y="0"/>
                    </a:lnTo>
                    <a:lnTo>
                      <a:pt x="43" y="0"/>
                    </a:lnTo>
                    <a:lnTo>
                      <a:pt x="41" y="10"/>
                    </a:lnTo>
                    <a:lnTo>
                      <a:pt x="41" y="10"/>
                    </a:lnTo>
                    <a:lnTo>
                      <a:pt x="35" y="11"/>
                    </a:lnTo>
                    <a:lnTo>
                      <a:pt x="30" y="14"/>
                    </a:lnTo>
                    <a:lnTo>
                      <a:pt x="23" y="7"/>
                    </a:lnTo>
                    <a:lnTo>
                      <a:pt x="23" y="7"/>
                    </a:lnTo>
                    <a:lnTo>
                      <a:pt x="16" y="11"/>
                    </a:lnTo>
                    <a:lnTo>
                      <a:pt x="20" y="21"/>
                    </a:lnTo>
                    <a:lnTo>
                      <a:pt x="20" y="21"/>
                    </a:lnTo>
                    <a:lnTo>
                      <a:pt x="16" y="25"/>
                    </a:lnTo>
                    <a:lnTo>
                      <a:pt x="12" y="31"/>
                    </a:lnTo>
                    <a:lnTo>
                      <a:pt x="2" y="30"/>
                    </a:lnTo>
                    <a:lnTo>
                      <a:pt x="2" y="30"/>
                    </a:lnTo>
                    <a:lnTo>
                      <a:pt x="0" y="38"/>
                    </a:lnTo>
                    <a:lnTo>
                      <a:pt x="9" y="42"/>
                    </a:lnTo>
                    <a:lnTo>
                      <a:pt x="9" y="42"/>
                    </a:lnTo>
                    <a:lnTo>
                      <a:pt x="9" y="48"/>
                    </a:lnTo>
                    <a:lnTo>
                      <a:pt x="9" y="55"/>
                    </a:lnTo>
                    <a:lnTo>
                      <a:pt x="0" y="60"/>
                    </a:lnTo>
                    <a:lnTo>
                      <a:pt x="0" y="60"/>
                    </a:lnTo>
                    <a:lnTo>
                      <a:pt x="2" y="68"/>
                    </a:lnTo>
                    <a:lnTo>
                      <a:pt x="12" y="67"/>
                    </a:lnTo>
                    <a:lnTo>
                      <a:pt x="12" y="67"/>
                    </a:lnTo>
                    <a:lnTo>
                      <a:pt x="16" y="71"/>
                    </a:lnTo>
                    <a:lnTo>
                      <a:pt x="19" y="76"/>
                    </a:lnTo>
                    <a:lnTo>
                      <a:pt x="15" y="85"/>
                    </a:lnTo>
                    <a:lnTo>
                      <a:pt x="18" y="87"/>
                    </a:lnTo>
                    <a:lnTo>
                      <a:pt x="21" y="90"/>
                    </a:lnTo>
                    <a:lnTo>
                      <a:pt x="30" y="83"/>
                    </a:lnTo>
                    <a:lnTo>
                      <a:pt x="30" y="83"/>
                    </a:lnTo>
                    <a:lnTo>
                      <a:pt x="35" y="85"/>
                    </a:lnTo>
                    <a:lnTo>
                      <a:pt x="41" y="87"/>
                    </a:lnTo>
                    <a:lnTo>
                      <a:pt x="42" y="97"/>
                    </a:lnTo>
                    <a:lnTo>
                      <a:pt x="42" y="97"/>
                    </a:lnTo>
                    <a:lnTo>
                      <a:pt x="47" y="97"/>
                    </a:lnTo>
                    <a:lnTo>
                      <a:pt x="47" y="68"/>
                    </a:lnTo>
                    <a:lnTo>
                      <a:pt x="47" y="68"/>
                    </a:lnTo>
                    <a:lnTo>
                      <a:pt x="41" y="68"/>
                    </a:lnTo>
                    <a:lnTo>
                      <a:pt x="35" y="64"/>
                    </a:lnTo>
                    <a:lnTo>
                      <a:pt x="35" y="64"/>
                    </a:lnTo>
                    <a:lnTo>
                      <a:pt x="33" y="62"/>
                    </a:lnTo>
                    <a:lnTo>
                      <a:pt x="31" y="59"/>
                    </a:lnTo>
                    <a:lnTo>
                      <a:pt x="28" y="55"/>
                    </a:lnTo>
                    <a:lnTo>
                      <a:pt x="27" y="52"/>
                    </a:lnTo>
                    <a:lnTo>
                      <a:pt x="27" y="48"/>
                    </a:lnTo>
                    <a:lnTo>
                      <a:pt x="28" y="44"/>
                    </a:lnTo>
                    <a:lnTo>
                      <a:pt x="30" y="40"/>
                    </a:lnTo>
                    <a:lnTo>
                      <a:pt x="32" y="37"/>
                    </a:lnTo>
                    <a:lnTo>
                      <a:pt x="32" y="37"/>
                    </a:lnTo>
                    <a:lnTo>
                      <a:pt x="34" y="33"/>
                    </a:lnTo>
                    <a:lnTo>
                      <a:pt x="39" y="31"/>
                    </a:lnTo>
                    <a:lnTo>
                      <a:pt x="42" y="30"/>
                    </a:lnTo>
                    <a:lnTo>
                      <a:pt x="47" y="29"/>
                    </a:lnTo>
                    <a:lnTo>
                      <a:pt x="47" y="29"/>
                    </a:lnTo>
                    <a:close/>
                  </a:path>
                </a:pathLst>
              </a:custGeom>
              <a:solidFill>
                <a:srgbClr val="0965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82"/>
              <p:cNvSpPr/>
              <p:nvPr>
                <p:custDataLst>
                  <p:tags r:id="rId22"/>
                </p:custDataLst>
              </p:nvPr>
            </p:nvSpPr>
            <p:spPr bwMode="auto">
              <a:xfrm>
                <a:off x="2703513" y="3429001"/>
                <a:ext cx="74613" cy="153988"/>
              </a:xfrm>
              <a:custGeom>
                <a:avLst/>
                <a:gdLst>
                  <a:gd name="T0" fmla="*/ 38 w 47"/>
                  <a:gd name="T1" fmla="*/ 55 h 97"/>
                  <a:gd name="T2" fmla="*/ 47 w 47"/>
                  <a:gd name="T3" fmla="*/ 60 h 97"/>
                  <a:gd name="T4" fmla="*/ 47 w 47"/>
                  <a:gd name="T5" fmla="*/ 60 h 97"/>
                  <a:gd name="T6" fmla="*/ 45 w 47"/>
                  <a:gd name="T7" fmla="*/ 68 h 97"/>
                  <a:gd name="T8" fmla="*/ 34 w 47"/>
                  <a:gd name="T9" fmla="*/ 67 h 97"/>
                  <a:gd name="T10" fmla="*/ 34 w 47"/>
                  <a:gd name="T11" fmla="*/ 67 h 97"/>
                  <a:gd name="T12" fmla="*/ 31 w 47"/>
                  <a:gd name="T13" fmla="*/ 71 h 97"/>
                  <a:gd name="T14" fmla="*/ 27 w 47"/>
                  <a:gd name="T15" fmla="*/ 76 h 97"/>
                  <a:gd name="T16" fmla="*/ 32 w 47"/>
                  <a:gd name="T17" fmla="*/ 85 h 97"/>
                  <a:gd name="T18" fmla="*/ 32 w 47"/>
                  <a:gd name="T19" fmla="*/ 85 h 97"/>
                  <a:gd name="T20" fmla="*/ 25 w 47"/>
                  <a:gd name="T21" fmla="*/ 91 h 97"/>
                  <a:gd name="T22" fmla="*/ 17 w 47"/>
                  <a:gd name="T23" fmla="*/ 83 h 97"/>
                  <a:gd name="T24" fmla="*/ 17 w 47"/>
                  <a:gd name="T25" fmla="*/ 83 h 97"/>
                  <a:gd name="T26" fmla="*/ 11 w 47"/>
                  <a:gd name="T27" fmla="*/ 85 h 97"/>
                  <a:gd name="T28" fmla="*/ 6 w 47"/>
                  <a:gd name="T29" fmla="*/ 87 h 97"/>
                  <a:gd name="T30" fmla="*/ 4 w 47"/>
                  <a:gd name="T31" fmla="*/ 97 h 97"/>
                  <a:gd name="T32" fmla="*/ 4 w 47"/>
                  <a:gd name="T33" fmla="*/ 97 h 97"/>
                  <a:gd name="T34" fmla="*/ 0 w 47"/>
                  <a:gd name="T35" fmla="*/ 97 h 97"/>
                  <a:gd name="T36" fmla="*/ 0 w 47"/>
                  <a:gd name="T37" fmla="*/ 68 h 97"/>
                  <a:gd name="T38" fmla="*/ 0 w 47"/>
                  <a:gd name="T39" fmla="*/ 68 h 97"/>
                  <a:gd name="T40" fmla="*/ 4 w 47"/>
                  <a:gd name="T41" fmla="*/ 68 h 97"/>
                  <a:gd name="T42" fmla="*/ 9 w 47"/>
                  <a:gd name="T43" fmla="*/ 67 h 97"/>
                  <a:gd name="T44" fmla="*/ 12 w 47"/>
                  <a:gd name="T45" fmla="*/ 63 h 97"/>
                  <a:gd name="T46" fmla="*/ 16 w 47"/>
                  <a:gd name="T47" fmla="*/ 60 h 97"/>
                  <a:gd name="T48" fmla="*/ 16 w 47"/>
                  <a:gd name="T49" fmla="*/ 60 h 97"/>
                  <a:gd name="T50" fmla="*/ 18 w 47"/>
                  <a:gd name="T51" fmla="*/ 56 h 97"/>
                  <a:gd name="T52" fmla="*/ 19 w 47"/>
                  <a:gd name="T53" fmla="*/ 53 h 97"/>
                  <a:gd name="T54" fmla="*/ 19 w 47"/>
                  <a:gd name="T55" fmla="*/ 49 h 97"/>
                  <a:gd name="T56" fmla="*/ 19 w 47"/>
                  <a:gd name="T57" fmla="*/ 46 h 97"/>
                  <a:gd name="T58" fmla="*/ 18 w 47"/>
                  <a:gd name="T59" fmla="*/ 42 h 97"/>
                  <a:gd name="T60" fmla="*/ 17 w 47"/>
                  <a:gd name="T61" fmla="*/ 39 h 97"/>
                  <a:gd name="T62" fmla="*/ 15 w 47"/>
                  <a:gd name="T63" fmla="*/ 36 h 97"/>
                  <a:gd name="T64" fmla="*/ 11 w 47"/>
                  <a:gd name="T65" fmla="*/ 33 h 97"/>
                  <a:gd name="T66" fmla="*/ 11 w 47"/>
                  <a:gd name="T67" fmla="*/ 33 h 97"/>
                  <a:gd name="T68" fmla="*/ 6 w 47"/>
                  <a:gd name="T69" fmla="*/ 30 h 97"/>
                  <a:gd name="T70" fmla="*/ 0 w 47"/>
                  <a:gd name="T71" fmla="*/ 29 h 97"/>
                  <a:gd name="T72" fmla="*/ 0 w 47"/>
                  <a:gd name="T73" fmla="*/ 0 h 97"/>
                  <a:gd name="T74" fmla="*/ 0 w 47"/>
                  <a:gd name="T75" fmla="*/ 0 h 97"/>
                  <a:gd name="T76" fmla="*/ 4 w 47"/>
                  <a:gd name="T77" fmla="*/ 0 h 97"/>
                  <a:gd name="T78" fmla="*/ 7 w 47"/>
                  <a:gd name="T79" fmla="*/ 10 h 97"/>
                  <a:gd name="T80" fmla="*/ 7 w 47"/>
                  <a:gd name="T81" fmla="*/ 10 h 97"/>
                  <a:gd name="T82" fmla="*/ 12 w 47"/>
                  <a:gd name="T83" fmla="*/ 11 h 97"/>
                  <a:gd name="T84" fmla="*/ 18 w 47"/>
                  <a:gd name="T85" fmla="*/ 14 h 97"/>
                  <a:gd name="T86" fmla="*/ 25 w 47"/>
                  <a:gd name="T87" fmla="*/ 7 h 97"/>
                  <a:gd name="T88" fmla="*/ 29 w 47"/>
                  <a:gd name="T89" fmla="*/ 10 h 97"/>
                  <a:gd name="T90" fmla="*/ 32 w 47"/>
                  <a:gd name="T91" fmla="*/ 12 h 97"/>
                  <a:gd name="T92" fmla="*/ 27 w 47"/>
                  <a:gd name="T93" fmla="*/ 22 h 97"/>
                  <a:gd name="T94" fmla="*/ 27 w 47"/>
                  <a:gd name="T95" fmla="*/ 22 h 97"/>
                  <a:gd name="T96" fmla="*/ 32 w 47"/>
                  <a:gd name="T97" fmla="*/ 26 h 97"/>
                  <a:gd name="T98" fmla="*/ 34 w 47"/>
                  <a:gd name="T99" fmla="*/ 31 h 97"/>
                  <a:gd name="T100" fmla="*/ 45 w 47"/>
                  <a:gd name="T101" fmla="*/ 30 h 97"/>
                  <a:gd name="T102" fmla="*/ 45 w 47"/>
                  <a:gd name="T103" fmla="*/ 30 h 97"/>
                  <a:gd name="T104" fmla="*/ 47 w 47"/>
                  <a:gd name="T105" fmla="*/ 38 h 97"/>
                  <a:gd name="T106" fmla="*/ 38 w 47"/>
                  <a:gd name="T107" fmla="*/ 42 h 97"/>
                  <a:gd name="T108" fmla="*/ 38 w 47"/>
                  <a:gd name="T109" fmla="*/ 42 h 97"/>
                  <a:gd name="T110" fmla="*/ 39 w 47"/>
                  <a:gd name="T111" fmla="*/ 49 h 97"/>
                  <a:gd name="T112" fmla="*/ 38 w 47"/>
                  <a:gd name="T113" fmla="*/ 55 h 97"/>
                  <a:gd name="T114" fmla="*/ 38 w 47"/>
                  <a:gd name="T115" fmla="*/ 5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 h="97">
                    <a:moveTo>
                      <a:pt x="38" y="55"/>
                    </a:moveTo>
                    <a:lnTo>
                      <a:pt x="47" y="60"/>
                    </a:lnTo>
                    <a:lnTo>
                      <a:pt x="47" y="60"/>
                    </a:lnTo>
                    <a:lnTo>
                      <a:pt x="45" y="68"/>
                    </a:lnTo>
                    <a:lnTo>
                      <a:pt x="34" y="67"/>
                    </a:lnTo>
                    <a:lnTo>
                      <a:pt x="34" y="67"/>
                    </a:lnTo>
                    <a:lnTo>
                      <a:pt x="31" y="71"/>
                    </a:lnTo>
                    <a:lnTo>
                      <a:pt x="27" y="76"/>
                    </a:lnTo>
                    <a:lnTo>
                      <a:pt x="32" y="85"/>
                    </a:lnTo>
                    <a:lnTo>
                      <a:pt x="32" y="85"/>
                    </a:lnTo>
                    <a:lnTo>
                      <a:pt x="25" y="91"/>
                    </a:lnTo>
                    <a:lnTo>
                      <a:pt x="17" y="83"/>
                    </a:lnTo>
                    <a:lnTo>
                      <a:pt x="17" y="83"/>
                    </a:lnTo>
                    <a:lnTo>
                      <a:pt x="11" y="85"/>
                    </a:lnTo>
                    <a:lnTo>
                      <a:pt x="6" y="87"/>
                    </a:lnTo>
                    <a:lnTo>
                      <a:pt x="4" y="97"/>
                    </a:lnTo>
                    <a:lnTo>
                      <a:pt x="4" y="97"/>
                    </a:lnTo>
                    <a:lnTo>
                      <a:pt x="0" y="97"/>
                    </a:lnTo>
                    <a:lnTo>
                      <a:pt x="0" y="68"/>
                    </a:lnTo>
                    <a:lnTo>
                      <a:pt x="0" y="68"/>
                    </a:lnTo>
                    <a:lnTo>
                      <a:pt x="4" y="68"/>
                    </a:lnTo>
                    <a:lnTo>
                      <a:pt x="9" y="67"/>
                    </a:lnTo>
                    <a:lnTo>
                      <a:pt x="12" y="63"/>
                    </a:lnTo>
                    <a:lnTo>
                      <a:pt x="16" y="60"/>
                    </a:lnTo>
                    <a:lnTo>
                      <a:pt x="16" y="60"/>
                    </a:lnTo>
                    <a:lnTo>
                      <a:pt x="18" y="56"/>
                    </a:lnTo>
                    <a:lnTo>
                      <a:pt x="19" y="53"/>
                    </a:lnTo>
                    <a:lnTo>
                      <a:pt x="19" y="49"/>
                    </a:lnTo>
                    <a:lnTo>
                      <a:pt x="19" y="46"/>
                    </a:lnTo>
                    <a:lnTo>
                      <a:pt x="18" y="42"/>
                    </a:lnTo>
                    <a:lnTo>
                      <a:pt x="17" y="39"/>
                    </a:lnTo>
                    <a:lnTo>
                      <a:pt x="15" y="36"/>
                    </a:lnTo>
                    <a:lnTo>
                      <a:pt x="11" y="33"/>
                    </a:lnTo>
                    <a:lnTo>
                      <a:pt x="11" y="33"/>
                    </a:lnTo>
                    <a:lnTo>
                      <a:pt x="6" y="30"/>
                    </a:lnTo>
                    <a:lnTo>
                      <a:pt x="0" y="29"/>
                    </a:lnTo>
                    <a:lnTo>
                      <a:pt x="0" y="0"/>
                    </a:lnTo>
                    <a:lnTo>
                      <a:pt x="0" y="0"/>
                    </a:lnTo>
                    <a:lnTo>
                      <a:pt x="4" y="0"/>
                    </a:lnTo>
                    <a:lnTo>
                      <a:pt x="7" y="10"/>
                    </a:lnTo>
                    <a:lnTo>
                      <a:pt x="7" y="10"/>
                    </a:lnTo>
                    <a:lnTo>
                      <a:pt x="12" y="11"/>
                    </a:lnTo>
                    <a:lnTo>
                      <a:pt x="18" y="14"/>
                    </a:lnTo>
                    <a:lnTo>
                      <a:pt x="25" y="7"/>
                    </a:lnTo>
                    <a:lnTo>
                      <a:pt x="29" y="10"/>
                    </a:lnTo>
                    <a:lnTo>
                      <a:pt x="32" y="12"/>
                    </a:lnTo>
                    <a:lnTo>
                      <a:pt x="27" y="22"/>
                    </a:lnTo>
                    <a:lnTo>
                      <a:pt x="27" y="22"/>
                    </a:lnTo>
                    <a:lnTo>
                      <a:pt x="32" y="26"/>
                    </a:lnTo>
                    <a:lnTo>
                      <a:pt x="34" y="31"/>
                    </a:lnTo>
                    <a:lnTo>
                      <a:pt x="45" y="30"/>
                    </a:lnTo>
                    <a:lnTo>
                      <a:pt x="45" y="30"/>
                    </a:lnTo>
                    <a:lnTo>
                      <a:pt x="47" y="38"/>
                    </a:lnTo>
                    <a:lnTo>
                      <a:pt x="38" y="42"/>
                    </a:lnTo>
                    <a:lnTo>
                      <a:pt x="38" y="42"/>
                    </a:lnTo>
                    <a:lnTo>
                      <a:pt x="39" y="49"/>
                    </a:lnTo>
                    <a:lnTo>
                      <a:pt x="38" y="55"/>
                    </a:lnTo>
                    <a:lnTo>
                      <a:pt x="38" y="55"/>
                    </a:lnTo>
                    <a:close/>
                  </a:path>
                </a:pathLst>
              </a:custGeom>
              <a:solidFill>
                <a:srgbClr val="064E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83"/>
              <p:cNvSpPr/>
              <p:nvPr>
                <p:custDataLst>
                  <p:tags r:id="rId23"/>
                </p:custDataLst>
              </p:nvPr>
            </p:nvSpPr>
            <p:spPr bwMode="auto">
              <a:xfrm>
                <a:off x="2568576" y="3660776"/>
                <a:ext cx="114300" cy="236538"/>
              </a:xfrm>
              <a:custGeom>
                <a:avLst/>
                <a:gdLst>
                  <a:gd name="T0" fmla="*/ 72 w 72"/>
                  <a:gd name="T1" fmla="*/ 45 h 149"/>
                  <a:gd name="T2" fmla="*/ 72 w 72"/>
                  <a:gd name="T3" fmla="*/ 0 h 149"/>
                  <a:gd name="T4" fmla="*/ 72 w 72"/>
                  <a:gd name="T5" fmla="*/ 0 h 149"/>
                  <a:gd name="T6" fmla="*/ 66 w 72"/>
                  <a:gd name="T7" fmla="*/ 0 h 149"/>
                  <a:gd name="T8" fmla="*/ 63 w 72"/>
                  <a:gd name="T9" fmla="*/ 16 h 149"/>
                  <a:gd name="T10" fmla="*/ 63 w 72"/>
                  <a:gd name="T11" fmla="*/ 16 h 149"/>
                  <a:gd name="T12" fmla="*/ 55 w 72"/>
                  <a:gd name="T13" fmla="*/ 17 h 149"/>
                  <a:gd name="T14" fmla="*/ 46 w 72"/>
                  <a:gd name="T15" fmla="*/ 22 h 149"/>
                  <a:gd name="T16" fmla="*/ 34 w 72"/>
                  <a:gd name="T17" fmla="*/ 10 h 149"/>
                  <a:gd name="T18" fmla="*/ 34 w 72"/>
                  <a:gd name="T19" fmla="*/ 10 h 149"/>
                  <a:gd name="T20" fmla="*/ 24 w 72"/>
                  <a:gd name="T21" fmla="*/ 18 h 149"/>
                  <a:gd name="T22" fmla="*/ 31 w 72"/>
                  <a:gd name="T23" fmla="*/ 32 h 149"/>
                  <a:gd name="T24" fmla="*/ 31 w 72"/>
                  <a:gd name="T25" fmla="*/ 32 h 149"/>
                  <a:gd name="T26" fmla="*/ 25 w 72"/>
                  <a:gd name="T27" fmla="*/ 39 h 149"/>
                  <a:gd name="T28" fmla="*/ 19 w 72"/>
                  <a:gd name="T29" fmla="*/ 47 h 149"/>
                  <a:gd name="T30" fmla="*/ 4 w 72"/>
                  <a:gd name="T31" fmla="*/ 45 h 149"/>
                  <a:gd name="T32" fmla="*/ 4 w 72"/>
                  <a:gd name="T33" fmla="*/ 45 h 149"/>
                  <a:gd name="T34" fmla="*/ 1 w 72"/>
                  <a:gd name="T35" fmla="*/ 58 h 149"/>
                  <a:gd name="T36" fmla="*/ 13 w 72"/>
                  <a:gd name="T37" fmla="*/ 64 h 149"/>
                  <a:gd name="T38" fmla="*/ 13 w 72"/>
                  <a:gd name="T39" fmla="*/ 64 h 149"/>
                  <a:gd name="T40" fmla="*/ 13 w 72"/>
                  <a:gd name="T41" fmla="*/ 74 h 149"/>
                  <a:gd name="T42" fmla="*/ 13 w 72"/>
                  <a:gd name="T43" fmla="*/ 83 h 149"/>
                  <a:gd name="T44" fmla="*/ 0 w 72"/>
                  <a:gd name="T45" fmla="*/ 91 h 149"/>
                  <a:gd name="T46" fmla="*/ 0 w 72"/>
                  <a:gd name="T47" fmla="*/ 91 h 149"/>
                  <a:gd name="T48" fmla="*/ 4 w 72"/>
                  <a:gd name="T49" fmla="*/ 102 h 149"/>
                  <a:gd name="T50" fmla="*/ 19 w 72"/>
                  <a:gd name="T51" fmla="*/ 101 h 149"/>
                  <a:gd name="T52" fmla="*/ 19 w 72"/>
                  <a:gd name="T53" fmla="*/ 101 h 149"/>
                  <a:gd name="T54" fmla="*/ 24 w 72"/>
                  <a:gd name="T55" fmla="*/ 109 h 149"/>
                  <a:gd name="T56" fmla="*/ 31 w 72"/>
                  <a:gd name="T57" fmla="*/ 116 h 149"/>
                  <a:gd name="T58" fmla="*/ 24 w 72"/>
                  <a:gd name="T59" fmla="*/ 130 h 149"/>
                  <a:gd name="T60" fmla="*/ 28 w 72"/>
                  <a:gd name="T61" fmla="*/ 134 h 149"/>
                  <a:gd name="T62" fmla="*/ 34 w 72"/>
                  <a:gd name="T63" fmla="*/ 137 h 149"/>
                  <a:gd name="T64" fmla="*/ 46 w 72"/>
                  <a:gd name="T65" fmla="*/ 127 h 149"/>
                  <a:gd name="T66" fmla="*/ 46 w 72"/>
                  <a:gd name="T67" fmla="*/ 127 h 149"/>
                  <a:gd name="T68" fmla="*/ 54 w 72"/>
                  <a:gd name="T69" fmla="*/ 130 h 149"/>
                  <a:gd name="T70" fmla="*/ 63 w 72"/>
                  <a:gd name="T71" fmla="*/ 132 h 149"/>
                  <a:gd name="T72" fmla="*/ 65 w 72"/>
                  <a:gd name="T73" fmla="*/ 149 h 149"/>
                  <a:gd name="T74" fmla="*/ 65 w 72"/>
                  <a:gd name="T75" fmla="*/ 149 h 149"/>
                  <a:gd name="T76" fmla="*/ 72 w 72"/>
                  <a:gd name="T77" fmla="*/ 149 h 149"/>
                  <a:gd name="T78" fmla="*/ 72 w 72"/>
                  <a:gd name="T79" fmla="*/ 104 h 149"/>
                  <a:gd name="T80" fmla="*/ 72 w 72"/>
                  <a:gd name="T81" fmla="*/ 104 h 149"/>
                  <a:gd name="T82" fmla="*/ 68 w 72"/>
                  <a:gd name="T83" fmla="*/ 104 h 149"/>
                  <a:gd name="T84" fmla="*/ 63 w 72"/>
                  <a:gd name="T85" fmla="*/ 102 h 149"/>
                  <a:gd name="T86" fmla="*/ 58 w 72"/>
                  <a:gd name="T87" fmla="*/ 101 h 149"/>
                  <a:gd name="T88" fmla="*/ 55 w 72"/>
                  <a:gd name="T89" fmla="*/ 98 h 149"/>
                  <a:gd name="T90" fmla="*/ 55 w 72"/>
                  <a:gd name="T91" fmla="*/ 98 h 149"/>
                  <a:gd name="T92" fmla="*/ 50 w 72"/>
                  <a:gd name="T93" fmla="*/ 94 h 149"/>
                  <a:gd name="T94" fmla="*/ 47 w 72"/>
                  <a:gd name="T95" fmla="*/ 90 h 149"/>
                  <a:gd name="T96" fmla="*/ 45 w 72"/>
                  <a:gd name="T97" fmla="*/ 84 h 149"/>
                  <a:gd name="T98" fmla="*/ 43 w 72"/>
                  <a:gd name="T99" fmla="*/ 78 h 149"/>
                  <a:gd name="T100" fmla="*/ 42 w 72"/>
                  <a:gd name="T101" fmla="*/ 73 h 149"/>
                  <a:gd name="T102" fmla="*/ 43 w 72"/>
                  <a:gd name="T103" fmla="*/ 68 h 149"/>
                  <a:gd name="T104" fmla="*/ 46 w 72"/>
                  <a:gd name="T105" fmla="*/ 62 h 149"/>
                  <a:gd name="T106" fmla="*/ 48 w 72"/>
                  <a:gd name="T107" fmla="*/ 56 h 149"/>
                  <a:gd name="T108" fmla="*/ 48 w 72"/>
                  <a:gd name="T109" fmla="*/ 56 h 149"/>
                  <a:gd name="T110" fmla="*/ 54 w 72"/>
                  <a:gd name="T111" fmla="*/ 52 h 149"/>
                  <a:gd name="T112" fmla="*/ 59 w 72"/>
                  <a:gd name="T113" fmla="*/ 47 h 149"/>
                  <a:gd name="T114" fmla="*/ 65 w 72"/>
                  <a:gd name="T115" fmla="*/ 45 h 149"/>
                  <a:gd name="T116" fmla="*/ 72 w 72"/>
                  <a:gd name="T117" fmla="*/ 45 h 149"/>
                  <a:gd name="T118" fmla="*/ 72 w 72"/>
                  <a:gd name="T119" fmla="*/ 4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 h="149">
                    <a:moveTo>
                      <a:pt x="72" y="45"/>
                    </a:moveTo>
                    <a:lnTo>
                      <a:pt x="72" y="0"/>
                    </a:lnTo>
                    <a:lnTo>
                      <a:pt x="72" y="0"/>
                    </a:lnTo>
                    <a:lnTo>
                      <a:pt x="66" y="0"/>
                    </a:lnTo>
                    <a:lnTo>
                      <a:pt x="63" y="16"/>
                    </a:lnTo>
                    <a:lnTo>
                      <a:pt x="63" y="16"/>
                    </a:lnTo>
                    <a:lnTo>
                      <a:pt x="55" y="17"/>
                    </a:lnTo>
                    <a:lnTo>
                      <a:pt x="46" y="22"/>
                    </a:lnTo>
                    <a:lnTo>
                      <a:pt x="34" y="10"/>
                    </a:lnTo>
                    <a:lnTo>
                      <a:pt x="34" y="10"/>
                    </a:lnTo>
                    <a:lnTo>
                      <a:pt x="24" y="18"/>
                    </a:lnTo>
                    <a:lnTo>
                      <a:pt x="31" y="32"/>
                    </a:lnTo>
                    <a:lnTo>
                      <a:pt x="31" y="32"/>
                    </a:lnTo>
                    <a:lnTo>
                      <a:pt x="25" y="39"/>
                    </a:lnTo>
                    <a:lnTo>
                      <a:pt x="19" y="47"/>
                    </a:lnTo>
                    <a:lnTo>
                      <a:pt x="4" y="45"/>
                    </a:lnTo>
                    <a:lnTo>
                      <a:pt x="4" y="45"/>
                    </a:lnTo>
                    <a:lnTo>
                      <a:pt x="1" y="58"/>
                    </a:lnTo>
                    <a:lnTo>
                      <a:pt x="13" y="64"/>
                    </a:lnTo>
                    <a:lnTo>
                      <a:pt x="13" y="64"/>
                    </a:lnTo>
                    <a:lnTo>
                      <a:pt x="13" y="74"/>
                    </a:lnTo>
                    <a:lnTo>
                      <a:pt x="13" y="83"/>
                    </a:lnTo>
                    <a:lnTo>
                      <a:pt x="0" y="91"/>
                    </a:lnTo>
                    <a:lnTo>
                      <a:pt x="0" y="91"/>
                    </a:lnTo>
                    <a:lnTo>
                      <a:pt x="4" y="102"/>
                    </a:lnTo>
                    <a:lnTo>
                      <a:pt x="19" y="101"/>
                    </a:lnTo>
                    <a:lnTo>
                      <a:pt x="19" y="101"/>
                    </a:lnTo>
                    <a:lnTo>
                      <a:pt x="24" y="109"/>
                    </a:lnTo>
                    <a:lnTo>
                      <a:pt x="31" y="116"/>
                    </a:lnTo>
                    <a:lnTo>
                      <a:pt x="24" y="130"/>
                    </a:lnTo>
                    <a:lnTo>
                      <a:pt x="28" y="134"/>
                    </a:lnTo>
                    <a:lnTo>
                      <a:pt x="34" y="137"/>
                    </a:lnTo>
                    <a:lnTo>
                      <a:pt x="46" y="127"/>
                    </a:lnTo>
                    <a:lnTo>
                      <a:pt x="46" y="127"/>
                    </a:lnTo>
                    <a:lnTo>
                      <a:pt x="54" y="130"/>
                    </a:lnTo>
                    <a:lnTo>
                      <a:pt x="63" y="132"/>
                    </a:lnTo>
                    <a:lnTo>
                      <a:pt x="65" y="149"/>
                    </a:lnTo>
                    <a:lnTo>
                      <a:pt x="65" y="149"/>
                    </a:lnTo>
                    <a:lnTo>
                      <a:pt x="72" y="149"/>
                    </a:lnTo>
                    <a:lnTo>
                      <a:pt x="72" y="104"/>
                    </a:lnTo>
                    <a:lnTo>
                      <a:pt x="72" y="104"/>
                    </a:lnTo>
                    <a:lnTo>
                      <a:pt x="68" y="104"/>
                    </a:lnTo>
                    <a:lnTo>
                      <a:pt x="63" y="102"/>
                    </a:lnTo>
                    <a:lnTo>
                      <a:pt x="58" y="101"/>
                    </a:lnTo>
                    <a:lnTo>
                      <a:pt x="55" y="98"/>
                    </a:lnTo>
                    <a:lnTo>
                      <a:pt x="55" y="98"/>
                    </a:lnTo>
                    <a:lnTo>
                      <a:pt x="50" y="94"/>
                    </a:lnTo>
                    <a:lnTo>
                      <a:pt x="47" y="90"/>
                    </a:lnTo>
                    <a:lnTo>
                      <a:pt x="45" y="84"/>
                    </a:lnTo>
                    <a:lnTo>
                      <a:pt x="43" y="78"/>
                    </a:lnTo>
                    <a:lnTo>
                      <a:pt x="42" y="73"/>
                    </a:lnTo>
                    <a:lnTo>
                      <a:pt x="43" y="68"/>
                    </a:lnTo>
                    <a:lnTo>
                      <a:pt x="46" y="62"/>
                    </a:lnTo>
                    <a:lnTo>
                      <a:pt x="48" y="56"/>
                    </a:lnTo>
                    <a:lnTo>
                      <a:pt x="48" y="56"/>
                    </a:lnTo>
                    <a:lnTo>
                      <a:pt x="54" y="52"/>
                    </a:lnTo>
                    <a:lnTo>
                      <a:pt x="59" y="47"/>
                    </a:lnTo>
                    <a:lnTo>
                      <a:pt x="65" y="45"/>
                    </a:lnTo>
                    <a:lnTo>
                      <a:pt x="72" y="45"/>
                    </a:lnTo>
                    <a:lnTo>
                      <a:pt x="72" y="45"/>
                    </a:lnTo>
                    <a:close/>
                  </a:path>
                </a:pathLst>
              </a:custGeom>
              <a:solidFill>
                <a:srgbClr val="0965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84"/>
              <p:cNvSpPr/>
              <p:nvPr>
                <p:custDataLst>
                  <p:tags r:id="rId24"/>
                </p:custDataLst>
              </p:nvPr>
            </p:nvSpPr>
            <p:spPr bwMode="auto">
              <a:xfrm>
                <a:off x="2682876" y="3660776"/>
                <a:ext cx="115888" cy="236538"/>
              </a:xfrm>
              <a:custGeom>
                <a:avLst/>
                <a:gdLst>
                  <a:gd name="T0" fmla="*/ 59 w 73"/>
                  <a:gd name="T1" fmla="*/ 84 h 149"/>
                  <a:gd name="T2" fmla="*/ 73 w 73"/>
                  <a:gd name="T3" fmla="*/ 91 h 149"/>
                  <a:gd name="T4" fmla="*/ 73 w 73"/>
                  <a:gd name="T5" fmla="*/ 91 h 149"/>
                  <a:gd name="T6" fmla="*/ 68 w 73"/>
                  <a:gd name="T7" fmla="*/ 104 h 149"/>
                  <a:gd name="T8" fmla="*/ 53 w 73"/>
                  <a:gd name="T9" fmla="*/ 101 h 149"/>
                  <a:gd name="T10" fmla="*/ 53 w 73"/>
                  <a:gd name="T11" fmla="*/ 101 h 149"/>
                  <a:gd name="T12" fmla="*/ 49 w 73"/>
                  <a:gd name="T13" fmla="*/ 109 h 149"/>
                  <a:gd name="T14" fmla="*/ 42 w 73"/>
                  <a:gd name="T15" fmla="*/ 116 h 149"/>
                  <a:gd name="T16" fmla="*/ 49 w 73"/>
                  <a:gd name="T17" fmla="*/ 130 h 149"/>
                  <a:gd name="T18" fmla="*/ 49 w 73"/>
                  <a:gd name="T19" fmla="*/ 130 h 149"/>
                  <a:gd name="T20" fmla="*/ 38 w 73"/>
                  <a:gd name="T21" fmla="*/ 138 h 149"/>
                  <a:gd name="T22" fmla="*/ 27 w 73"/>
                  <a:gd name="T23" fmla="*/ 127 h 149"/>
                  <a:gd name="T24" fmla="*/ 27 w 73"/>
                  <a:gd name="T25" fmla="*/ 127 h 149"/>
                  <a:gd name="T26" fmla="*/ 19 w 73"/>
                  <a:gd name="T27" fmla="*/ 131 h 149"/>
                  <a:gd name="T28" fmla="*/ 9 w 73"/>
                  <a:gd name="T29" fmla="*/ 132 h 149"/>
                  <a:gd name="T30" fmla="*/ 6 w 73"/>
                  <a:gd name="T31" fmla="*/ 149 h 149"/>
                  <a:gd name="T32" fmla="*/ 6 w 73"/>
                  <a:gd name="T33" fmla="*/ 149 h 149"/>
                  <a:gd name="T34" fmla="*/ 0 w 73"/>
                  <a:gd name="T35" fmla="*/ 149 h 149"/>
                  <a:gd name="T36" fmla="*/ 0 w 73"/>
                  <a:gd name="T37" fmla="*/ 104 h 149"/>
                  <a:gd name="T38" fmla="*/ 0 w 73"/>
                  <a:gd name="T39" fmla="*/ 104 h 149"/>
                  <a:gd name="T40" fmla="*/ 7 w 73"/>
                  <a:gd name="T41" fmla="*/ 104 h 149"/>
                  <a:gd name="T42" fmla="*/ 14 w 73"/>
                  <a:gd name="T43" fmla="*/ 101 h 149"/>
                  <a:gd name="T44" fmla="*/ 20 w 73"/>
                  <a:gd name="T45" fmla="*/ 97 h 149"/>
                  <a:gd name="T46" fmla="*/ 24 w 73"/>
                  <a:gd name="T47" fmla="*/ 92 h 149"/>
                  <a:gd name="T48" fmla="*/ 24 w 73"/>
                  <a:gd name="T49" fmla="*/ 92 h 149"/>
                  <a:gd name="T50" fmla="*/ 28 w 73"/>
                  <a:gd name="T51" fmla="*/ 86 h 149"/>
                  <a:gd name="T52" fmla="*/ 29 w 73"/>
                  <a:gd name="T53" fmla="*/ 82 h 149"/>
                  <a:gd name="T54" fmla="*/ 30 w 73"/>
                  <a:gd name="T55" fmla="*/ 76 h 149"/>
                  <a:gd name="T56" fmla="*/ 30 w 73"/>
                  <a:gd name="T57" fmla="*/ 70 h 149"/>
                  <a:gd name="T58" fmla="*/ 29 w 73"/>
                  <a:gd name="T59" fmla="*/ 64 h 149"/>
                  <a:gd name="T60" fmla="*/ 27 w 73"/>
                  <a:gd name="T61" fmla="*/ 59 h 149"/>
                  <a:gd name="T62" fmla="*/ 22 w 73"/>
                  <a:gd name="T63" fmla="*/ 54 h 149"/>
                  <a:gd name="T64" fmla="*/ 19 w 73"/>
                  <a:gd name="T65" fmla="*/ 51 h 149"/>
                  <a:gd name="T66" fmla="*/ 19 w 73"/>
                  <a:gd name="T67" fmla="*/ 51 h 149"/>
                  <a:gd name="T68" fmla="*/ 14 w 73"/>
                  <a:gd name="T69" fmla="*/ 47 h 149"/>
                  <a:gd name="T70" fmla="*/ 9 w 73"/>
                  <a:gd name="T71" fmla="*/ 46 h 149"/>
                  <a:gd name="T72" fmla="*/ 5 w 73"/>
                  <a:gd name="T73" fmla="*/ 45 h 149"/>
                  <a:gd name="T74" fmla="*/ 0 w 73"/>
                  <a:gd name="T75" fmla="*/ 45 h 149"/>
                  <a:gd name="T76" fmla="*/ 0 w 73"/>
                  <a:gd name="T77" fmla="*/ 0 h 149"/>
                  <a:gd name="T78" fmla="*/ 0 w 73"/>
                  <a:gd name="T79" fmla="*/ 0 h 149"/>
                  <a:gd name="T80" fmla="*/ 7 w 73"/>
                  <a:gd name="T81" fmla="*/ 0 h 149"/>
                  <a:gd name="T82" fmla="*/ 9 w 73"/>
                  <a:gd name="T83" fmla="*/ 16 h 149"/>
                  <a:gd name="T84" fmla="*/ 9 w 73"/>
                  <a:gd name="T85" fmla="*/ 16 h 149"/>
                  <a:gd name="T86" fmla="*/ 19 w 73"/>
                  <a:gd name="T87" fmla="*/ 18 h 149"/>
                  <a:gd name="T88" fmla="*/ 28 w 73"/>
                  <a:gd name="T89" fmla="*/ 22 h 149"/>
                  <a:gd name="T90" fmla="*/ 39 w 73"/>
                  <a:gd name="T91" fmla="*/ 12 h 149"/>
                  <a:gd name="T92" fmla="*/ 44 w 73"/>
                  <a:gd name="T93" fmla="*/ 15 h 149"/>
                  <a:gd name="T94" fmla="*/ 50 w 73"/>
                  <a:gd name="T95" fmla="*/ 18 h 149"/>
                  <a:gd name="T96" fmla="*/ 43 w 73"/>
                  <a:gd name="T97" fmla="*/ 32 h 149"/>
                  <a:gd name="T98" fmla="*/ 43 w 73"/>
                  <a:gd name="T99" fmla="*/ 32 h 149"/>
                  <a:gd name="T100" fmla="*/ 49 w 73"/>
                  <a:gd name="T101" fmla="*/ 40 h 149"/>
                  <a:gd name="T102" fmla="*/ 53 w 73"/>
                  <a:gd name="T103" fmla="*/ 47 h 149"/>
                  <a:gd name="T104" fmla="*/ 69 w 73"/>
                  <a:gd name="T105" fmla="*/ 46 h 149"/>
                  <a:gd name="T106" fmla="*/ 69 w 73"/>
                  <a:gd name="T107" fmla="*/ 46 h 149"/>
                  <a:gd name="T108" fmla="*/ 73 w 73"/>
                  <a:gd name="T109" fmla="*/ 58 h 149"/>
                  <a:gd name="T110" fmla="*/ 59 w 73"/>
                  <a:gd name="T111" fmla="*/ 66 h 149"/>
                  <a:gd name="T112" fmla="*/ 59 w 73"/>
                  <a:gd name="T113" fmla="*/ 66 h 149"/>
                  <a:gd name="T114" fmla="*/ 60 w 73"/>
                  <a:gd name="T115" fmla="*/ 75 h 149"/>
                  <a:gd name="T116" fmla="*/ 59 w 73"/>
                  <a:gd name="T117" fmla="*/ 84 h 149"/>
                  <a:gd name="T118" fmla="*/ 59 w 73"/>
                  <a:gd name="T119"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 h="149">
                    <a:moveTo>
                      <a:pt x="59" y="84"/>
                    </a:moveTo>
                    <a:lnTo>
                      <a:pt x="73" y="91"/>
                    </a:lnTo>
                    <a:lnTo>
                      <a:pt x="73" y="91"/>
                    </a:lnTo>
                    <a:lnTo>
                      <a:pt x="68" y="104"/>
                    </a:lnTo>
                    <a:lnTo>
                      <a:pt x="53" y="101"/>
                    </a:lnTo>
                    <a:lnTo>
                      <a:pt x="53" y="101"/>
                    </a:lnTo>
                    <a:lnTo>
                      <a:pt x="49" y="109"/>
                    </a:lnTo>
                    <a:lnTo>
                      <a:pt x="42" y="116"/>
                    </a:lnTo>
                    <a:lnTo>
                      <a:pt x="49" y="130"/>
                    </a:lnTo>
                    <a:lnTo>
                      <a:pt x="49" y="130"/>
                    </a:lnTo>
                    <a:lnTo>
                      <a:pt x="38" y="138"/>
                    </a:lnTo>
                    <a:lnTo>
                      <a:pt x="27" y="127"/>
                    </a:lnTo>
                    <a:lnTo>
                      <a:pt x="27" y="127"/>
                    </a:lnTo>
                    <a:lnTo>
                      <a:pt x="19" y="131"/>
                    </a:lnTo>
                    <a:lnTo>
                      <a:pt x="9" y="132"/>
                    </a:lnTo>
                    <a:lnTo>
                      <a:pt x="6" y="149"/>
                    </a:lnTo>
                    <a:lnTo>
                      <a:pt x="6" y="149"/>
                    </a:lnTo>
                    <a:lnTo>
                      <a:pt x="0" y="149"/>
                    </a:lnTo>
                    <a:lnTo>
                      <a:pt x="0" y="104"/>
                    </a:lnTo>
                    <a:lnTo>
                      <a:pt x="0" y="104"/>
                    </a:lnTo>
                    <a:lnTo>
                      <a:pt x="7" y="104"/>
                    </a:lnTo>
                    <a:lnTo>
                      <a:pt x="14" y="101"/>
                    </a:lnTo>
                    <a:lnTo>
                      <a:pt x="20" y="97"/>
                    </a:lnTo>
                    <a:lnTo>
                      <a:pt x="24" y="92"/>
                    </a:lnTo>
                    <a:lnTo>
                      <a:pt x="24" y="92"/>
                    </a:lnTo>
                    <a:lnTo>
                      <a:pt x="28" y="86"/>
                    </a:lnTo>
                    <a:lnTo>
                      <a:pt x="29" y="82"/>
                    </a:lnTo>
                    <a:lnTo>
                      <a:pt x="30" y="76"/>
                    </a:lnTo>
                    <a:lnTo>
                      <a:pt x="30" y="70"/>
                    </a:lnTo>
                    <a:lnTo>
                      <a:pt x="29" y="64"/>
                    </a:lnTo>
                    <a:lnTo>
                      <a:pt x="27" y="59"/>
                    </a:lnTo>
                    <a:lnTo>
                      <a:pt x="22" y="54"/>
                    </a:lnTo>
                    <a:lnTo>
                      <a:pt x="19" y="51"/>
                    </a:lnTo>
                    <a:lnTo>
                      <a:pt x="19" y="51"/>
                    </a:lnTo>
                    <a:lnTo>
                      <a:pt x="14" y="47"/>
                    </a:lnTo>
                    <a:lnTo>
                      <a:pt x="9" y="46"/>
                    </a:lnTo>
                    <a:lnTo>
                      <a:pt x="5" y="45"/>
                    </a:lnTo>
                    <a:lnTo>
                      <a:pt x="0" y="45"/>
                    </a:lnTo>
                    <a:lnTo>
                      <a:pt x="0" y="0"/>
                    </a:lnTo>
                    <a:lnTo>
                      <a:pt x="0" y="0"/>
                    </a:lnTo>
                    <a:lnTo>
                      <a:pt x="7" y="0"/>
                    </a:lnTo>
                    <a:lnTo>
                      <a:pt x="9" y="16"/>
                    </a:lnTo>
                    <a:lnTo>
                      <a:pt x="9" y="16"/>
                    </a:lnTo>
                    <a:lnTo>
                      <a:pt x="19" y="18"/>
                    </a:lnTo>
                    <a:lnTo>
                      <a:pt x="28" y="22"/>
                    </a:lnTo>
                    <a:lnTo>
                      <a:pt x="39" y="12"/>
                    </a:lnTo>
                    <a:lnTo>
                      <a:pt x="44" y="15"/>
                    </a:lnTo>
                    <a:lnTo>
                      <a:pt x="50" y="18"/>
                    </a:lnTo>
                    <a:lnTo>
                      <a:pt x="43" y="32"/>
                    </a:lnTo>
                    <a:lnTo>
                      <a:pt x="43" y="32"/>
                    </a:lnTo>
                    <a:lnTo>
                      <a:pt x="49" y="40"/>
                    </a:lnTo>
                    <a:lnTo>
                      <a:pt x="53" y="47"/>
                    </a:lnTo>
                    <a:lnTo>
                      <a:pt x="69" y="46"/>
                    </a:lnTo>
                    <a:lnTo>
                      <a:pt x="69" y="46"/>
                    </a:lnTo>
                    <a:lnTo>
                      <a:pt x="73" y="58"/>
                    </a:lnTo>
                    <a:lnTo>
                      <a:pt x="59" y="66"/>
                    </a:lnTo>
                    <a:lnTo>
                      <a:pt x="59" y="66"/>
                    </a:lnTo>
                    <a:lnTo>
                      <a:pt x="60" y="75"/>
                    </a:lnTo>
                    <a:lnTo>
                      <a:pt x="59" y="84"/>
                    </a:lnTo>
                    <a:lnTo>
                      <a:pt x="59" y="84"/>
                    </a:lnTo>
                    <a:close/>
                  </a:path>
                </a:pathLst>
              </a:custGeom>
              <a:solidFill>
                <a:srgbClr val="064E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5"/>
              <p:cNvSpPr/>
              <p:nvPr>
                <p:custDataLst>
                  <p:tags r:id="rId25"/>
                </p:custDataLst>
              </p:nvPr>
            </p:nvSpPr>
            <p:spPr bwMode="auto">
              <a:xfrm>
                <a:off x="2309813" y="3502026"/>
                <a:ext cx="192088" cy="395288"/>
              </a:xfrm>
              <a:custGeom>
                <a:avLst/>
                <a:gdLst>
                  <a:gd name="T0" fmla="*/ 121 w 121"/>
                  <a:gd name="T1" fmla="*/ 75 h 249"/>
                  <a:gd name="T2" fmla="*/ 121 w 121"/>
                  <a:gd name="T3" fmla="*/ 0 h 249"/>
                  <a:gd name="T4" fmla="*/ 121 w 121"/>
                  <a:gd name="T5" fmla="*/ 0 h 249"/>
                  <a:gd name="T6" fmla="*/ 111 w 121"/>
                  <a:gd name="T7" fmla="*/ 0 h 249"/>
                  <a:gd name="T8" fmla="*/ 106 w 121"/>
                  <a:gd name="T9" fmla="*/ 26 h 249"/>
                  <a:gd name="T10" fmla="*/ 106 w 121"/>
                  <a:gd name="T11" fmla="*/ 26 h 249"/>
                  <a:gd name="T12" fmla="*/ 91 w 121"/>
                  <a:gd name="T13" fmla="*/ 30 h 249"/>
                  <a:gd name="T14" fmla="*/ 76 w 121"/>
                  <a:gd name="T15" fmla="*/ 36 h 249"/>
                  <a:gd name="T16" fmla="*/ 58 w 121"/>
                  <a:gd name="T17" fmla="*/ 17 h 249"/>
                  <a:gd name="T18" fmla="*/ 58 w 121"/>
                  <a:gd name="T19" fmla="*/ 17 h 249"/>
                  <a:gd name="T20" fmla="*/ 41 w 121"/>
                  <a:gd name="T21" fmla="*/ 30 h 249"/>
                  <a:gd name="T22" fmla="*/ 51 w 121"/>
                  <a:gd name="T23" fmla="*/ 54 h 249"/>
                  <a:gd name="T24" fmla="*/ 51 w 121"/>
                  <a:gd name="T25" fmla="*/ 54 h 249"/>
                  <a:gd name="T26" fmla="*/ 41 w 121"/>
                  <a:gd name="T27" fmla="*/ 65 h 249"/>
                  <a:gd name="T28" fmla="*/ 33 w 121"/>
                  <a:gd name="T29" fmla="*/ 79 h 249"/>
                  <a:gd name="T30" fmla="*/ 7 w 121"/>
                  <a:gd name="T31" fmla="*/ 76 h 249"/>
                  <a:gd name="T32" fmla="*/ 7 w 121"/>
                  <a:gd name="T33" fmla="*/ 76 h 249"/>
                  <a:gd name="T34" fmla="*/ 0 w 121"/>
                  <a:gd name="T35" fmla="*/ 95 h 249"/>
                  <a:gd name="T36" fmla="*/ 23 w 121"/>
                  <a:gd name="T37" fmla="*/ 108 h 249"/>
                  <a:gd name="T38" fmla="*/ 23 w 121"/>
                  <a:gd name="T39" fmla="*/ 108 h 249"/>
                  <a:gd name="T40" fmla="*/ 22 w 121"/>
                  <a:gd name="T41" fmla="*/ 124 h 249"/>
                  <a:gd name="T42" fmla="*/ 23 w 121"/>
                  <a:gd name="T43" fmla="*/ 139 h 249"/>
                  <a:gd name="T44" fmla="*/ 0 w 121"/>
                  <a:gd name="T45" fmla="*/ 152 h 249"/>
                  <a:gd name="T46" fmla="*/ 0 w 121"/>
                  <a:gd name="T47" fmla="*/ 152 h 249"/>
                  <a:gd name="T48" fmla="*/ 6 w 121"/>
                  <a:gd name="T49" fmla="*/ 173 h 249"/>
                  <a:gd name="T50" fmla="*/ 33 w 121"/>
                  <a:gd name="T51" fmla="*/ 169 h 249"/>
                  <a:gd name="T52" fmla="*/ 33 w 121"/>
                  <a:gd name="T53" fmla="*/ 169 h 249"/>
                  <a:gd name="T54" fmla="*/ 41 w 121"/>
                  <a:gd name="T55" fmla="*/ 182 h 249"/>
                  <a:gd name="T56" fmla="*/ 51 w 121"/>
                  <a:gd name="T57" fmla="*/ 194 h 249"/>
                  <a:gd name="T58" fmla="*/ 39 w 121"/>
                  <a:gd name="T59" fmla="*/ 217 h 249"/>
                  <a:gd name="T60" fmla="*/ 48 w 121"/>
                  <a:gd name="T61" fmla="*/ 224 h 249"/>
                  <a:gd name="T62" fmla="*/ 57 w 121"/>
                  <a:gd name="T63" fmla="*/ 230 h 249"/>
                  <a:gd name="T64" fmla="*/ 75 w 121"/>
                  <a:gd name="T65" fmla="*/ 213 h 249"/>
                  <a:gd name="T66" fmla="*/ 75 w 121"/>
                  <a:gd name="T67" fmla="*/ 213 h 249"/>
                  <a:gd name="T68" fmla="*/ 90 w 121"/>
                  <a:gd name="T69" fmla="*/ 219 h 249"/>
                  <a:gd name="T70" fmla="*/ 105 w 121"/>
                  <a:gd name="T71" fmla="*/ 222 h 249"/>
                  <a:gd name="T72" fmla="*/ 110 w 121"/>
                  <a:gd name="T73" fmla="*/ 249 h 249"/>
                  <a:gd name="T74" fmla="*/ 110 w 121"/>
                  <a:gd name="T75" fmla="*/ 249 h 249"/>
                  <a:gd name="T76" fmla="*/ 121 w 121"/>
                  <a:gd name="T77" fmla="*/ 249 h 249"/>
                  <a:gd name="T78" fmla="*/ 121 w 121"/>
                  <a:gd name="T79" fmla="*/ 175 h 249"/>
                  <a:gd name="T80" fmla="*/ 121 w 121"/>
                  <a:gd name="T81" fmla="*/ 175 h 249"/>
                  <a:gd name="T82" fmla="*/ 113 w 121"/>
                  <a:gd name="T83" fmla="*/ 174 h 249"/>
                  <a:gd name="T84" fmla="*/ 106 w 121"/>
                  <a:gd name="T85" fmla="*/ 171 h 249"/>
                  <a:gd name="T86" fmla="*/ 98 w 121"/>
                  <a:gd name="T87" fmla="*/ 169 h 249"/>
                  <a:gd name="T88" fmla="*/ 91 w 121"/>
                  <a:gd name="T89" fmla="*/ 164 h 249"/>
                  <a:gd name="T90" fmla="*/ 91 w 121"/>
                  <a:gd name="T91" fmla="*/ 164 h 249"/>
                  <a:gd name="T92" fmla="*/ 84 w 121"/>
                  <a:gd name="T93" fmla="*/ 158 h 249"/>
                  <a:gd name="T94" fmla="*/ 79 w 121"/>
                  <a:gd name="T95" fmla="*/ 150 h 249"/>
                  <a:gd name="T96" fmla="*/ 74 w 121"/>
                  <a:gd name="T97" fmla="*/ 141 h 249"/>
                  <a:gd name="T98" fmla="*/ 72 w 121"/>
                  <a:gd name="T99" fmla="*/ 132 h 249"/>
                  <a:gd name="T100" fmla="*/ 71 w 121"/>
                  <a:gd name="T101" fmla="*/ 122 h 249"/>
                  <a:gd name="T102" fmla="*/ 73 w 121"/>
                  <a:gd name="T103" fmla="*/ 113 h 249"/>
                  <a:gd name="T104" fmla="*/ 75 w 121"/>
                  <a:gd name="T105" fmla="*/ 103 h 249"/>
                  <a:gd name="T106" fmla="*/ 81 w 121"/>
                  <a:gd name="T107" fmla="*/ 94 h 249"/>
                  <a:gd name="T108" fmla="*/ 81 w 121"/>
                  <a:gd name="T109" fmla="*/ 94 h 249"/>
                  <a:gd name="T110" fmla="*/ 84 w 121"/>
                  <a:gd name="T111" fmla="*/ 90 h 249"/>
                  <a:gd name="T112" fmla="*/ 89 w 121"/>
                  <a:gd name="T113" fmla="*/ 86 h 249"/>
                  <a:gd name="T114" fmla="*/ 94 w 121"/>
                  <a:gd name="T115" fmla="*/ 83 h 249"/>
                  <a:gd name="T116" fmla="*/ 99 w 121"/>
                  <a:gd name="T117" fmla="*/ 79 h 249"/>
                  <a:gd name="T118" fmla="*/ 110 w 121"/>
                  <a:gd name="T119" fmla="*/ 76 h 249"/>
                  <a:gd name="T120" fmla="*/ 121 w 121"/>
                  <a:gd name="T121" fmla="*/ 75 h 249"/>
                  <a:gd name="T122" fmla="*/ 121 w 121"/>
                  <a:gd name="T123" fmla="*/ 7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1" h="249">
                    <a:moveTo>
                      <a:pt x="121" y="75"/>
                    </a:moveTo>
                    <a:lnTo>
                      <a:pt x="121" y="0"/>
                    </a:lnTo>
                    <a:lnTo>
                      <a:pt x="121" y="0"/>
                    </a:lnTo>
                    <a:lnTo>
                      <a:pt x="111" y="0"/>
                    </a:lnTo>
                    <a:lnTo>
                      <a:pt x="106" y="26"/>
                    </a:lnTo>
                    <a:lnTo>
                      <a:pt x="106" y="26"/>
                    </a:lnTo>
                    <a:lnTo>
                      <a:pt x="91" y="30"/>
                    </a:lnTo>
                    <a:lnTo>
                      <a:pt x="76" y="36"/>
                    </a:lnTo>
                    <a:lnTo>
                      <a:pt x="58" y="17"/>
                    </a:lnTo>
                    <a:lnTo>
                      <a:pt x="58" y="17"/>
                    </a:lnTo>
                    <a:lnTo>
                      <a:pt x="41" y="30"/>
                    </a:lnTo>
                    <a:lnTo>
                      <a:pt x="51" y="54"/>
                    </a:lnTo>
                    <a:lnTo>
                      <a:pt x="51" y="54"/>
                    </a:lnTo>
                    <a:lnTo>
                      <a:pt x="41" y="65"/>
                    </a:lnTo>
                    <a:lnTo>
                      <a:pt x="33" y="79"/>
                    </a:lnTo>
                    <a:lnTo>
                      <a:pt x="7" y="76"/>
                    </a:lnTo>
                    <a:lnTo>
                      <a:pt x="7" y="76"/>
                    </a:lnTo>
                    <a:lnTo>
                      <a:pt x="0" y="95"/>
                    </a:lnTo>
                    <a:lnTo>
                      <a:pt x="23" y="108"/>
                    </a:lnTo>
                    <a:lnTo>
                      <a:pt x="23" y="108"/>
                    </a:lnTo>
                    <a:lnTo>
                      <a:pt x="22" y="124"/>
                    </a:lnTo>
                    <a:lnTo>
                      <a:pt x="23" y="139"/>
                    </a:lnTo>
                    <a:lnTo>
                      <a:pt x="0" y="152"/>
                    </a:lnTo>
                    <a:lnTo>
                      <a:pt x="0" y="152"/>
                    </a:lnTo>
                    <a:lnTo>
                      <a:pt x="6" y="173"/>
                    </a:lnTo>
                    <a:lnTo>
                      <a:pt x="33" y="169"/>
                    </a:lnTo>
                    <a:lnTo>
                      <a:pt x="33" y="169"/>
                    </a:lnTo>
                    <a:lnTo>
                      <a:pt x="41" y="182"/>
                    </a:lnTo>
                    <a:lnTo>
                      <a:pt x="51" y="194"/>
                    </a:lnTo>
                    <a:lnTo>
                      <a:pt x="39" y="217"/>
                    </a:lnTo>
                    <a:lnTo>
                      <a:pt x="48" y="224"/>
                    </a:lnTo>
                    <a:lnTo>
                      <a:pt x="57" y="230"/>
                    </a:lnTo>
                    <a:lnTo>
                      <a:pt x="75" y="213"/>
                    </a:lnTo>
                    <a:lnTo>
                      <a:pt x="75" y="213"/>
                    </a:lnTo>
                    <a:lnTo>
                      <a:pt x="90" y="219"/>
                    </a:lnTo>
                    <a:lnTo>
                      <a:pt x="105" y="222"/>
                    </a:lnTo>
                    <a:lnTo>
                      <a:pt x="110" y="249"/>
                    </a:lnTo>
                    <a:lnTo>
                      <a:pt x="110" y="249"/>
                    </a:lnTo>
                    <a:lnTo>
                      <a:pt x="121" y="249"/>
                    </a:lnTo>
                    <a:lnTo>
                      <a:pt x="121" y="175"/>
                    </a:lnTo>
                    <a:lnTo>
                      <a:pt x="121" y="175"/>
                    </a:lnTo>
                    <a:lnTo>
                      <a:pt x="113" y="174"/>
                    </a:lnTo>
                    <a:lnTo>
                      <a:pt x="106" y="171"/>
                    </a:lnTo>
                    <a:lnTo>
                      <a:pt x="98" y="169"/>
                    </a:lnTo>
                    <a:lnTo>
                      <a:pt x="91" y="164"/>
                    </a:lnTo>
                    <a:lnTo>
                      <a:pt x="91" y="164"/>
                    </a:lnTo>
                    <a:lnTo>
                      <a:pt x="84" y="158"/>
                    </a:lnTo>
                    <a:lnTo>
                      <a:pt x="79" y="150"/>
                    </a:lnTo>
                    <a:lnTo>
                      <a:pt x="74" y="141"/>
                    </a:lnTo>
                    <a:lnTo>
                      <a:pt x="72" y="132"/>
                    </a:lnTo>
                    <a:lnTo>
                      <a:pt x="71" y="122"/>
                    </a:lnTo>
                    <a:lnTo>
                      <a:pt x="73" y="113"/>
                    </a:lnTo>
                    <a:lnTo>
                      <a:pt x="75" y="103"/>
                    </a:lnTo>
                    <a:lnTo>
                      <a:pt x="81" y="94"/>
                    </a:lnTo>
                    <a:lnTo>
                      <a:pt x="81" y="94"/>
                    </a:lnTo>
                    <a:lnTo>
                      <a:pt x="84" y="90"/>
                    </a:lnTo>
                    <a:lnTo>
                      <a:pt x="89" y="86"/>
                    </a:lnTo>
                    <a:lnTo>
                      <a:pt x="94" y="83"/>
                    </a:lnTo>
                    <a:lnTo>
                      <a:pt x="99" y="79"/>
                    </a:lnTo>
                    <a:lnTo>
                      <a:pt x="110" y="76"/>
                    </a:lnTo>
                    <a:lnTo>
                      <a:pt x="121" y="75"/>
                    </a:lnTo>
                    <a:lnTo>
                      <a:pt x="121" y="75"/>
                    </a:lnTo>
                    <a:close/>
                  </a:path>
                </a:pathLst>
              </a:custGeom>
              <a:solidFill>
                <a:srgbClr val="FF43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6"/>
              <p:cNvSpPr/>
              <p:nvPr>
                <p:custDataLst>
                  <p:tags r:id="rId26"/>
                </p:custDataLst>
              </p:nvPr>
            </p:nvSpPr>
            <p:spPr bwMode="auto">
              <a:xfrm>
                <a:off x="2501901" y="3502026"/>
                <a:ext cx="192088" cy="395288"/>
              </a:xfrm>
              <a:custGeom>
                <a:avLst/>
                <a:gdLst>
                  <a:gd name="T0" fmla="*/ 98 w 121"/>
                  <a:gd name="T1" fmla="*/ 140 h 249"/>
                  <a:gd name="T2" fmla="*/ 121 w 121"/>
                  <a:gd name="T3" fmla="*/ 153 h 249"/>
                  <a:gd name="T4" fmla="*/ 121 w 121"/>
                  <a:gd name="T5" fmla="*/ 153 h 249"/>
                  <a:gd name="T6" fmla="*/ 114 w 121"/>
                  <a:gd name="T7" fmla="*/ 174 h 249"/>
                  <a:gd name="T8" fmla="*/ 89 w 121"/>
                  <a:gd name="T9" fmla="*/ 170 h 249"/>
                  <a:gd name="T10" fmla="*/ 89 w 121"/>
                  <a:gd name="T11" fmla="*/ 170 h 249"/>
                  <a:gd name="T12" fmla="*/ 81 w 121"/>
                  <a:gd name="T13" fmla="*/ 183 h 249"/>
                  <a:gd name="T14" fmla="*/ 70 w 121"/>
                  <a:gd name="T15" fmla="*/ 194 h 249"/>
                  <a:gd name="T16" fmla="*/ 81 w 121"/>
                  <a:gd name="T17" fmla="*/ 219 h 249"/>
                  <a:gd name="T18" fmla="*/ 81 w 121"/>
                  <a:gd name="T19" fmla="*/ 219 h 249"/>
                  <a:gd name="T20" fmla="*/ 64 w 121"/>
                  <a:gd name="T21" fmla="*/ 231 h 249"/>
                  <a:gd name="T22" fmla="*/ 45 w 121"/>
                  <a:gd name="T23" fmla="*/ 213 h 249"/>
                  <a:gd name="T24" fmla="*/ 45 w 121"/>
                  <a:gd name="T25" fmla="*/ 213 h 249"/>
                  <a:gd name="T26" fmla="*/ 30 w 121"/>
                  <a:gd name="T27" fmla="*/ 219 h 249"/>
                  <a:gd name="T28" fmla="*/ 15 w 121"/>
                  <a:gd name="T29" fmla="*/ 222 h 249"/>
                  <a:gd name="T30" fmla="*/ 11 w 121"/>
                  <a:gd name="T31" fmla="*/ 249 h 249"/>
                  <a:gd name="T32" fmla="*/ 11 w 121"/>
                  <a:gd name="T33" fmla="*/ 249 h 249"/>
                  <a:gd name="T34" fmla="*/ 0 w 121"/>
                  <a:gd name="T35" fmla="*/ 249 h 249"/>
                  <a:gd name="T36" fmla="*/ 0 w 121"/>
                  <a:gd name="T37" fmla="*/ 175 h 249"/>
                  <a:gd name="T38" fmla="*/ 0 w 121"/>
                  <a:gd name="T39" fmla="*/ 175 h 249"/>
                  <a:gd name="T40" fmla="*/ 12 w 121"/>
                  <a:gd name="T41" fmla="*/ 173 h 249"/>
                  <a:gd name="T42" fmla="*/ 22 w 121"/>
                  <a:gd name="T43" fmla="*/ 169 h 249"/>
                  <a:gd name="T44" fmla="*/ 28 w 121"/>
                  <a:gd name="T45" fmla="*/ 167 h 249"/>
                  <a:gd name="T46" fmla="*/ 32 w 121"/>
                  <a:gd name="T47" fmla="*/ 162 h 249"/>
                  <a:gd name="T48" fmla="*/ 37 w 121"/>
                  <a:gd name="T49" fmla="*/ 159 h 249"/>
                  <a:gd name="T50" fmla="*/ 40 w 121"/>
                  <a:gd name="T51" fmla="*/ 154 h 249"/>
                  <a:gd name="T52" fmla="*/ 40 w 121"/>
                  <a:gd name="T53" fmla="*/ 154 h 249"/>
                  <a:gd name="T54" fmla="*/ 46 w 121"/>
                  <a:gd name="T55" fmla="*/ 145 h 249"/>
                  <a:gd name="T56" fmla="*/ 49 w 121"/>
                  <a:gd name="T57" fmla="*/ 136 h 249"/>
                  <a:gd name="T58" fmla="*/ 50 w 121"/>
                  <a:gd name="T59" fmla="*/ 126 h 249"/>
                  <a:gd name="T60" fmla="*/ 50 w 121"/>
                  <a:gd name="T61" fmla="*/ 116 h 249"/>
                  <a:gd name="T62" fmla="*/ 47 w 121"/>
                  <a:gd name="T63" fmla="*/ 107 h 249"/>
                  <a:gd name="T64" fmla="*/ 43 w 121"/>
                  <a:gd name="T65" fmla="*/ 99 h 249"/>
                  <a:gd name="T66" fmla="*/ 37 w 121"/>
                  <a:gd name="T67" fmla="*/ 91 h 249"/>
                  <a:gd name="T68" fmla="*/ 30 w 121"/>
                  <a:gd name="T69" fmla="*/ 84 h 249"/>
                  <a:gd name="T70" fmla="*/ 30 w 121"/>
                  <a:gd name="T71" fmla="*/ 84 h 249"/>
                  <a:gd name="T72" fmla="*/ 23 w 121"/>
                  <a:gd name="T73" fmla="*/ 79 h 249"/>
                  <a:gd name="T74" fmla="*/ 15 w 121"/>
                  <a:gd name="T75" fmla="*/ 77 h 249"/>
                  <a:gd name="T76" fmla="*/ 8 w 121"/>
                  <a:gd name="T77" fmla="*/ 75 h 249"/>
                  <a:gd name="T78" fmla="*/ 0 w 121"/>
                  <a:gd name="T79" fmla="*/ 75 h 249"/>
                  <a:gd name="T80" fmla="*/ 0 w 121"/>
                  <a:gd name="T81" fmla="*/ 0 h 249"/>
                  <a:gd name="T82" fmla="*/ 0 w 121"/>
                  <a:gd name="T83" fmla="*/ 0 h 249"/>
                  <a:gd name="T84" fmla="*/ 12 w 121"/>
                  <a:gd name="T85" fmla="*/ 0 h 249"/>
                  <a:gd name="T86" fmla="*/ 16 w 121"/>
                  <a:gd name="T87" fmla="*/ 26 h 249"/>
                  <a:gd name="T88" fmla="*/ 16 w 121"/>
                  <a:gd name="T89" fmla="*/ 26 h 249"/>
                  <a:gd name="T90" fmla="*/ 31 w 121"/>
                  <a:gd name="T91" fmla="*/ 30 h 249"/>
                  <a:gd name="T92" fmla="*/ 46 w 121"/>
                  <a:gd name="T93" fmla="*/ 36 h 249"/>
                  <a:gd name="T94" fmla="*/ 65 w 121"/>
                  <a:gd name="T95" fmla="*/ 18 h 249"/>
                  <a:gd name="T96" fmla="*/ 74 w 121"/>
                  <a:gd name="T97" fmla="*/ 24 h 249"/>
                  <a:gd name="T98" fmla="*/ 82 w 121"/>
                  <a:gd name="T99" fmla="*/ 31 h 249"/>
                  <a:gd name="T100" fmla="*/ 70 w 121"/>
                  <a:gd name="T101" fmla="*/ 54 h 249"/>
                  <a:gd name="T102" fmla="*/ 70 w 121"/>
                  <a:gd name="T103" fmla="*/ 54 h 249"/>
                  <a:gd name="T104" fmla="*/ 81 w 121"/>
                  <a:gd name="T105" fmla="*/ 67 h 249"/>
                  <a:gd name="T106" fmla="*/ 89 w 121"/>
                  <a:gd name="T107" fmla="*/ 79 h 249"/>
                  <a:gd name="T108" fmla="*/ 115 w 121"/>
                  <a:gd name="T109" fmla="*/ 77 h 249"/>
                  <a:gd name="T110" fmla="*/ 115 w 121"/>
                  <a:gd name="T111" fmla="*/ 77 h 249"/>
                  <a:gd name="T112" fmla="*/ 121 w 121"/>
                  <a:gd name="T113" fmla="*/ 97 h 249"/>
                  <a:gd name="T114" fmla="*/ 98 w 121"/>
                  <a:gd name="T115" fmla="*/ 109 h 249"/>
                  <a:gd name="T116" fmla="*/ 98 w 121"/>
                  <a:gd name="T117" fmla="*/ 109 h 249"/>
                  <a:gd name="T118" fmla="*/ 99 w 121"/>
                  <a:gd name="T119" fmla="*/ 124 h 249"/>
                  <a:gd name="T120" fmla="*/ 98 w 121"/>
                  <a:gd name="T121" fmla="*/ 140 h 249"/>
                  <a:gd name="T122" fmla="*/ 98 w 121"/>
                  <a:gd name="T123" fmla="*/ 1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1" h="249">
                    <a:moveTo>
                      <a:pt x="98" y="140"/>
                    </a:moveTo>
                    <a:lnTo>
                      <a:pt x="121" y="153"/>
                    </a:lnTo>
                    <a:lnTo>
                      <a:pt x="121" y="153"/>
                    </a:lnTo>
                    <a:lnTo>
                      <a:pt x="114" y="174"/>
                    </a:lnTo>
                    <a:lnTo>
                      <a:pt x="89" y="170"/>
                    </a:lnTo>
                    <a:lnTo>
                      <a:pt x="89" y="170"/>
                    </a:lnTo>
                    <a:lnTo>
                      <a:pt x="81" y="183"/>
                    </a:lnTo>
                    <a:lnTo>
                      <a:pt x="70" y="194"/>
                    </a:lnTo>
                    <a:lnTo>
                      <a:pt x="81" y="219"/>
                    </a:lnTo>
                    <a:lnTo>
                      <a:pt x="81" y="219"/>
                    </a:lnTo>
                    <a:lnTo>
                      <a:pt x="64" y="231"/>
                    </a:lnTo>
                    <a:lnTo>
                      <a:pt x="45" y="213"/>
                    </a:lnTo>
                    <a:lnTo>
                      <a:pt x="45" y="213"/>
                    </a:lnTo>
                    <a:lnTo>
                      <a:pt x="30" y="219"/>
                    </a:lnTo>
                    <a:lnTo>
                      <a:pt x="15" y="222"/>
                    </a:lnTo>
                    <a:lnTo>
                      <a:pt x="11" y="249"/>
                    </a:lnTo>
                    <a:lnTo>
                      <a:pt x="11" y="249"/>
                    </a:lnTo>
                    <a:lnTo>
                      <a:pt x="0" y="249"/>
                    </a:lnTo>
                    <a:lnTo>
                      <a:pt x="0" y="175"/>
                    </a:lnTo>
                    <a:lnTo>
                      <a:pt x="0" y="175"/>
                    </a:lnTo>
                    <a:lnTo>
                      <a:pt x="12" y="173"/>
                    </a:lnTo>
                    <a:lnTo>
                      <a:pt x="22" y="169"/>
                    </a:lnTo>
                    <a:lnTo>
                      <a:pt x="28" y="167"/>
                    </a:lnTo>
                    <a:lnTo>
                      <a:pt x="32" y="162"/>
                    </a:lnTo>
                    <a:lnTo>
                      <a:pt x="37" y="159"/>
                    </a:lnTo>
                    <a:lnTo>
                      <a:pt x="40" y="154"/>
                    </a:lnTo>
                    <a:lnTo>
                      <a:pt x="40" y="154"/>
                    </a:lnTo>
                    <a:lnTo>
                      <a:pt x="46" y="145"/>
                    </a:lnTo>
                    <a:lnTo>
                      <a:pt x="49" y="136"/>
                    </a:lnTo>
                    <a:lnTo>
                      <a:pt x="50" y="126"/>
                    </a:lnTo>
                    <a:lnTo>
                      <a:pt x="50" y="116"/>
                    </a:lnTo>
                    <a:lnTo>
                      <a:pt x="47" y="107"/>
                    </a:lnTo>
                    <a:lnTo>
                      <a:pt x="43" y="99"/>
                    </a:lnTo>
                    <a:lnTo>
                      <a:pt x="37" y="91"/>
                    </a:lnTo>
                    <a:lnTo>
                      <a:pt x="30" y="84"/>
                    </a:lnTo>
                    <a:lnTo>
                      <a:pt x="30" y="84"/>
                    </a:lnTo>
                    <a:lnTo>
                      <a:pt x="23" y="79"/>
                    </a:lnTo>
                    <a:lnTo>
                      <a:pt x="15" y="77"/>
                    </a:lnTo>
                    <a:lnTo>
                      <a:pt x="8" y="75"/>
                    </a:lnTo>
                    <a:lnTo>
                      <a:pt x="0" y="75"/>
                    </a:lnTo>
                    <a:lnTo>
                      <a:pt x="0" y="0"/>
                    </a:lnTo>
                    <a:lnTo>
                      <a:pt x="0" y="0"/>
                    </a:lnTo>
                    <a:lnTo>
                      <a:pt x="12" y="0"/>
                    </a:lnTo>
                    <a:lnTo>
                      <a:pt x="16" y="26"/>
                    </a:lnTo>
                    <a:lnTo>
                      <a:pt x="16" y="26"/>
                    </a:lnTo>
                    <a:lnTo>
                      <a:pt x="31" y="30"/>
                    </a:lnTo>
                    <a:lnTo>
                      <a:pt x="46" y="36"/>
                    </a:lnTo>
                    <a:lnTo>
                      <a:pt x="65" y="18"/>
                    </a:lnTo>
                    <a:lnTo>
                      <a:pt x="74" y="24"/>
                    </a:lnTo>
                    <a:lnTo>
                      <a:pt x="82" y="31"/>
                    </a:lnTo>
                    <a:lnTo>
                      <a:pt x="70" y="54"/>
                    </a:lnTo>
                    <a:lnTo>
                      <a:pt x="70" y="54"/>
                    </a:lnTo>
                    <a:lnTo>
                      <a:pt x="81" y="67"/>
                    </a:lnTo>
                    <a:lnTo>
                      <a:pt x="89" y="79"/>
                    </a:lnTo>
                    <a:lnTo>
                      <a:pt x="115" y="77"/>
                    </a:lnTo>
                    <a:lnTo>
                      <a:pt x="115" y="77"/>
                    </a:lnTo>
                    <a:lnTo>
                      <a:pt x="121" y="97"/>
                    </a:lnTo>
                    <a:lnTo>
                      <a:pt x="98" y="109"/>
                    </a:lnTo>
                    <a:lnTo>
                      <a:pt x="98" y="109"/>
                    </a:lnTo>
                    <a:lnTo>
                      <a:pt x="99" y="124"/>
                    </a:lnTo>
                    <a:lnTo>
                      <a:pt x="98" y="140"/>
                    </a:lnTo>
                    <a:lnTo>
                      <a:pt x="98" y="140"/>
                    </a:lnTo>
                    <a:close/>
                  </a:path>
                </a:pathLst>
              </a:custGeom>
              <a:solidFill>
                <a:srgbClr val="E00B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Rectangle 87"/>
              <p:cNvSpPr>
                <a:spLocks noChangeArrowheads="1"/>
              </p:cNvSpPr>
              <p:nvPr>
                <p:custDataLst>
                  <p:tags r:id="rId27"/>
                </p:custDataLst>
              </p:nvPr>
            </p:nvSpPr>
            <p:spPr bwMode="auto">
              <a:xfrm>
                <a:off x="2544763" y="2919413"/>
                <a:ext cx="63500" cy="225425"/>
              </a:xfrm>
              <a:prstGeom prst="rect">
                <a:avLst/>
              </a:prstGeom>
              <a:solidFill>
                <a:srgbClr val="FFC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8" name="Freeform 88"/>
              <p:cNvSpPr/>
              <p:nvPr>
                <p:custDataLst>
                  <p:tags r:id="rId28"/>
                </p:custDataLst>
              </p:nvPr>
            </p:nvSpPr>
            <p:spPr bwMode="auto">
              <a:xfrm>
                <a:off x="2187576" y="2992438"/>
                <a:ext cx="169863" cy="228600"/>
              </a:xfrm>
              <a:custGeom>
                <a:avLst/>
                <a:gdLst>
                  <a:gd name="T0" fmla="*/ 107 w 107"/>
                  <a:gd name="T1" fmla="*/ 124 h 144"/>
                  <a:gd name="T2" fmla="*/ 72 w 107"/>
                  <a:gd name="T3" fmla="*/ 144 h 144"/>
                  <a:gd name="T4" fmla="*/ 0 w 107"/>
                  <a:gd name="T5" fmla="*/ 19 h 144"/>
                  <a:gd name="T6" fmla="*/ 36 w 107"/>
                  <a:gd name="T7" fmla="*/ 0 h 144"/>
                  <a:gd name="T8" fmla="*/ 107 w 107"/>
                  <a:gd name="T9" fmla="*/ 124 h 144"/>
                </a:gdLst>
                <a:ahLst/>
                <a:cxnLst>
                  <a:cxn ang="0">
                    <a:pos x="T0" y="T1"/>
                  </a:cxn>
                  <a:cxn ang="0">
                    <a:pos x="T2" y="T3"/>
                  </a:cxn>
                  <a:cxn ang="0">
                    <a:pos x="T4" y="T5"/>
                  </a:cxn>
                  <a:cxn ang="0">
                    <a:pos x="T6" y="T7"/>
                  </a:cxn>
                  <a:cxn ang="0">
                    <a:pos x="T8" y="T9"/>
                  </a:cxn>
                </a:cxnLst>
                <a:rect l="0" t="0" r="r" b="b"/>
                <a:pathLst>
                  <a:path w="107" h="144">
                    <a:moveTo>
                      <a:pt x="107" y="124"/>
                    </a:moveTo>
                    <a:lnTo>
                      <a:pt x="72" y="144"/>
                    </a:lnTo>
                    <a:lnTo>
                      <a:pt x="0" y="19"/>
                    </a:lnTo>
                    <a:lnTo>
                      <a:pt x="36" y="0"/>
                    </a:lnTo>
                    <a:lnTo>
                      <a:pt x="107" y="124"/>
                    </a:lnTo>
                    <a:close/>
                  </a:path>
                </a:pathLst>
              </a:custGeom>
              <a:solidFill>
                <a:srgbClr val="FFC7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9"/>
              <p:cNvSpPr/>
              <p:nvPr>
                <p:custDataLst>
                  <p:tags r:id="rId29"/>
                </p:custDataLst>
              </p:nvPr>
            </p:nvSpPr>
            <p:spPr bwMode="auto">
              <a:xfrm>
                <a:off x="1931988" y="3236913"/>
                <a:ext cx="230188" cy="169863"/>
              </a:xfrm>
              <a:custGeom>
                <a:avLst/>
                <a:gdLst>
                  <a:gd name="T0" fmla="*/ 145 w 145"/>
                  <a:gd name="T1" fmla="*/ 71 h 107"/>
                  <a:gd name="T2" fmla="*/ 124 w 145"/>
                  <a:gd name="T3" fmla="*/ 107 h 107"/>
                  <a:gd name="T4" fmla="*/ 0 w 145"/>
                  <a:gd name="T5" fmla="*/ 36 h 107"/>
                  <a:gd name="T6" fmla="*/ 21 w 145"/>
                  <a:gd name="T7" fmla="*/ 0 h 107"/>
                  <a:gd name="T8" fmla="*/ 145 w 145"/>
                  <a:gd name="T9" fmla="*/ 71 h 107"/>
                </a:gdLst>
                <a:ahLst/>
                <a:cxnLst>
                  <a:cxn ang="0">
                    <a:pos x="T0" y="T1"/>
                  </a:cxn>
                  <a:cxn ang="0">
                    <a:pos x="T2" y="T3"/>
                  </a:cxn>
                  <a:cxn ang="0">
                    <a:pos x="T4" y="T5"/>
                  </a:cxn>
                  <a:cxn ang="0">
                    <a:pos x="T6" y="T7"/>
                  </a:cxn>
                  <a:cxn ang="0">
                    <a:pos x="T8" y="T9"/>
                  </a:cxn>
                </a:cxnLst>
                <a:rect l="0" t="0" r="r" b="b"/>
                <a:pathLst>
                  <a:path w="145" h="107">
                    <a:moveTo>
                      <a:pt x="145" y="71"/>
                    </a:moveTo>
                    <a:lnTo>
                      <a:pt x="124" y="107"/>
                    </a:lnTo>
                    <a:lnTo>
                      <a:pt x="0" y="36"/>
                    </a:lnTo>
                    <a:lnTo>
                      <a:pt x="21" y="0"/>
                    </a:lnTo>
                    <a:lnTo>
                      <a:pt x="145" y="71"/>
                    </a:lnTo>
                    <a:close/>
                  </a:path>
                </a:pathLst>
              </a:custGeom>
              <a:solidFill>
                <a:srgbClr val="FFC7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Rectangle 90"/>
              <p:cNvSpPr>
                <a:spLocks noChangeArrowheads="1"/>
              </p:cNvSpPr>
              <p:nvPr>
                <p:custDataLst>
                  <p:tags r:id="rId30"/>
                </p:custDataLst>
              </p:nvPr>
            </p:nvSpPr>
            <p:spPr bwMode="auto">
              <a:xfrm>
                <a:off x="1846263" y="3589338"/>
                <a:ext cx="228600" cy="63500"/>
              </a:xfrm>
              <a:prstGeom prst="rect">
                <a:avLst/>
              </a:prstGeom>
              <a:solidFill>
                <a:srgbClr val="FFC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1" name="Freeform 91"/>
              <p:cNvSpPr/>
              <p:nvPr>
                <p:custDataLst>
                  <p:tags r:id="rId31"/>
                </p:custDataLst>
              </p:nvPr>
            </p:nvSpPr>
            <p:spPr bwMode="auto">
              <a:xfrm>
                <a:off x="1919288" y="3840163"/>
                <a:ext cx="230188" cy="169863"/>
              </a:xfrm>
              <a:custGeom>
                <a:avLst/>
                <a:gdLst>
                  <a:gd name="T0" fmla="*/ 124 w 145"/>
                  <a:gd name="T1" fmla="*/ 0 h 107"/>
                  <a:gd name="T2" fmla="*/ 145 w 145"/>
                  <a:gd name="T3" fmla="*/ 36 h 107"/>
                  <a:gd name="T4" fmla="*/ 21 w 145"/>
                  <a:gd name="T5" fmla="*/ 107 h 107"/>
                  <a:gd name="T6" fmla="*/ 0 w 145"/>
                  <a:gd name="T7" fmla="*/ 71 h 107"/>
                  <a:gd name="T8" fmla="*/ 124 w 145"/>
                  <a:gd name="T9" fmla="*/ 0 h 107"/>
                </a:gdLst>
                <a:ahLst/>
                <a:cxnLst>
                  <a:cxn ang="0">
                    <a:pos x="T0" y="T1"/>
                  </a:cxn>
                  <a:cxn ang="0">
                    <a:pos x="T2" y="T3"/>
                  </a:cxn>
                  <a:cxn ang="0">
                    <a:pos x="T4" y="T5"/>
                  </a:cxn>
                  <a:cxn ang="0">
                    <a:pos x="T6" y="T7"/>
                  </a:cxn>
                  <a:cxn ang="0">
                    <a:pos x="T8" y="T9"/>
                  </a:cxn>
                </a:cxnLst>
                <a:rect l="0" t="0" r="r" b="b"/>
                <a:pathLst>
                  <a:path w="145" h="107">
                    <a:moveTo>
                      <a:pt x="124" y="0"/>
                    </a:moveTo>
                    <a:lnTo>
                      <a:pt x="145" y="36"/>
                    </a:lnTo>
                    <a:lnTo>
                      <a:pt x="21" y="107"/>
                    </a:lnTo>
                    <a:lnTo>
                      <a:pt x="0" y="71"/>
                    </a:lnTo>
                    <a:lnTo>
                      <a:pt x="124" y="0"/>
                    </a:lnTo>
                    <a:close/>
                  </a:path>
                </a:pathLst>
              </a:custGeom>
              <a:solidFill>
                <a:srgbClr val="FFC7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92"/>
              <p:cNvSpPr/>
              <p:nvPr>
                <p:custDataLst>
                  <p:tags r:id="rId32"/>
                </p:custDataLst>
              </p:nvPr>
            </p:nvSpPr>
            <p:spPr bwMode="auto">
              <a:xfrm>
                <a:off x="2962276" y="3863976"/>
                <a:ext cx="230188" cy="169863"/>
              </a:xfrm>
              <a:custGeom>
                <a:avLst/>
                <a:gdLst>
                  <a:gd name="T0" fmla="*/ 0 w 145"/>
                  <a:gd name="T1" fmla="*/ 34 h 107"/>
                  <a:gd name="T2" fmla="*/ 21 w 145"/>
                  <a:gd name="T3" fmla="*/ 0 h 107"/>
                  <a:gd name="T4" fmla="*/ 145 w 145"/>
                  <a:gd name="T5" fmla="*/ 71 h 107"/>
                  <a:gd name="T6" fmla="*/ 125 w 145"/>
                  <a:gd name="T7" fmla="*/ 107 h 107"/>
                  <a:gd name="T8" fmla="*/ 0 w 145"/>
                  <a:gd name="T9" fmla="*/ 34 h 107"/>
                </a:gdLst>
                <a:ahLst/>
                <a:cxnLst>
                  <a:cxn ang="0">
                    <a:pos x="T0" y="T1"/>
                  </a:cxn>
                  <a:cxn ang="0">
                    <a:pos x="T2" y="T3"/>
                  </a:cxn>
                  <a:cxn ang="0">
                    <a:pos x="T4" y="T5"/>
                  </a:cxn>
                  <a:cxn ang="0">
                    <a:pos x="T6" y="T7"/>
                  </a:cxn>
                  <a:cxn ang="0">
                    <a:pos x="T8" y="T9"/>
                  </a:cxn>
                </a:cxnLst>
                <a:rect l="0" t="0" r="r" b="b"/>
                <a:pathLst>
                  <a:path w="145" h="107">
                    <a:moveTo>
                      <a:pt x="0" y="34"/>
                    </a:moveTo>
                    <a:lnTo>
                      <a:pt x="21" y="0"/>
                    </a:lnTo>
                    <a:lnTo>
                      <a:pt x="145" y="71"/>
                    </a:lnTo>
                    <a:lnTo>
                      <a:pt x="125" y="107"/>
                    </a:lnTo>
                    <a:lnTo>
                      <a:pt x="0" y="34"/>
                    </a:lnTo>
                    <a:close/>
                  </a:path>
                </a:pathLst>
              </a:custGeom>
              <a:solidFill>
                <a:srgbClr val="FFC7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Rectangle 93"/>
              <p:cNvSpPr>
                <a:spLocks noChangeArrowheads="1"/>
              </p:cNvSpPr>
              <p:nvPr>
                <p:custDataLst>
                  <p:tags r:id="rId33"/>
                </p:custDataLst>
              </p:nvPr>
            </p:nvSpPr>
            <p:spPr bwMode="auto">
              <a:xfrm>
                <a:off x="3052763" y="3616326"/>
                <a:ext cx="225425" cy="65088"/>
              </a:xfrm>
              <a:prstGeom prst="rect">
                <a:avLst/>
              </a:prstGeom>
              <a:solidFill>
                <a:srgbClr val="FFC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4" name="Freeform 94"/>
              <p:cNvSpPr/>
              <p:nvPr>
                <p:custDataLst>
                  <p:tags r:id="rId34"/>
                </p:custDataLst>
              </p:nvPr>
            </p:nvSpPr>
            <p:spPr bwMode="auto">
              <a:xfrm>
                <a:off x="2976563" y="3260726"/>
                <a:ext cx="228600" cy="169863"/>
              </a:xfrm>
              <a:custGeom>
                <a:avLst/>
                <a:gdLst>
                  <a:gd name="T0" fmla="*/ 20 w 144"/>
                  <a:gd name="T1" fmla="*/ 107 h 107"/>
                  <a:gd name="T2" fmla="*/ 0 w 144"/>
                  <a:gd name="T3" fmla="*/ 71 h 107"/>
                  <a:gd name="T4" fmla="*/ 125 w 144"/>
                  <a:gd name="T5" fmla="*/ 0 h 107"/>
                  <a:gd name="T6" fmla="*/ 144 w 144"/>
                  <a:gd name="T7" fmla="*/ 36 h 107"/>
                  <a:gd name="T8" fmla="*/ 20 w 144"/>
                  <a:gd name="T9" fmla="*/ 107 h 107"/>
                </a:gdLst>
                <a:ahLst/>
                <a:cxnLst>
                  <a:cxn ang="0">
                    <a:pos x="T0" y="T1"/>
                  </a:cxn>
                  <a:cxn ang="0">
                    <a:pos x="T2" y="T3"/>
                  </a:cxn>
                  <a:cxn ang="0">
                    <a:pos x="T4" y="T5"/>
                  </a:cxn>
                  <a:cxn ang="0">
                    <a:pos x="T6" y="T7"/>
                  </a:cxn>
                  <a:cxn ang="0">
                    <a:pos x="T8" y="T9"/>
                  </a:cxn>
                </a:cxnLst>
                <a:rect l="0" t="0" r="r" b="b"/>
                <a:pathLst>
                  <a:path w="144" h="107">
                    <a:moveTo>
                      <a:pt x="20" y="107"/>
                    </a:moveTo>
                    <a:lnTo>
                      <a:pt x="0" y="71"/>
                    </a:lnTo>
                    <a:lnTo>
                      <a:pt x="125" y="0"/>
                    </a:lnTo>
                    <a:lnTo>
                      <a:pt x="144" y="36"/>
                    </a:lnTo>
                    <a:lnTo>
                      <a:pt x="20" y="107"/>
                    </a:lnTo>
                    <a:close/>
                  </a:path>
                </a:pathLst>
              </a:custGeom>
              <a:solidFill>
                <a:srgbClr val="FFC7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5"/>
              <p:cNvSpPr/>
              <p:nvPr>
                <p:custDataLst>
                  <p:tags r:id="rId35"/>
                </p:custDataLst>
              </p:nvPr>
            </p:nvSpPr>
            <p:spPr bwMode="auto">
              <a:xfrm>
                <a:off x="2790826" y="3005138"/>
                <a:ext cx="169863" cy="230188"/>
              </a:xfrm>
              <a:custGeom>
                <a:avLst/>
                <a:gdLst>
                  <a:gd name="T0" fmla="*/ 36 w 107"/>
                  <a:gd name="T1" fmla="*/ 145 h 145"/>
                  <a:gd name="T2" fmla="*/ 0 w 107"/>
                  <a:gd name="T3" fmla="*/ 124 h 145"/>
                  <a:gd name="T4" fmla="*/ 71 w 107"/>
                  <a:gd name="T5" fmla="*/ 0 h 145"/>
                  <a:gd name="T6" fmla="*/ 107 w 107"/>
                  <a:gd name="T7" fmla="*/ 21 h 145"/>
                  <a:gd name="T8" fmla="*/ 36 w 107"/>
                  <a:gd name="T9" fmla="*/ 145 h 145"/>
                </a:gdLst>
                <a:ahLst/>
                <a:cxnLst>
                  <a:cxn ang="0">
                    <a:pos x="T0" y="T1"/>
                  </a:cxn>
                  <a:cxn ang="0">
                    <a:pos x="T2" y="T3"/>
                  </a:cxn>
                  <a:cxn ang="0">
                    <a:pos x="T4" y="T5"/>
                  </a:cxn>
                  <a:cxn ang="0">
                    <a:pos x="T6" y="T7"/>
                  </a:cxn>
                  <a:cxn ang="0">
                    <a:pos x="T8" y="T9"/>
                  </a:cxn>
                </a:cxnLst>
                <a:rect l="0" t="0" r="r" b="b"/>
                <a:pathLst>
                  <a:path w="107" h="145">
                    <a:moveTo>
                      <a:pt x="36" y="145"/>
                    </a:moveTo>
                    <a:lnTo>
                      <a:pt x="0" y="124"/>
                    </a:lnTo>
                    <a:lnTo>
                      <a:pt x="71" y="0"/>
                    </a:lnTo>
                    <a:lnTo>
                      <a:pt x="107" y="21"/>
                    </a:lnTo>
                    <a:lnTo>
                      <a:pt x="36" y="145"/>
                    </a:lnTo>
                    <a:close/>
                  </a:path>
                </a:pathLst>
              </a:custGeom>
              <a:solidFill>
                <a:srgbClr val="FFC7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 name="组合 102"/>
            <p:cNvGrpSpPr/>
            <p:nvPr>
              <p:custDataLst>
                <p:tags r:id="rId36"/>
              </p:custDataLst>
            </p:nvPr>
          </p:nvGrpSpPr>
          <p:grpSpPr>
            <a:xfrm>
              <a:off x="5199" y="5024"/>
              <a:ext cx="452" cy="450"/>
              <a:chOff x="8456368" y="5632577"/>
              <a:chExt cx="330647" cy="329197"/>
            </a:xfrm>
            <a:solidFill>
              <a:schemeClr val="tx1">
                <a:lumMod val="65000"/>
                <a:lumOff val="35000"/>
              </a:schemeClr>
            </a:solidFill>
          </p:grpSpPr>
          <p:sp>
            <p:nvSpPr>
              <p:cNvPr id="104" name="Freeform 65"/>
              <p:cNvSpPr>
                <a:spLocks noEditPoints="1"/>
              </p:cNvSpPr>
              <p:nvPr>
                <p:custDataLst>
                  <p:tags r:id="rId37"/>
                </p:custDataLst>
              </p:nvPr>
            </p:nvSpPr>
            <p:spPr bwMode="auto">
              <a:xfrm>
                <a:off x="8576735" y="5758745"/>
                <a:ext cx="184176" cy="176925"/>
              </a:xfrm>
              <a:custGeom>
                <a:avLst/>
                <a:gdLst>
                  <a:gd name="T0" fmla="*/ 7 w 35"/>
                  <a:gd name="T1" fmla="*/ 1 h 34"/>
                  <a:gd name="T2" fmla="*/ 7 w 35"/>
                  <a:gd name="T3" fmla="*/ 1 h 34"/>
                  <a:gd name="T4" fmla="*/ 11 w 35"/>
                  <a:gd name="T5" fmla="*/ 0 h 34"/>
                  <a:gd name="T6" fmla="*/ 18 w 35"/>
                  <a:gd name="T7" fmla="*/ 5 h 34"/>
                  <a:gd name="T8" fmla="*/ 17 w 35"/>
                  <a:gd name="T9" fmla="*/ 10 h 34"/>
                  <a:gd name="T10" fmla="*/ 16 w 35"/>
                  <a:gd name="T11" fmla="*/ 11 h 34"/>
                  <a:gd name="T12" fmla="*/ 34 w 35"/>
                  <a:gd name="T13" fmla="*/ 27 h 34"/>
                  <a:gd name="T14" fmla="*/ 34 w 35"/>
                  <a:gd name="T15" fmla="*/ 33 h 34"/>
                  <a:gd name="T16" fmla="*/ 34 w 35"/>
                  <a:gd name="T17" fmla="*/ 33 h 34"/>
                  <a:gd name="T18" fmla="*/ 28 w 35"/>
                  <a:gd name="T19" fmla="*/ 33 h 34"/>
                  <a:gd name="T20" fmla="*/ 12 w 35"/>
                  <a:gd name="T21" fmla="*/ 16 h 34"/>
                  <a:gd name="T22" fmla="*/ 11 w 35"/>
                  <a:gd name="T23" fmla="*/ 16 h 34"/>
                  <a:gd name="T24" fmla="*/ 6 w 35"/>
                  <a:gd name="T25" fmla="*/ 17 h 34"/>
                  <a:gd name="T26" fmla="*/ 0 w 35"/>
                  <a:gd name="T27" fmla="*/ 10 h 34"/>
                  <a:gd name="T28" fmla="*/ 2 w 35"/>
                  <a:gd name="T29" fmla="*/ 6 h 34"/>
                  <a:gd name="T30" fmla="*/ 2 w 35"/>
                  <a:gd name="T31" fmla="*/ 6 h 34"/>
                  <a:gd name="T32" fmla="*/ 2 w 35"/>
                  <a:gd name="T33" fmla="*/ 6 h 34"/>
                  <a:gd name="T34" fmla="*/ 6 w 35"/>
                  <a:gd name="T35" fmla="*/ 11 h 34"/>
                  <a:gd name="T36" fmla="*/ 10 w 35"/>
                  <a:gd name="T37" fmla="*/ 9 h 34"/>
                  <a:gd name="T38" fmla="*/ 12 w 35"/>
                  <a:gd name="T39" fmla="*/ 5 h 34"/>
                  <a:gd name="T40" fmla="*/ 7 w 35"/>
                  <a:gd name="T41" fmla="*/ 1 h 34"/>
                  <a:gd name="T42" fmla="*/ 7 w 35"/>
                  <a:gd name="T43" fmla="*/ 1 h 34"/>
                  <a:gd name="T44" fmla="*/ 30 w 35"/>
                  <a:gd name="T45" fmla="*/ 29 h 34"/>
                  <a:gd name="T46" fmla="*/ 32 w 35"/>
                  <a:gd name="T47" fmla="*/ 29 h 34"/>
                  <a:gd name="T48" fmla="*/ 32 w 35"/>
                  <a:gd name="T49" fmla="*/ 31 h 34"/>
                  <a:gd name="T50" fmla="*/ 30 w 35"/>
                  <a:gd name="T51" fmla="*/ 31 h 34"/>
                  <a:gd name="T52" fmla="*/ 30 w 35"/>
                  <a:gd name="T53"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34">
                    <a:moveTo>
                      <a:pt x="7" y="1"/>
                    </a:moveTo>
                    <a:cubicBezTo>
                      <a:pt x="7" y="1"/>
                      <a:pt x="7" y="1"/>
                      <a:pt x="7" y="1"/>
                    </a:cubicBezTo>
                    <a:cubicBezTo>
                      <a:pt x="11" y="0"/>
                      <a:pt x="11" y="0"/>
                      <a:pt x="11" y="0"/>
                    </a:cubicBezTo>
                    <a:cubicBezTo>
                      <a:pt x="18" y="5"/>
                      <a:pt x="18" y="5"/>
                      <a:pt x="18" y="5"/>
                    </a:cubicBezTo>
                    <a:cubicBezTo>
                      <a:pt x="17" y="10"/>
                      <a:pt x="17" y="10"/>
                      <a:pt x="17" y="10"/>
                    </a:cubicBezTo>
                    <a:cubicBezTo>
                      <a:pt x="16" y="11"/>
                      <a:pt x="16" y="11"/>
                      <a:pt x="16" y="11"/>
                    </a:cubicBezTo>
                    <a:cubicBezTo>
                      <a:pt x="34" y="27"/>
                      <a:pt x="34" y="27"/>
                      <a:pt x="34" y="27"/>
                    </a:cubicBezTo>
                    <a:cubicBezTo>
                      <a:pt x="35" y="29"/>
                      <a:pt x="35" y="31"/>
                      <a:pt x="34" y="33"/>
                    </a:cubicBezTo>
                    <a:cubicBezTo>
                      <a:pt x="34" y="33"/>
                      <a:pt x="34" y="33"/>
                      <a:pt x="34" y="33"/>
                    </a:cubicBezTo>
                    <a:cubicBezTo>
                      <a:pt x="32" y="34"/>
                      <a:pt x="30" y="34"/>
                      <a:pt x="28" y="33"/>
                    </a:cubicBezTo>
                    <a:cubicBezTo>
                      <a:pt x="12" y="16"/>
                      <a:pt x="12" y="16"/>
                      <a:pt x="12" y="16"/>
                    </a:cubicBezTo>
                    <a:cubicBezTo>
                      <a:pt x="11" y="16"/>
                      <a:pt x="11" y="16"/>
                      <a:pt x="11" y="16"/>
                    </a:cubicBezTo>
                    <a:cubicBezTo>
                      <a:pt x="6" y="17"/>
                      <a:pt x="6" y="17"/>
                      <a:pt x="6" y="17"/>
                    </a:cubicBezTo>
                    <a:cubicBezTo>
                      <a:pt x="0" y="10"/>
                      <a:pt x="0" y="10"/>
                      <a:pt x="0" y="10"/>
                    </a:cubicBezTo>
                    <a:cubicBezTo>
                      <a:pt x="2" y="6"/>
                      <a:pt x="2" y="6"/>
                      <a:pt x="2" y="6"/>
                    </a:cubicBezTo>
                    <a:cubicBezTo>
                      <a:pt x="2" y="6"/>
                      <a:pt x="2" y="6"/>
                      <a:pt x="2" y="6"/>
                    </a:cubicBezTo>
                    <a:cubicBezTo>
                      <a:pt x="2" y="6"/>
                      <a:pt x="2" y="6"/>
                      <a:pt x="2" y="6"/>
                    </a:cubicBezTo>
                    <a:cubicBezTo>
                      <a:pt x="6" y="11"/>
                      <a:pt x="6" y="11"/>
                      <a:pt x="6" y="11"/>
                    </a:cubicBezTo>
                    <a:cubicBezTo>
                      <a:pt x="10" y="9"/>
                      <a:pt x="10" y="9"/>
                      <a:pt x="10" y="9"/>
                    </a:cubicBezTo>
                    <a:cubicBezTo>
                      <a:pt x="12" y="5"/>
                      <a:pt x="12" y="5"/>
                      <a:pt x="12" y="5"/>
                    </a:cubicBezTo>
                    <a:cubicBezTo>
                      <a:pt x="7" y="1"/>
                      <a:pt x="7" y="1"/>
                      <a:pt x="7" y="1"/>
                    </a:cubicBezTo>
                    <a:cubicBezTo>
                      <a:pt x="7" y="1"/>
                      <a:pt x="7" y="1"/>
                      <a:pt x="7" y="1"/>
                    </a:cubicBezTo>
                    <a:close/>
                    <a:moveTo>
                      <a:pt x="30" y="29"/>
                    </a:moveTo>
                    <a:cubicBezTo>
                      <a:pt x="30" y="28"/>
                      <a:pt x="32" y="28"/>
                      <a:pt x="32" y="29"/>
                    </a:cubicBezTo>
                    <a:cubicBezTo>
                      <a:pt x="33" y="29"/>
                      <a:pt x="33" y="31"/>
                      <a:pt x="32" y="31"/>
                    </a:cubicBezTo>
                    <a:cubicBezTo>
                      <a:pt x="32" y="32"/>
                      <a:pt x="30" y="32"/>
                      <a:pt x="30" y="31"/>
                    </a:cubicBezTo>
                    <a:cubicBezTo>
                      <a:pt x="29" y="31"/>
                      <a:pt x="29" y="29"/>
                      <a:pt x="3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66"/>
              <p:cNvSpPr/>
              <p:nvPr>
                <p:custDataLst>
                  <p:tags r:id="rId38"/>
                </p:custDataLst>
              </p:nvPr>
            </p:nvSpPr>
            <p:spPr bwMode="auto">
              <a:xfrm>
                <a:off x="8456368" y="5632577"/>
                <a:ext cx="330647" cy="329197"/>
              </a:xfrm>
              <a:custGeom>
                <a:avLst/>
                <a:gdLst>
                  <a:gd name="T0" fmla="*/ 36 w 63"/>
                  <a:gd name="T1" fmla="*/ 0 h 63"/>
                  <a:gd name="T2" fmla="*/ 37 w 63"/>
                  <a:gd name="T3" fmla="*/ 9 h 63"/>
                  <a:gd name="T4" fmla="*/ 43 w 63"/>
                  <a:gd name="T5" fmla="*/ 11 h 63"/>
                  <a:gd name="T6" fmla="*/ 50 w 63"/>
                  <a:gd name="T7" fmla="*/ 6 h 63"/>
                  <a:gd name="T8" fmla="*/ 57 w 63"/>
                  <a:gd name="T9" fmla="*/ 13 h 63"/>
                  <a:gd name="T10" fmla="*/ 52 w 63"/>
                  <a:gd name="T11" fmla="*/ 19 h 63"/>
                  <a:gd name="T12" fmla="*/ 54 w 63"/>
                  <a:gd name="T13" fmla="*/ 26 h 63"/>
                  <a:gd name="T14" fmla="*/ 63 w 63"/>
                  <a:gd name="T15" fmla="*/ 27 h 63"/>
                  <a:gd name="T16" fmla="*/ 63 w 63"/>
                  <a:gd name="T17" fmla="*/ 36 h 63"/>
                  <a:gd name="T18" fmla="*/ 54 w 63"/>
                  <a:gd name="T19" fmla="*/ 37 h 63"/>
                  <a:gd name="T20" fmla="*/ 53 w 63"/>
                  <a:gd name="T21" fmla="*/ 42 h 63"/>
                  <a:gd name="T22" fmla="*/ 47 w 63"/>
                  <a:gd name="T23" fmla="*/ 37 h 63"/>
                  <a:gd name="T24" fmla="*/ 48 w 63"/>
                  <a:gd name="T25" fmla="*/ 34 h 63"/>
                  <a:gd name="T26" fmla="*/ 34 w 63"/>
                  <a:gd name="T27" fmla="*/ 15 h 63"/>
                  <a:gd name="T28" fmla="*/ 15 w 63"/>
                  <a:gd name="T29" fmla="*/ 29 h 63"/>
                  <a:gd name="T30" fmla="*/ 29 w 63"/>
                  <a:gd name="T31" fmla="*/ 48 h 63"/>
                  <a:gd name="T32" fmla="*/ 37 w 63"/>
                  <a:gd name="T33" fmla="*/ 47 h 63"/>
                  <a:gd name="T34" fmla="*/ 42 w 63"/>
                  <a:gd name="T35" fmla="*/ 53 h 63"/>
                  <a:gd name="T36" fmla="*/ 37 w 63"/>
                  <a:gd name="T37" fmla="*/ 55 h 63"/>
                  <a:gd name="T38" fmla="*/ 36 w 63"/>
                  <a:gd name="T39" fmla="*/ 63 h 63"/>
                  <a:gd name="T40" fmla="*/ 27 w 63"/>
                  <a:gd name="T41" fmla="*/ 63 h 63"/>
                  <a:gd name="T42" fmla="*/ 25 w 63"/>
                  <a:gd name="T43" fmla="*/ 54 h 63"/>
                  <a:gd name="T44" fmla="*/ 19 w 63"/>
                  <a:gd name="T45" fmla="*/ 52 h 63"/>
                  <a:gd name="T46" fmla="*/ 13 w 63"/>
                  <a:gd name="T47" fmla="*/ 57 h 63"/>
                  <a:gd name="T48" fmla="*/ 6 w 63"/>
                  <a:gd name="T49" fmla="*/ 50 h 63"/>
                  <a:gd name="T50" fmla="*/ 11 w 63"/>
                  <a:gd name="T51" fmla="*/ 44 h 63"/>
                  <a:gd name="T52" fmla="*/ 8 w 63"/>
                  <a:gd name="T53" fmla="*/ 37 h 63"/>
                  <a:gd name="T54" fmla="*/ 0 w 63"/>
                  <a:gd name="T55" fmla="*/ 36 h 63"/>
                  <a:gd name="T56" fmla="*/ 0 w 63"/>
                  <a:gd name="T57" fmla="*/ 27 h 63"/>
                  <a:gd name="T58" fmla="*/ 8 w 63"/>
                  <a:gd name="T59" fmla="*/ 26 h 63"/>
                  <a:gd name="T60" fmla="*/ 11 w 63"/>
                  <a:gd name="T61" fmla="*/ 19 h 63"/>
                  <a:gd name="T62" fmla="*/ 6 w 63"/>
                  <a:gd name="T63" fmla="*/ 13 h 63"/>
                  <a:gd name="T64" fmla="*/ 13 w 63"/>
                  <a:gd name="T65" fmla="*/ 6 h 63"/>
                  <a:gd name="T66" fmla="*/ 19 w 63"/>
                  <a:gd name="T67" fmla="*/ 11 h 63"/>
                  <a:gd name="T68" fmla="*/ 25 w 63"/>
                  <a:gd name="T69" fmla="*/ 8 h 63"/>
                  <a:gd name="T70" fmla="*/ 27 w 63"/>
                  <a:gd name="T71" fmla="*/ 0 h 63"/>
                  <a:gd name="T72" fmla="*/ 36 w 63"/>
                  <a:gd name="T7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63">
                    <a:moveTo>
                      <a:pt x="36" y="0"/>
                    </a:moveTo>
                    <a:cubicBezTo>
                      <a:pt x="37" y="9"/>
                      <a:pt x="37" y="9"/>
                      <a:pt x="37" y="9"/>
                    </a:cubicBezTo>
                    <a:cubicBezTo>
                      <a:pt x="43" y="11"/>
                      <a:pt x="43" y="11"/>
                      <a:pt x="43" y="11"/>
                    </a:cubicBezTo>
                    <a:cubicBezTo>
                      <a:pt x="50" y="6"/>
                      <a:pt x="50" y="6"/>
                      <a:pt x="50" y="6"/>
                    </a:cubicBezTo>
                    <a:cubicBezTo>
                      <a:pt x="57" y="13"/>
                      <a:pt x="57" y="13"/>
                      <a:pt x="57" y="13"/>
                    </a:cubicBezTo>
                    <a:cubicBezTo>
                      <a:pt x="52" y="19"/>
                      <a:pt x="52" y="19"/>
                      <a:pt x="52" y="19"/>
                    </a:cubicBezTo>
                    <a:cubicBezTo>
                      <a:pt x="54" y="26"/>
                      <a:pt x="54" y="26"/>
                      <a:pt x="54" y="26"/>
                    </a:cubicBezTo>
                    <a:cubicBezTo>
                      <a:pt x="63" y="27"/>
                      <a:pt x="63" y="27"/>
                      <a:pt x="63" y="27"/>
                    </a:cubicBezTo>
                    <a:cubicBezTo>
                      <a:pt x="63" y="36"/>
                      <a:pt x="63" y="36"/>
                      <a:pt x="63" y="36"/>
                    </a:cubicBezTo>
                    <a:cubicBezTo>
                      <a:pt x="54" y="37"/>
                      <a:pt x="54" y="37"/>
                      <a:pt x="54" y="37"/>
                    </a:cubicBezTo>
                    <a:cubicBezTo>
                      <a:pt x="53" y="42"/>
                      <a:pt x="53" y="42"/>
                      <a:pt x="53" y="42"/>
                    </a:cubicBezTo>
                    <a:cubicBezTo>
                      <a:pt x="47" y="37"/>
                      <a:pt x="47" y="37"/>
                      <a:pt x="47" y="37"/>
                    </a:cubicBezTo>
                    <a:cubicBezTo>
                      <a:pt x="48" y="36"/>
                      <a:pt x="48" y="35"/>
                      <a:pt x="48" y="34"/>
                    </a:cubicBezTo>
                    <a:cubicBezTo>
                      <a:pt x="49" y="25"/>
                      <a:pt x="43" y="16"/>
                      <a:pt x="34" y="15"/>
                    </a:cubicBezTo>
                    <a:cubicBezTo>
                      <a:pt x="25" y="14"/>
                      <a:pt x="16" y="20"/>
                      <a:pt x="15" y="29"/>
                    </a:cubicBezTo>
                    <a:cubicBezTo>
                      <a:pt x="14" y="38"/>
                      <a:pt x="20" y="47"/>
                      <a:pt x="29" y="48"/>
                    </a:cubicBezTo>
                    <a:cubicBezTo>
                      <a:pt x="32" y="48"/>
                      <a:pt x="34" y="48"/>
                      <a:pt x="37" y="47"/>
                    </a:cubicBezTo>
                    <a:cubicBezTo>
                      <a:pt x="42" y="53"/>
                      <a:pt x="42" y="53"/>
                      <a:pt x="42" y="53"/>
                    </a:cubicBezTo>
                    <a:cubicBezTo>
                      <a:pt x="37" y="55"/>
                      <a:pt x="37" y="55"/>
                      <a:pt x="37" y="55"/>
                    </a:cubicBezTo>
                    <a:cubicBezTo>
                      <a:pt x="36" y="63"/>
                      <a:pt x="36" y="63"/>
                      <a:pt x="36" y="63"/>
                    </a:cubicBezTo>
                    <a:cubicBezTo>
                      <a:pt x="27" y="63"/>
                      <a:pt x="27" y="63"/>
                      <a:pt x="27" y="63"/>
                    </a:cubicBezTo>
                    <a:cubicBezTo>
                      <a:pt x="25" y="54"/>
                      <a:pt x="25" y="54"/>
                      <a:pt x="25" y="54"/>
                    </a:cubicBezTo>
                    <a:cubicBezTo>
                      <a:pt x="19" y="52"/>
                      <a:pt x="19" y="52"/>
                      <a:pt x="19" y="52"/>
                    </a:cubicBezTo>
                    <a:cubicBezTo>
                      <a:pt x="13" y="57"/>
                      <a:pt x="13" y="57"/>
                      <a:pt x="13" y="57"/>
                    </a:cubicBezTo>
                    <a:cubicBezTo>
                      <a:pt x="6" y="50"/>
                      <a:pt x="6" y="50"/>
                      <a:pt x="6" y="50"/>
                    </a:cubicBezTo>
                    <a:cubicBezTo>
                      <a:pt x="11" y="44"/>
                      <a:pt x="11" y="44"/>
                      <a:pt x="11" y="44"/>
                    </a:cubicBezTo>
                    <a:cubicBezTo>
                      <a:pt x="8" y="37"/>
                      <a:pt x="8" y="37"/>
                      <a:pt x="8" y="37"/>
                    </a:cubicBezTo>
                    <a:cubicBezTo>
                      <a:pt x="0" y="36"/>
                      <a:pt x="0" y="36"/>
                      <a:pt x="0" y="36"/>
                    </a:cubicBezTo>
                    <a:cubicBezTo>
                      <a:pt x="0" y="27"/>
                      <a:pt x="0" y="27"/>
                      <a:pt x="0" y="27"/>
                    </a:cubicBezTo>
                    <a:cubicBezTo>
                      <a:pt x="8" y="26"/>
                      <a:pt x="8" y="26"/>
                      <a:pt x="8" y="26"/>
                    </a:cubicBezTo>
                    <a:cubicBezTo>
                      <a:pt x="11" y="19"/>
                      <a:pt x="11" y="19"/>
                      <a:pt x="11" y="19"/>
                    </a:cubicBezTo>
                    <a:cubicBezTo>
                      <a:pt x="6" y="13"/>
                      <a:pt x="6" y="13"/>
                      <a:pt x="6" y="13"/>
                    </a:cubicBezTo>
                    <a:cubicBezTo>
                      <a:pt x="13" y="6"/>
                      <a:pt x="13" y="6"/>
                      <a:pt x="13" y="6"/>
                    </a:cubicBezTo>
                    <a:cubicBezTo>
                      <a:pt x="19" y="11"/>
                      <a:pt x="19" y="11"/>
                      <a:pt x="19" y="11"/>
                    </a:cubicBezTo>
                    <a:cubicBezTo>
                      <a:pt x="25" y="8"/>
                      <a:pt x="25" y="8"/>
                      <a:pt x="25" y="8"/>
                    </a:cubicBezTo>
                    <a:cubicBezTo>
                      <a:pt x="27" y="0"/>
                      <a:pt x="27" y="0"/>
                      <a:pt x="27" y="0"/>
                    </a:cubicBezTo>
                    <a:cubicBezTo>
                      <a:pt x="36" y="0"/>
                      <a:pt x="36" y="0"/>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 name="Freeform 61"/>
            <p:cNvSpPr>
              <a:spLocks noEditPoints="1"/>
            </p:cNvSpPr>
            <p:nvPr>
              <p:custDataLst>
                <p:tags r:id="rId39"/>
              </p:custDataLst>
            </p:nvPr>
          </p:nvSpPr>
          <p:spPr bwMode="auto">
            <a:xfrm>
              <a:off x="7299" y="7176"/>
              <a:ext cx="365" cy="300"/>
            </a:xfrm>
            <a:custGeom>
              <a:avLst/>
              <a:gdLst>
                <a:gd name="T0" fmla="*/ 3 w 51"/>
                <a:gd name="T1" fmla="*/ 32 h 42"/>
                <a:gd name="T2" fmla="*/ 0 w 51"/>
                <a:gd name="T3" fmla="*/ 30 h 42"/>
                <a:gd name="T4" fmla="*/ 0 w 51"/>
                <a:gd name="T5" fmla="*/ 3 h 42"/>
                <a:gd name="T6" fmla="*/ 3 w 51"/>
                <a:gd name="T7" fmla="*/ 0 h 42"/>
                <a:gd name="T8" fmla="*/ 48 w 51"/>
                <a:gd name="T9" fmla="*/ 0 h 42"/>
                <a:gd name="T10" fmla="*/ 51 w 51"/>
                <a:gd name="T11" fmla="*/ 3 h 42"/>
                <a:gd name="T12" fmla="*/ 51 w 51"/>
                <a:gd name="T13" fmla="*/ 30 h 42"/>
                <a:gd name="T14" fmla="*/ 48 w 51"/>
                <a:gd name="T15" fmla="*/ 32 h 42"/>
                <a:gd name="T16" fmla="*/ 3 w 51"/>
                <a:gd name="T17" fmla="*/ 32 h 42"/>
                <a:gd name="T18" fmla="*/ 3 w 51"/>
                <a:gd name="T19" fmla="*/ 32 h 42"/>
                <a:gd name="T20" fmla="*/ 18 w 51"/>
                <a:gd name="T21" fmla="*/ 6 h 42"/>
                <a:gd name="T22" fmla="*/ 38 w 51"/>
                <a:gd name="T23" fmla="*/ 16 h 42"/>
                <a:gd name="T24" fmla="*/ 18 w 51"/>
                <a:gd name="T25" fmla="*/ 26 h 42"/>
                <a:gd name="T26" fmla="*/ 18 w 51"/>
                <a:gd name="T27" fmla="*/ 6 h 42"/>
                <a:gd name="T28" fmla="*/ 51 w 51"/>
                <a:gd name="T29" fmla="*/ 40 h 42"/>
                <a:gd name="T30" fmla="*/ 30 w 51"/>
                <a:gd name="T31" fmla="*/ 40 h 42"/>
                <a:gd name="T32" fmla="*/ 26 w 51"/>
                <a:gd name="T33" fmla="*/ 42 h 42"/>
                <a:gd name="T34" fmla="*/ 22 w 51"/>
                <a:gd name="T35" fmla="*/ 40 h 42"/>
                <a:gd name="T36" fmla="*/ 0 w 51"/>
                <a:gd name="T37" fmla="*/ 40 h 42"/>
                <a:gd name="T38" fmla="*/ 0 w 51"/>
                <a:gd name="T39" fmla="*/ 37 h 42"/>
                <a:gd name="T40" fmla="*/ 22 w 51"/>
                <a:gd name="T41" fmla="*/ 37 h 42"/>
                <a:gd name="T42" fmla="*/ 26 w 51"/>
                <a:gd name="T43" fmla="*/ 34 h 42"/>
                <a:gd name="T44" fmla="*/ 30 w 51"/>
                <a:gd name="T45" fmla="*/ 37 h 42"/>
                <a:gd name="T46" fmla="*/ 51 w 51"/>
                <a:gd name="T47" fmla="*/ 37 h 42"/>
                <a:gd name="T48" fmla="*/ 51 w 51"/>
                <a:gd name="T49"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42">
                  <a:moveTo>
                    <a:pt x="3" y="32"/>
                  </a:moveTo>
                  <a:cubicBezTo>
                    <a:pt x="2" y="32"/>
                    <a:pt x="0" y="31"/>
                    <a:pt x="0" y="30"/>
                  </a:cubicBezTo>
                  <a:cubicBezTo>
                    <a:pt x="0" y="21"/>
                    <a:pt x="0" y="12"/>
                    <a:pt x="0" y="3"/>
                  </a:cubicBezTo>
                  <a:cubicBezTo>
                    <a:pt x="0" y="1"/>
                    <a:pt x="2" y="0"/>
                    <a:pt x="3" y="0"/>
                  </a:cubicBezTo>
                  <a:cubicBezTo>
                    <a:pt x="48" y="0"/>
                    <a:pt x="48" y="0"/>
                    <a:pt x="48" y="0"/>
                  </a:cubicBezTo>
                  <a:cubicBezTo>
                    <a:pt x="50" y="0"/>
                    <a:pt x="51" y="1"/>
                    <a:pt x="51" y="3"/>
                  </a:cubicBezTo>
                  <a:cubicBezTo>
                    <a:pt x="51" y="12"/>
                    <a:pt x="51" y="21"/>
                    <a:pt x="51" y="30"/>
                  </a:cubicBezTo>
                  <a:cubicBezTo>
                    <a:pt x="51" y="31"/>
                    <a:pt x="50" y="32"/>
                    <a:pt x="48" y="32"/>
                  </a:cubicBezTo>
                  <a:cubicBezTo>
                    <a:pt x="26" y="32"/>
                    <a:pt x="26" y="32"/>
                    <a:pt x="3" y="32"/>
                  </a:cubicBezTo>
                  <a:cubicBezTo>
                    <a:pt x="3" y="32"/>
                    <a:pt x="3" y="32"/>
                    <a:pt x="3" y="32"/>
                  </a:cubicBezTo>
                  <a:close/>
                  <a:moveTo>
                    <a:pt x="18" y="6"/>
                  </a:moveTo>
                  <a:cubicBezTo>
                    <a:pt x="38" y="16"/>
                    <a:pt x="38" y="16"/>
                    <a:pt x="38" y="16"/>
                  </a:cubicBezTo>
                  <a:cubicBezTo>
                    <a:pt x="18" y="26"/>
                    <a:pt x="18" y="26"/>
                    <a:pt x="18" y="26"/>
                  </a:cubicBezTo>
                  <a:cubicBezTo>
                    <a:pt x="18" y="6"/>
                    <a:pt x="18" y="6"/>
                    <a:pt x="18" y="6"/>
                  </a:cubicBezTo>
                  <a:close/>
                  <a:moveTo>
                    <a:pt x="51" y="40"/>
                  </a:moveTo>
                  <a:cubicBezTo>
                    <a:pt x="30" y="40"/>
                    <a:pt x="30" y="40"/>
                    <a:pt x="30" y="40"/>
                  </a:cubicBezTo>
                  <a:cubicBezTo>
                    <a:pt x="29" y="41"/>
                    <a:pt x="27" y="42"/>
                    <a:pt x="26" y="42"/>
                  </a:cubicBezTo>
                  <a:cubicBezTo>
                    <a:pt x="24" y="42"/>
                    <a:pt x="22" y="41"/>
                    <a:pt x="22" y="40"/>
                  </a:cubicBezTo>
                  <a:cubicBezTo>
                    <a:pt x="0" y="40"/>
                    <a:pt x="0" y="40"/>
                    <a:pt x="0" y="40"/>
                  </a:cubicBezTo>
                  <a:cubicBezTo>
                    <a:pt x="0" y="37"/>
                    <a:pt x="0" y="37"/>
                    <a:pt x="0" y="37"/>
                  </a:cubicBezTo>
                  <a:cubicBezTo>
                    <a:pt x="22" y="37"/>
                    <a:pt x="22" y="37"/>
                    <a:pt x="22" y="37"/>
                  </a:cubicBezTo>
                  <a:cubicBezTo>
                    <a:pt x="22" y="35"/>
                    <a:pt x="24" y="34"/>
                    <a:pt x="26" y="34"/>
                  </a:cubicBezTo>
                  <a:cubicBezTo>
                    <a:pt x="27" y="34"/>
                    <a:pt x="29" y="35"/>
                    <a:pt x="30" y="37"/>
                  </a:cubicBezTo>
                  <a:cubicBezTo>
                    <a:pt x="51" y="37"/>
                    <a:pt x="51" y="37"/>
                    <a:pt x="51" y="37"/>
                  </a:cubicBezTo>
                  <a:cubicBezTo>
                    <a:pt x="51" y="40"/>
                    <a:pt x="51" y="40"/>
                    <a:pt x="51" y="40"/>
                  </a:cubicBez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zh-CN" altLang="en-US"/>
            </a:p>
          </p:txBody>
        </p:sp>
        <p:sp>
          <p:nvSpPr>
            <p:cNvPr id="5" name="Freeform 64"/>
            <p:cNvSpPr>
              <a:spLocks noEditPoints="1"/>
            </p:cNvSpPr>
            <p:nvPr>
              <p:custDataLst>
                <p:tags r:id="rId40"/>
              </p:custDataLst>
            </p:nvPr>
          </p:nvSpPr>
          <p:spPr bwMode="auto">
            <a:xfrm>
              <a:off x="5264" y="9056"/>
              <a:ext cx="379" cy="452"/>
            </a:xfrm>
            <a:custGeom>
              <a:avLst/>
              <a:gdLst>
                <a:gd name="T0" fmla="*/ 34 w 53"/>
                <a:gd name="T1" fmla="*/ 54 h 63"/>
                <a:gd name="T2" fmla="*/ 35 w 53"/>
                <a:gd name="T3" fmla="*/ 56 h 63"/>
                <a:gd name="T4" fmla="*/ 19 w 53"/>
                <a:gd name="T5" fmla="*/ 57 h 63"/>
                <a:gd name="T6" fmla="*/ 18 w 53"/>
                <a:gd name="T7" fmla="*/ 55 h 63"/>
                <a:gd name="T8" fmla="*/ 19 w 53"/>
                <a:gd name="T9" fmla="*/ 54 h 63"/>
                <a:gd name="T10" fmla="*/ 32 w 53"/>
                <a:gd name="T11" fmla="*/ 61 h 63"/>
                <a:gd name="T12" fmla="*/ 23 w 53"/>
                <a:gd name="T13" fmla="*/ 63 h 63"/>
                <a:gd name="T14" fmla="*/ 21 w 53"/>
                <a:gd name="T15" fmla="*/ 59 h 63"/>
                <a:gd name="T16" fmla="*/ 26 w 53"/>
                <a:gd name="T17" fmla="*/ 15 h 63"/>
                <a:gd name="T18" fmla="*/ 33 w 53"/>
                <a:gd name="T19" fmla="*/ 52 h 63"/>
                <a:gd name="T20" fmla="*/ 12 w 53"/>
                <a:gd name="T21" fmla="*/ 29 h 63"/>
                <a:gd name="T22" fmla="*/ 26 w 53"/>
                <a:gd name="T23" fmla="*/ 15 h 63"/>
                <a:gd name="T24" fmla="*/ 29 w 53"/>
                <a:gd name="T25" fmla="*/ 17 h 63"/>
                <a:gd name="T26" fmla="*/ 32 w 53"/>
                <a:gd name="T27" fmla="*/ 19 h 63"/>
                <a:gd name="T28" fmla="*/ 29 w 53"/>
                <a:gd name="T29" fmla="*/ 18 h 63"/>
                <a:gd name="T30" fmla="*/ 20 w 53"/>
                <a:gd name="T31" fmla="*/ 22 h 63"/>
                <a:gd name="T32" fmla="*/ 17 w 53"/>
                <a:gd name="T33" fmla="*/ 29 h 63"/>
                <a:gd name="T34" fmla="*/ 16 w 53"/>
                <a:gd name="T35" fmla="*/ 34 h 63"/>
                <a:gd name="T36" fmla="*/ 15 w 53"/>
                <a:gd name="T37" fmla="*/ 31 h 63"/>
                <a:gd name="T38" fmla="*/ 15 w 53"/>
                <a:gd name="T39" fmla="*/ 25 h 63"/>
                <a:gd name="T40" fmla="*/ 19 w 53"/>
                <a:gd name="T41" fmla="*/ 20 h 63"/>
                <a:gd name="T42" fmla="*/ 26 w 53"/>
                <a:gd name="T43" fmla="*/ 17 h 63"/>
                <a:gd name="T44" fmla="*/ 28 w 53"/>
                <a:gd name="T45" fmla="*/ 17 h 63"/>
                <a:gd name="T46" fmla="*/ 28 w 53"/>
                <a:gd name="T47" fmla="*/ 0 h 63"/>
                <a:gd name="T48" fmla="*/ 27 w 53"/>
                <a:gd name="T49" fmla="*/ 10 h 63"/>
                <a:gd name="T50" fmla="*/ 25 w 53"/>
                <a:gd name="T51" fmla="*/ 0 h 63"/>
                <a:gd name="T52" fmla="*/ 47 w 53"/>
                <a:gd name="T53" fmla="*/ 10 h 63"/>
                <a:gd name="T54" fmla="*/ 38 w 53"/>
                <a:gd name="T55" fmla="*/ 14 h 63"/>
                <a:gd name="T56" fmla="*/ 14 w 53"/>
                <a:gd name="T57" fmla="*/ 42 h 63"/>
                <a:gd name="T58" fmla="*/ 6 w 53"/>
                <a:gd name="T59" fmla="*/ 45 h 63"/>
                <a:gd name="T60" fmla="*/ 14 w 53"/>
                <a:gd name="T61" fmla="*/ 42 h 63"/>
                <a:gd name="T62" fmla="*/ 9 w 53"/>
                <a:gd name="T63" fmla="*/ 7 h 63"/>
                <a:gd name="T64" fmla="*/ 13 w 53"/>
                <a:gd name="T65" fmla="*/ 16 h 63"/>
                <a:gd name="T66" fmla="*/ 9 w 53"/>
                <a:gd name="T67" fmla="*/ 7 h 63"/>
                <a:gd name="T68" fmla="*/ 44 w 53"/>
                <a:gd name="T69" fmla="*/ 47 h 63"/>
                <a:gd name="T70" fmla="*/ 42 w 53"/>
                <a:gd name="T71" fmla="*/ 40 h 63"/>
                <a:gd name="T72" fmla="*/ 39 w 53"/>
                <a:gd name="T73" fmla="*/ 42 h 63"/>
                <a:gd name="T74" fmla="*/ 53 w 53"/>
                <a:gd name="T75" fmla="*/ 29 h 63"/>
                <a:gd name="T76" fmla="*/ 45 w 53"/>
                <a:gd name="T77" fmla="*/ 29 h 63"/>
                <a:gd name="T78" fmla="*/ 53 w 53"/>
                <a:gd name="T79" fmla="*/ 26 h 63"/>
                <a:gd name="T80" fmla="*/ 0 w 53"/>
                <a:gd name="T81" fmla="*/ 29 h 63"/>
                <a:gd name="T82" fmla="*/ 8 w 53"/>
                <a:gd name="T83" fmla="*/ 26 h 63"/>
                <a:gd name="T84" fmla="*/ 8 w 53"/>
                <a:gd name="T8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63">
                  <a:moveTo>
                    <a:pt x="19" y="54"/>
                  </a:moveTo>
                  <a:cubicBezTo>
                    <a:pt x="34" y="54"/>
                    <a:pt x="34" y="54"/>
                    <a:pt x="34" y="54"/>
                  </a:cubicBezTo>
                  <a:cubicBezTo>
                    <a:pt x="34" y="54"/>
                    <a:pt x="35" y="54"/>
                    <a:pt x="35" y="55"/>
                  </a:cubicBezTo>
                  <a:cubicBezTo>
                    <a:pt x="35" y="56"/>
                    <a:pt x="35" y="56"/>
                    <a:pt x="35" y="56"/>
                  </a:cubicBezTo>
                  <a:cubicBezTo>
                    <a:pt x="35" y="57"/>
                    <a:pt x="34" y="57"/>
                    <a:pt x="34" y="57"/>
                  </a:cubicBezTo>
                  <a:cubicBezTo>
                    <a:pt x="19" y="57"/>
                    <a:pt x="19" y="57"/>
                    <a:pt x="19" y="57"/>
                  </a:cubicBezTo>
                  <a:cubicBezTo>
                    <a:pt x="19" y="57"/>
                    <a:pt x="18" y="57"/>
                    <a:pt x="18" y="56"/>
                  </a:cubicBezTo>
                  <a:cubicBezTo>
                    <a:pt x="18" y="55"/>
                    <a:pt x="18" y="55"/>
                    <a:pt x="18" y="55"/>
                  </a:cubicBezTo>
                  <a:cubicBezTo>
                    <a:pt x="18" y="54"/>
                    <a:pt x="19" y="54"/>
                    <a:pt x="19" y="54"/>
                  </a:cubicBezTo>
                  <a:cubicBezTo>
                    <a:pt x="19" y="54"/>
                    <a:pt x="19" y="54"/>
                    <a:pt x="19" y="54"/>
                  </a:cubicBezTo>
                  <a:close/>
                  <a:moveTo>
                    <a:pt x="32" y="59"/>
                  </a:moveTo>
                  <a:cubicBezTo>
                    <a:pt x="32" y="61"/>
                    <a:pt x="32" y="61"/>
                    <a:pt x="32" y="61"/>
                  </a:cubicBezTo>
                  <a:cubicBezTo>
                    <a:pt x="32" y="62"/>
                    <a:pt x="31" y="63"/>
                    <a:pt x="30" y="63"/>
                  </a:cubicBezTo>
                  <a:cubicBezTo>
                    <a:pt x="23" y="63"/>
                    <a:pt x="23" y="63"/>
                    <a:pt x="23" y="63"/>
                  </a:cubicBezTo>
                  <a:cubicBezTo>
                    <a:pt x="22" y="63"/>
                    <a:pt x="21" y="62"/>
                    <a:pt x="21" y="61"/>
                  </a:cubicBezTo>
                  <a:cubicBezTo>
                    <a:pt x="21" y="59"/>
                    <a:pt x="21" y="59"/>
                    <a:pt x="21" y="59"/>
                  </a:cubicBezTo>
                  <a:cubicBezTo>
                    <a:pt x="32" y="59"/>
                    <a:pt x="32" y="59"/>
                    <a:pt x="32" y="59"/>
                  </a:cubicBezTo>
                  <a:close/>
                  <a:moveTo>
                    <a:pt x="26" y="15"/>
                  </a:moveTo>
                  <a:cubicBezTo>
                    <a:pt x="34" y="15"/>
                    <a:pt x="40" y="21"/>
                    <a:pt x="40" y="29"/>
                  </a:cubicBezTo>
                  <a:cubicBezTo>
                    <a:pt x="40" y="37"/>
                    <a:pt x="33" y="39"/>
                    <a:pt x="33" y="52"/>
                  </a:cubicBezTo>
                  <a:cubicBezTo>
                    <a:pt x="20" y="52"/>
                    <a:pt x="20" y="52"/>
                    <a:pt x="20" y="52"/>
                  </a:cubicBezTo>
                  <a:cubicBezTo>
                    <a:pt x="20" y="39"/>
                    <a:pt x="12" y="37"/>
                    <a:pt x="12" y="29"/>
                  </a:cubicBezTo>
                  <a:cubicBezTo>
                    <a:pt x="12" y="21"/>
                    <a:pt x="19" y="15"/>
                    <a:pt x="26" y="15"/>
                  </a:cubicBezTo>
                  <a:cubicBezTo>
                    <a:pt x="26" y="15"/>
                    <a:pt x="26" y="15"/>
                    <a:pt x="26" y="15"/>
                  </a:cubicBezTo>
                  <a:close/>
                  <a:moveTo>
                    <a:pt x="28" y="17"/>
                  </a:moveTo>
                  <a:cubicBezTo>
                    <a:pt x="29" y="17"/>
                    <a:pt x="29" y="17"/>
                    <a:pt x="29" y="17"/>
                  </a:cubicBezTo>
                  <a:cubicBezTo>
                    <a:pt x="31" y="18"/>
                    <a:pt x="32" y="19"/>
                    <a:pt x="34" y="20"/>
                  </a:cubicBezTo>
                  <a:cubicBezTo>
                    <a:pt x="33" y="19"/>
                    <a:pt x="33" y="19"/>
                    <a:pt x="32" y="19"/>
                  </a:cubicBezTo>
                  <a:cubicBezTo>
                    <a:pt x="31" y="19"/>
                    <a:pt x="31" y="19"/>
                    <a:pt x="31" y="19"/>
                  </a:cubicBezTo>
                  <a:cubicBezTo>
                    <a:pt x="30" y="19"/>
                    <a:pt x="30" y="19"/>
                    <a:pt x="29" y="18"/>
                  </a:cubicBezTo>
                  <a:cubicBezTo>
                    <a:pt x="28" y="19"/>
                    <a:pt x="27" y="19"/>
                    <a:pt x="26" y="19"/>
                  </a:cubicBezTo>
                  <a:cubicBezTo>
                    <a:pt x="24" y="20"/>
                    <a:pt x="22" y="21"/>
                    <a:pt x="20" y="22"/>
                  </a:cubicBezTo>
                  <a:cubicBezTo>
                    <a:pt x="19" y="23"/>
                    <a:pt x="19" y="23"/>
                    <a:pt x="19" y="23"/>
                  </a:cubicBezTo>
                  <a:cubicBezTo>
                    <a:pt x="18" y="25"/>
                    <a:pt x="17" y="27"/>
                    <a:pt x="17" y="29"/>
                  </a:cubicBezTo>
                  <a:cubicBezTo>
                    <a:pt x="16" y="30"/>
                    <a:pt x="16" y="30"/>
                    <a:pt x="16" y="30"/>
                  </a:cubicBezTo>
                  <a:cubicBezTo>
                    <a:pt x="16" y="31"/>
                    <a:pt x="16" y="33"/>
                    <a:pt x="16" y="34"/>
                  </a:cubicBezTo>
                  <a:cubicBezTo>
                    <a:pt x="16" y="33"/>
                    <a:pt x="16" y="33"/>
                    <a:pt x="15" y="32"/>
                  </a:cubicBezTo>
                  <a:cubicBezTo>
                    <a:pt x="15" y="31"/>
                    <a:pt x="15" y="31"/>
                    <a:pt x="15" y="31"/>
                  </a:cubicBezTo>
                  <a:cubicBezTo>
                    <a:pt x="15" y="29"/>
                    <a:pt x="15" y="28"/>
                    <a:pt x="15" y="26"/>
                  </a:cubicBezTo>
                  <a:cubicBezTo>
                    <a:pt x="15" y="25"/>
                    <a:pt x="15" y="25"/>
                    <a:pt x="15" y="25"/>
                  </a:cubicBezTo>
                  <a:cubicBezTo>
                    <a:pt x="16" y="24"/>
                    <a:pt x="17" y="22"/>
                    <a:pt x="18" y="21"/>
                  </a:cubicBezTo>
                  <a:cubicBezTo>
                    <a:pt x="19" y="20"/>
                    <a:pt x="19" y="20"/>
                    <a:pt x="19" y="20"/>
                  </a:cubicBezTo>
                  <a:cubicBezTo>
                    <a:pt x="20" y="19"/>
                    <a:pt x="22" y="18"/>
                    <a:pt x="24" y="17"/>
                  </a:cubicBezTo>
                  <a:cubicBezTo>
                    <a:pt x="25" y="17"/>
                    <a:pt x="25" y="17"/>
                    <a:pt x="26" y="17"/>
                  </a:cubicBezTo>
                  <a:cubicBezTo>
                    <a:pt x="27" y="17"/>
                    <a:pt x="28" y="17"/>
                    <a:pt x="28" y="17"/>
                  </a:cubicBezTo>
                  <a:cubicBezTo>
                    <a:pt x="28" y="17"/>
                    <a:pt x="28" y="17"/>
                    <a:pt x="28" y="17"/>
                  </a:cubicBezTo>
                  <a:close/>
                  <a:moveTo>
                    <a:pt x="25" y="0"/>
                  </a:moveTo>
                  <a:cubicBezTo>
                    <a:pt x="28" y="0"/>
                    <a:pt x="28" y="0"/>
                    <a:pt x="28" y="0"/>
                  </a:cubicBezTo>
                  <a:cubicBezTo>
                    <a:pt x="28" y="10"/>
                    <a:pt x="28" y="10"/>
                    <a:pt x="28" y="10"/>
                  </a:cubicBezTo>
                  <a:cubicBezTo>
                    <a:pt x="28" y="10"/>
                    <a:pt x="27" y="10"/>
                    <a:pt x="27" y="10"/>
                  </a:cubicBezTo>
                  <a:cubicBezTo>
                    <a:pt x="26" y="10"/>
                    <a:pt x="25" y="10"/>
                    <a:pt x="25" y="10"/>
                  </a:cubicBezTo>
                  <a:cubicBezTo>
                    <a:pt x="25" y="0"/>
                    <a:pt x="25" y="0"/>
                    <a:pt x="25" y="0"/>
                  </a:cubicBezTo>
                  <a:close/>
                  <a:moveTo>
                    <a:pt x="44" y="7"/>
                  </a:moveTo>
                  <a:cubicBezTo>
                    <a:pt x="47" y="10"/>
                    <a:pt x="47" y="10"/>
                    <a:pt x="47" y="10"/>
                  </a:cubicBezTo>
                  <a:cubicBezTo>
                    <a:pt x="40" y="16"/>
                    <a:pt x="40" y="16"/>
                    <a:pt x="40" y="16"/>
                  </a:cubicBezTo>
                  <a:cubicBezTo>
                    <a:pt x="40" y="15"/>
                    <a:pt x="39" y="14"/>
                    <a:pt x="38" y="14"/>
                  </a:cubicBezTo>
                  <a:cubicBezTo>
                    <a:pt x="44" y="7"/>
                    <a:pt x="44" y="7"/>
                    <a:pt x="44" y="7"/>
                  </a:cubicBezTo>
                  <a:close/>
                  <a:moveTo>
                    <a:pt x="14" y="42"/>
                  </a:moveTo>
                  <a:cubicBezTo>
                    <a:pt x="9" y="47"/>
                    <a:pt x="9" y="47"/>
                    <a:pt x="9" y="47"/>
                  </a:cubicBezTo>
                  <a:cubicBezTo>
                    <a:pt x="6" y="45"/>
                    <a:pt x="6" y="45"/>
                    <a:pt x="6" y="45"/>
                  </a:cubicBezTo>
                  <a:cubicBezTo>
                    <a:pt x="11" y="40"/>
                    <a:pt x="11" y="40"/>
                    <a:pt x="11" y="40"/>
                  </a:cubicBezTo>
                  <a:cubicBezTo>
                    <a:pt x="12" y="41"/>
                    <a:pt x="13" y="42"/>
                    <a:pt x="14" y="42"/>
                  </a:cubicBezTo>
                  <a:cubicBezTo>
                    <a:pt x="14" y="42"/>
                    <a:pt x="14" y="42"/>
                    <a:pt x="14" y="42"/>
                  </a:cubicBezTo>
                  <a:close/>
                  <a:moveTo>
                    <a:pt x="9" y="7"/>
                  </a:moveTo>
                  <a:cubicBezTo>
                    <a:pt x="6" y="10"/>
                    <a:pt x="6" y="10"/>
                    <a:pt x="6" y="10"/>
                  </a:cubicBezTo>
                  <a:cubicBezTo>
                    <a:pt x="13" y="16"/>
                    <a:pt x="13" y="16"/>
                    <a:pt x="13" y="16"/>
                  </a:cubicBezTo>
                  <a:cubicBezTo>
                    <a:pt x="14" y="15"/>
                    <a:pt x="14" y="14"/>
                    <a:pt x="15" y="14"/>
                  </a:cubicBezTo>
                  <a:cubicBezTo>
                    <a:pt x="9" y="7"/>
                    <a:pt x="9" y="7"/>
                    <a:pt x="9" y="7"/>
                  </a:cubicBezTo>
                  <a:close/>
                  <a:moveTo>
                    <a:pt x="39" y="42"/>
                  </a:moveTo>
                  <a:cubicBezTo>
                    <a:pt x="44" y="47"/>
                    <a:pt x="44" y="47"/>
                    <a:pt x="44" y="47"/>
                  </a:cubicBezTo>
                  <a:cubicBezTo>
                    <a:pt x="47" y="45"/>
                    <a:pt x="47" y="45"/>
                    <a:pt x="47" y="45"/>
                  </a:cubicBezTo>
                  <a:cubicBezTo>
                    <a:pt x="42" y="40"/>
                    <a:pt x="42" y="40"/>
                    <a:pt x="42" y="40"/>
                  </a:cubicBezTo>
                  <a:cubicBezTo>
                    <a:pt x="41" y="41"/>
                    <a:pt x="40" y="42"/>
                    <a:pt x="39" y="42"/>
                  </a:cubicBezTo>
                  <a:cubicBezTo>
                    <a:pt x="39" y="42"/>
                    <a:pt x="39" y="42"/>
                    <a:pt x="39" y="42"/>
                  </a:cubicBezTo>
                  <a:close/>
                  <a:moveTo>
                    <a:pt x="53" y="26"/>
                  </a:moveTo>
                  <a:cubicBezTo>
                    <a:pt x="53" y="29"/>
                    <a:pt x="53" y="29"/>
                    <a:pt x="53" y="29"/>
                  </a:cubicBezTo>
                  <a:cubicBezTo>
                    <a:pt x="45" y="29"/>
                    <a:pt x="45" y="29"/>
                    <a:pt x="45" y="29"/>
                  </a:cubicBezTo>
                  <a:cubicBezTo>
                    <a:pt x="45" y="29"/>
                    <a:pt x="45" y="29"/>
                    <a:pt x="45" y="29"/>
                  </a:cubicBezTo>
                  <a:cubicBezTo>
                    <a:pt x="45" y="28"/>
                    <a:pt x="45" y="27"/>
                    <a:pt x="45" y="26"/>
                  </a:cubicBezTo>
                  <a:cubicBezTo>
                    <a:pt x="53" y="26"/>
                    <a:pt x="53" y="26"/>
                    <a:pt x="53" y="26"/>
                  </a:cubicBezTo>
                  <a:close/>
                  <a:moveTo>
                    <a:pt x="8" y="29"/>
                  </a:moveTo>
                  <a:cubicBezTo>
                    <a:pt x="0" y="29"/>
                    <a:pt x="0" y="29"/>
                    <a:pt x="0" y="29"/>
                  </a:cubicBezTo>
                  <a:cubicBezTo>
                    <a:pt x="0" y="26"/>
                    <a:pt x="0" y="26"/>
                    <a:pt x="0" y="26"/>
                  </a:cubicBezTo>
                  <a:cubicBezTo>
                    <a:pt x="8" y="26"/>
                    <a:pt x="8" y="26"/>
                    <a:pt x="8" y="26"/>
                  </a:cubicBezTo>
                  <a:cubicBezTo>
                    <a:pt x="8" y="27"/>
                    <a:pt x="8" y="28"/>
                    <a:pt x="8" y="29"/>
                  </a:cubicBezTo>
                  <a:cubicBezTo>
                    <a:pt x="8" y="29"/>
                    <a:pt x="8" y="29"/>
                    <a:pt x="8" y="29"/>
                  </a:cubicBezTo>
                  <a:cubicBezTo>
                    <a:pt x="8" y="29"/>
                    <a:pt x="8" y="29"/>
                    <a:pt x="8" y="29"/>
                  </a:cubicBez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zh-CN" altLang="en-US"/>
            </a:p>
          </p:txBody>
        </p:sp>
        <p:sp>
          <p:nvSpPr>
            <p:cNvPr id="6" name="文本框 5"/>
            <p:cNvSpPr txBox="1"/>
            <p:nvPr>
              <p:custDataLst>
                <p:tags r:id="rId41"/>
              </p:custDataLst>
            </p:nvPr>
          </p:nvSpPr>
          <p:spPr>
            <a:xfrm>
              <a:off x="8122" y="6816"/>
              <a:ext cx="4177" cy="781"/>
            </a:xfrm>
            <a:prstGeom prst="rect">
              <a:avLst/>
            </a:prstGeom>
            <a:noFill/>
          </p:spPr>
          <p:txBody>
            <a:bodyPr wrap="square" rtlCol="0">
              <a:noAutofit/>
            </a:bodyPr>
            <a:lstStyle/>
            <a:p>
              <a:pPr lvl="0" algn="ctr" fontAlgn="auto">
                <a:lnSpc>
                  <a:spcPct val="100000"/>
                </a:lnSpc>
                <a:spcBef>
                  <a:spcPts val="0"/>
                </a:spcBef>
                <a:buClrTx/>
                <a:buSzTx/>
                <a:buFontTx/>
                <a:defRPr/>
              </a:pPr>
              <a:r>
                <a:rPr lang="zh-CN" altLang="en-US" sz="3200" b="1">
                  <a:solidFill>
                    <a:srgbClr val="FFFF00"/>
                  </a:solidFill>
                  <a:latin typeface="微软雅黑" panose="020B0503020204020204" pitchFamily="34" charset="-122"/>
                  <a:ea typeface="微软雅黑" panose="020B0503020204020204" pitchFamily="34" charset="-122"/>
                  <a:sym typeface="+mn-ea"/>
                </a:rPr>
                <a:t>怎么办</a:t>
              </a:r>
              <a:endParaRPr lang="zh-CN" altLang="en-US" sz="3200" b="1">
                <a:solidFill>
                  <a:srgbClr val="FFFF00"/>
                </a:solidFill>
                <a:latin typeface="微软雅黑" panose="020B0503020204020204" pitchFamily="34" charset="-122"/>
                <a:ea typeface="微软雅黑" panose="020B0503020204020204" pitchFamily="34" charset="-122"/>
                <a:sym typeface="+mn-ea"/>
              </a:endParaRPr>
            </a:p>
          </p:txBody>
        </p:sp>
        <p:sp>
          <p:nvSpPr>
            <p:cNvPr id="10" name="文本框 9"/>
            <p:cNvSpPr txBox="1"/>
            <p:nvPr>
              <p:custDataLst>
                <p:tags r:id="rId42"/>
              </p:custDataLst>
            </p:nvPr>
          </p:nvSpPr>
          <p:spPr>
            <a:xfrm>
              <a:off x="5763" y="3826"/>
              <a:ext cx="4207" cy="1475"/>
            </a:xfrm>
            <a:prstGeom prst="rect">
              <a:avLst/>
            </a:prstGeom>
            <a:noFill/>
          </p:spPr>
          <p:txBody>
            <a:bodyPr wrap="square" rtlCol="0"/>
            <a:lstStyle/>
            <a:p>
              <a:pPr marL="0" algn="ctr">
                <a:lnSpc>
                  <a:spcPct val="150000"/>
                </a:lnSpc>
                <a:spcBef>
                  <a:spcPts val="0"/>
                </a:spcBef>
                <a:buClrTx/>
                <a:buSzTx/>
                <a:buFontTx/>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rPr>
                <a:t>是什么</a:t>
              </a:r>
              <a:endParaRPr lang="zh-CN" altLang="en-US" sz="2800" b="1">
                <a:solidFill>
                  <a:schemeClr val="accent1">
                    <a:lumMod val="75000"/>
                  </a:schemeClr>
                </a:solidFill>
                <a:latin typeface="微软雅黑" panose="020B0503020204020204" pitchFamily="34" charset="-122"/>
                <a:ea typeface="微软雅黑" panose="020B0503020204020204" pitchFamily="34" charset="-122"/>
              </a:endParaRPr>
            </a:p>
          </p:txBody>
        </p:sp>
        <p:sp>
          <p:nvSpPr>
            <p:cNvPr id="114" name="文本框 113"/>
            <p:cNvSpPr txBox="1"/>
            <p:nvPr>
              <p:custDataLst>
                <p:tags r:id="rId43"/>
              </p:custDataLst>
            </p:nvPr>
          </p:nvSpPr>
          <p:spPr>
            <a:xfrm>
              <a:off x="5643" y="9494"/>
              <a:ext cx="4115" cy="781"/>
            </a:xfrm>
            <a:prstGeom prst="rect">
              <a:avLst/>
            </a:prstGeom>
            <a:noFill/>
          </p:spPr>
          <p:txBody>
            <a:bodyPr wrap="square" rtlCol="0">
              <a:noAutofit/>
            </a:bodyPr>
            <a:lstStyle/>
            <a:p>
              <a:pPr lvl="0" algn="ctr">
                <a:lnSpc>
                  <a:spcPct val="150000"/>
                </a:lnSpc>
                <a:spcBef>
                  <a:spcPts val="0"/>
                </a:spcBef>
                <a:buClrTx/>
                <a:buSzTx/>
                <a:buFontTx/>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sym typeface="+mn-ea"/>
                </a:rPr>
                <a:t>为什么</a:t>
              </a:r>
              <a:endParaRPr lang="zh-CN" altLang="en-US" sz="2800" b="1">
                <a:solidFill>
                  <a:schemeClr val="accent1">
                    <a:lumMod val="75000"/>
                  </a:schemeClr>
                </a:solidFill>
                <a:latin typeface="微软雅黑" panose="020B0503020204020204" pitchFamily="34" charset="-122"/>
                <a:ea typeface="微软雅黑" panose="020B0503020204020204" pitchFamily="34" charset="-122"/>
                <a:sym typeface="+mn-ea"/>
              </a:endParaRPr>
            </a:p>
          </p:txBody>
        </p:sp>
        <p:pic>
          <p:nvPicPr>
            <p:cNvPr id="102" name="图片 101"/>
            <p:cNvPicPr>
              <a:picLocks noChangeAspect="1"/>
            </p:cNvPicPr>
            <p:nvPr>
              <p:custDataLst>
                <p:tags r:id="rId44"/>
              </p:custDataLst>
            </p:nvPr>
          </p:nvPicPr>
          <p:blipFill>
            <a:blip r:embed="rId45" cstate="print">
              <a:extLst>
                <a:ext uri="{28A0092B-C50C-407E-A947-70E740481C1C}">
                  <a14:useLocalDpi xmlns:a14="http://schemas.microsoft.com/office/drawing/2010/main" val="0"/>
                </a:ext>
              </a:extLst>
            </a:blip>
            <a:stretch>
              <a:fillRect/>
            </a:stretch>
          </p:blipFill>
          <p:spPr>
            <a:xfrm>
              <a:off x="14255" y="3246"/>
              <a:ext cx="1995" cy="7030"/>
            </a:xfrm>
            <a:prstGeom prst="rect">
              <a:avLst/>
            </a:prstGeom>
          </p:spPr>
        </p:pic>
      </p:grpSp>
      <p:sp>
        <p:nvSpPr>
          <p:cNvPr id="14" name="文本框 13"/>
          <p:cNvSpPr txBox="1"/>
          <p:nvPr>
            <p:custDataLst>
              <p:tags r:id="rId46"/>
            </p:custDataLst>
          </p:nvPr>
        </p:nvSpPr>
        <p:spPr>
          <a:xfrm>
            <a:off x="8877300" y="3333750"/>
            <a:ext cx="2875915" cy="2212340"/>
          </a:xfrm>
          <a:prstGeom prst="rect">
            <a:avLst/>
          </a:prstGeom>
          <a:noFill/>
        </p:spPr>
        <p:txBody>
          <a:bodyPr wrap="square" rtlCol="0"/>
          <a:lstStyle/>
          <a:p>
            <a:pPr marL="0" algn="l">
              <a:lnSpc>
                <a:spcPct val="150000"/>
              </a:lnSpc>
              <a:spcBef>
                <a:spcPts val="0"/>
              </a:spcBef>
              <a:buClrTx/>
              <a:buSzTx/>
              <a:buFontTx/>
              <a:defRPr/>
            </a:pPr>
            <a:r>
              <a:rPr lang="zh-CN" altLang="en-US" sz="2800" b="1">
                <a:solidFill>
                  <a:srgbClr val="FF0000"/>
                </a:solidFill>
                <a:latin typeface="微软雅黑" panose="020B0503020204020204" pitchFamily="34" charset="-122"/>
                <a:ea typeface="微软雅黑" panose="020B0503020204020204" pitchFamily="34" charset="-122"/>
              </a:rPr>
              <a:t>忌：</a:t>
            </a:r>
            <a:r>
              <a:rPr lang="zh-CN" altLang="en-US" sz="2800">
                <a:solidFill>
                  <a:schemeClr val="accent1">
                    <a:lumMod val="75000"/>
                  </a:schemeClr>
                </a:solidFill>
                <a:latin typeface="微软雅黑" panose="020B0503020204020204" pitchFamily="34" charset="-122"/>
                <a:ea typeface="微软雅黑" panose="020B0503020204020204" pitchFamily="34" charset="-122"/>
              </a:rPr>
              <a:t>不痛不痒</a:t>
            </a:r>
            <a:endParaRPr lang="zh-CN" altLang="en-US" sz="2800">
              <a:solidFill>
                <a:schemeClr val="accent1">
                  <a:lumMod val="75000"/>
                </a:schemeClr>
              </a:solidFill>
              <a:latin typeface="微软雅黑" panose="020B0503020204020204" pitchFamily="34" charset="-122"/>
              <a:ea typeface="微软雅黑" panose="020B0503020204020204" pitchFamily="34" charset="-122"/>
            </a:endParaRPr>
          </a:p>
          <a:p>
            <a:pPr marL="0" algn="l">
              <a:lnSpc>
                <a:spcPct val="150000"/>
              </a:lnSpc>
              <a:spcBef>
                <a:spcPts val="0"/>
              </a:spcBef>
              <a:buClrTx/>
              <a:buSzTx/>
              <a:buFontTx/>
              <a:defRPr/>
            </a:pPr>
            <a:r>
              <a:rPr lang="zh-CN" altLang="en-US" sz="2800">
                <a:solidFill>
                  <a:schemeClr val="accent1">
                    <a:lumMod val="75000"/>
                  </a:schemeClr>
                </a:solidFill>
                <a:latin typeface="微软雅黑" panose="020B0503020204020204" pitchFamily="34" charset="-122"/>
                <a:ea typeface="微软雅黑" panose="020B0503020204020204" pitchFamily="34" charset="-122"/>
              </a:rPr>
              <a:t>       全盘否定</a:t>
            </a:r>
            <a:endParaRPr lang="zh-CN" altLang="en-US" sz="2800">
              <a:solidFill>
                <a:schemeClr val="accent1">
                  <a:lumMod val="75000"/>
                </a:schemeClr>
              </a:solidFill>
              <a:latin typeface="微软雅黑" panose="020B0503020204020204" pitchFamily="34" charset="-122"/>
              <a:ea typeface="微软雅黑" panose="020B0503020204020204" pitchFamily="34" charset="-122"/>
            </a:endParaRPr>
          </a:p>
          <a:p>
            <a:pPr marL="0" algn="l">
              <a:lnSpc>
                <a:spcPct val="150000"/>
              </a:lnSpc>
              <a:spcBef>
                <a:spcPts val="0"/>
              </a:spcBef>
              <a:buClrTx/>
              <a:buSzTx/>
              <a:buFontTx/>
              <a:defRPr/>
            </a:pPr>
            <a:r>
              <a:rPr lang="zh-CN" altLang="en-US" sz="2800">
                <a:solidFill>
                  <a:schemeClr val="accent1">
                    <a:lumMod val="75000"/>
                  </a:schemeClr>
                </a:solidFill>
                <a:latin typeface="微软雅黑" panose="020B0503020204020204" pitchFamily="34" charset="-122"/>
                <a:ea typeface="微软雅黑" panose="020B0503020204020204" pitchFamily="34" charset="-122"/>
              </a:rPr>
              <a:t>       错误归因</a:t>
            </a:r>
            <a:endParaRPr lang="zh-CN" altLang="en-US" sz="2800">
              <a:solidFill>
                <a:schemeClr val="accent1">
                  <a:lumMod val="75000"/>
                </a:schemeClr>
              </a:solidFill>
              <a:latin typeface="微软雅黑" panose="020B0503020204020204" pitchFamily="34" charset="-122"/>
              <a:ea typeface="微软雅黑" panose="020B0503020204020204" pitchFamily="34" charset="-122"/>
            </a:endParaRPr>
          </a:p>
          <a:p>
            <a:pPr marL="0" algn="l">
              <a:lnSpc>
                <a:spcPct val="150000"/>
              </a:lnSpc>
              <a:spcBef>
                <a:spcPts val="0"/>
              </a:spcBef>
              <a:buClrTx/>
              <a:buSzTx/>
              <a:buFontTx/>
              <a:defRPr/>
            </a:pPr>
            <a:endParaRPr lang="zh-CN" altLang="en-US" sz="28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5" name="标题 1"/>
          <p:cNvSpPr txBox="1"/>
          <p:nvPr/>
        </p:nvSpPr>
        <p:spPr bwMode="auto">
          <a:xfrm>
            <a:off x="15875" y="116840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（六）反思的深刻性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Tree>
    <p:custDataLst>
      <p:tags r:id="rId47"/>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09270" y="1318895"/>
            <a:ext cx="242252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en-US" altLang="zh-CN" sz="2400" b="1" dirty="0">
                <a:solidFill>
                  <a:srgbClr val="FF0066"/>
                </a:solidFill>
                <a:latin typeface="微软雅黑" panose="020B0503020204020204" pitchFamily="34" charset="-122"/>
                <a:ea typeface="微软雅黑" panose="020B0503020204020204" pitchFamily="34" charset="-122"/>
              </a:rPr>
              <a:t>3</a:t>
            </a:r>
            <a:r>
              <a:rPr kumimoji="1" lang="zh-CN" altLang="en-US" sz="2400" b="1" dirty="0">
                <a:solidFill>
                  <a:srgbClr val="FF0066"/>
                </a:solidFill>
                <a:latin typeface="微软雅黑" panose="020B0503020204020204" pitchFamily="34" charset="-122"/>
                <a:ea typeface="微软雅黑" panose="020B0503020204020204" pitchFamily="34" charset="-122"/>
              </a:rPr>
              <a:t>. 教学实施     </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graphicFrame>
        <p:nvGraphicFramePr>
          <p:cNvPr id="2" name="表格 1"/>
          <p:cNvGraphicFramePr/>
          <p:nvPr>
            <p:custDataLst>
              <p:tags r:id="rId1"/>
            </p:custDataLst>
          </p:nvPr>
        </p:nvGraphicFramePr>
        <p:xfrm>
          <a:off x="721995" y="2103120"/>
          <a:ext cx="11127740" cy="4071620"/>
        </p:xfrm>
        <a:graphic>
          <a:graphicData uri="http://schemas.openxmlformats.org/drawingml/2006/table">
            <a:tbl>
              <a:tblPr firstRow="1" bandRow="1">
                <a:tableStyleId>{5C22544A-7EE6-4342-B048-85BDC9FD1C3A}</a:tableStyleId>
              </a:tblPr>
              <a:tblGrid>
                <a:gridCol w="1478915"/>
                <a:gridCol w="4488815"/>
                <a:gridCol w="5160010"/>
              </a:tblGrid>
              <a:tr h="551815">
                <a:tc>
                  <a:txBody>
                    <a:bodyPr/>
                    <a:lstStyle/>
                    <a:p>
                      <a:pPr algn="ctr">
                        <a:buNone/>
                      </a:pPr>
                      <a:endParaRPr lang="zh-CN" altLang="en-US" sz="2200"/>
                    </a:p>
                  </a:txBody>
                  <a:tcPr anchor="ctr"/>
                </a:tc>
                <a:tc>
                  <a:txBody>
                    <a:bodyPr/>
                    <a:lstStyle/>
                    <a:p>
                      <a:pPr algn="ctr">
                        <a:buNone/>
                      </a:pPr>
                      <a:r>
                        <a:rPr lang="en-US" altLang="zh-CN" sz="2200" dirty="0"/>
                        <a:t>2022</a:t>
                      </a:r>
                      <a:r>
                        <a:rPr lang="zh-CN" altLang="en-US" sz="2200" dirty="0"/>
                        <a:t>年</a:t>
                      </a:r>
                      <a:endParaRPr lang="zh-CN" altLang="en-US" sz="2200" dirty="0"/>
                    </a:p>
                  </a:txBody>
                  <a:tcPr anchor="ctr"/>
                </a:tc>
                <a:tc>
                  <a:txBody>
                    <a:bodyPr/>
                    <a:lstStyle/>
                    <a:p>
                      <a:pPr algn="ctr">
                        <a:buNone/>
                      </a:pPr>
                      <a:r>
                        <a:rPr lang="en-US" altLang="zh-CN" sz="2200" dirty="0"/>
                        <a:t>2023</a:t>
                      </a:r>
                      <a:r>
                        <a:rPr lang="zh-CN" altLang="en-US" sz="2200" dirty="0"/>
                        <a:t>年</a:t>
                      </a:r>
                      <a:endParaRPr lang="zh-CN" altLang="en-US" sz="2200" dirty="0"/>
                    </a:p>
                  </a:txBody>
                  <a:tcPr anchor="ctr"/>
                </a:tc>
              </a:tr>
              <a:tr h="676910">
                <a:tc>
                  <a:txBody>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rPr>
                        <a:t>立德树人</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教学实施应注重实效性。</a:t>
                      </a:r>
                      <a:endParaRPr kumimoji="1" lang="zh-CN" altLang="en-US" sz="2200" dirty="0">
                        <a:solidFill>
                          <a:srgbClr val="FF0066"/>
                        </a:solidFill>
                        <a:latin typeface="微软雅黑" panose="020B0503020204020204" pitchFamily="34" charset="-122"/>
                        <a:ea typeface="微软雅黑" panose="020B0503020204020204" pitchFamily="34" charset="-122"/>
                        <a:sym typeface="+mn-ea"/>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落实</a:t>
                      </a:r>
                      <a:r>
                        <a:rPr kumimoji="1" lang="zh-CN" altLang="en-US" sz="2200" kern="1200" dirty="0">
                          <a:solidFill>
                            <a:srgbClr val="FF0066"/>
                          </a:solidFill>
                          <a:latin typeface="微软雅黑" panose="020B0503020204020204" pitchFamily="34" charset="-122"/>
                          <a:ea typeface="微软雅黑" panose="020B0503020204020204" pitchFamily="34" charset="-122"/>
                          <a:cs typeface="+mn-cs"/>
                        </a:rPr>
                        <a:t>育人为本，</a:t>
                      </a: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重视对学生</a:t>
                      </a:r>
                      <a:r>
                        <a:rPr kumimoji="1" lang="zh-CN" altLang="en-US" sz="2200" kern="1200" dirty="0">
                          <a:solidFill>
                            <a:srgbClr val="FF0066"/>
                          </a:solidFill>
                          <a:latin typeface="微软雅黑" panose="020B0503020204020204" pitchFamily="34" charset="-122"/>
                          <a:ea typeface="微软雅黑" panose="020B0503020204020204" pitchFamily="34" charset="-122"/>
                          <a:cs typeface="+mn-cs"/>
                        </a:rPr>
                        <a:t>思想政治素质</a:t>
                      </a: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和 </a:t>
                      </a:r>
                      <a:r>
                        <a:rPr kumimoji="1" lang="zh-CN" altLang="en-US" sz="2200" kern="1200" dirty="0">
                          <a:solidFill>
                            <a:srgbClr val="FF0066"/>
                          </a:solidFill>
                          <a:latin typeface="微软雅黑" panose="020B0503020204020204" pitchFamily="34" charset="-122"/>
                          <a:ea typeface="微软雅黑" panose="020B0503020204020204" pitchFamily="34" charset="-122"/>
                          <a:cs typeface="+mn-cs"/>
                        </a:rPr>
                        <a:t>职业综合素养</a:t>
                      </a: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的培育。</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r h="898525">
                <a:tc>
                  <a:txBody>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rPr>
                        <a:t>学生中心</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开展师生、生生的有效互动，推动深度学习</a:t>
                      </a: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推动深度学习。</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体现以</a:t>
                      </a:r>
                      <a:r>
                        <a:rPr kumimoji="1" lang="zh-CN" altLang="en-US" sz="2200" kern="1200" dirty="0">
                          <a:solidFill>
                            <a:srgbClr val="FF0066"/>
                          </a:solidFill>
                          <a:latin typeface="微软雅黑" panose="020B0503020204020204" pitchFamily="34" charset="-122"/>
                          <a:ea typeface="微软雅黑" panose="020B0503020204020204" pitchFamily="34" charset="-122"/>
                          <a:cs typeface="+mn-cs"/>
                        </a:rPr>
                        <a:t>学生为中心</a:t>
                      </a: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教学，开展师生、生 生有效互动。</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r h="436245">
                <a:tc>
                  <a:txBody>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rPr>
                        <a:t>教法学法</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突出教学重点难点的解决方法和策略。</a:t>
                      </a:r>
                      <a:endParaRPr kumimoji="1" lang="zh-CN" altLang="en-US" sz="2200" dirty="0">
                        <a:solidFill>
                          <a:srgbClr val="FF0066"/>
                        </a:solidFill>
                        <a:latin typeface="微软雅黑" panose="020B0503020204020204" pitchFamily="34" charset="-122"/>
                        <a:ea typeface="微软雅黑" panose="020B0503020204020204" pitchFamily="34" charset="-122"/>
                        <a:sym typeface="+mn-ea"/>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突出重点突破难点，合理运用教学资源、教学方法，推动深度学习，</a:t>
                      </a:r>
                      <a:r>
                        <a:rPr kumimoji="1" lang="zh-CN" altLang="en-US" sz="2200" kern="1200" dirty="0">
                          <a:solidFill>
                            <a:srgbClr val="FF0066"/>
                          </a:solidFill>
                          <a:latin typeface="微软雅黑" panose="020B0503020204020204" pitchFamily="34" charset="-122"/>
                          <a:ea typeface="微软雅黑" panose="020B0503020204020204" pitchFamily="34" charset="-122"/>
                          <a:cs typeface="+mn-cs"/>
                        </a:rPr>
                        <a:t>提高学生基于任务（项目）的分析和解决问题能力</a:t>
                      </a: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r h="436245">
                <a:tc>
                  <a:txBody>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rPr>
                        <a:t>信息技术</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收集教学</a:t>
                      </a: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过程真实数据，适时调整教学策略。</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收集教学过程真实数据，并</a:t>
                      </a:r>
                      <a:r>
                        <a:rPr kumimoji="1" lang="zh-CN" altLang="en-US" sz="2200" kern="1200" dirty="0">
                          <a:solidFill>
                            <a:srgbClr val="FF0066"/>
                          </a:solidFill>
                          <a:latin typeface="微软雅黑" panose="020B0503020204020204" pitchFamily="34" charset="-122"/>
                          <a:ea typeface="微软雅黑" panose="020B0503020204020204" pitchFamily="34" charset="-122"/>
                          <a:cs typeface="+mn-cs"/>
                        </a:rPr>
                        <a:t>根据反映出的问题</a:t>
                      </a: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适时调整教学策略。</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66085" y="5240655"/>
            <a:ext cx="6652260" cy="521970"/>
          </a:xfrm>
          <a:prstGeom prst="rect">
            <a:avLst/>
          </a:prstGeom>
          <a:solidFill>
            <a:srgbClr val="EEF5FB"/>
          </a:solidFill>
        </p:spPr>
        <p:txBody>
          <a:bodyPr wrap="square" rtlCol="0" anchor="t">
            <a:spAutoFit/>
          </a:bodyPr>
          <a:lstStyle/>
          <a:p>
            <a:pPr lvl="0" algn="ctr">
              <a:spcBef>
                <a:spcPts val="600"/>
              </a:spcBef>
              <a:spcAft>
                <a:spcPts val="600"/>
              </a:spcAft>
              <a:buClrTx/>
              <a:buSzTx/>
              <a:buFont typeface="Wingdings" panose="05000000000000000000" charset="0"/>
            </a:pPr>
            <a:r>
              <a:rPr lang="zh-CN" altLang="en-US" sz="2800" b="1" dirty="0">
                <a:solidFill>
                  <a:srgbClr val="0070C0"/>
                </a:solidFill>
                <a:ea typeface="微软雅黑" panose="020B0503020204020204" pitchFamily="34" charset="-122"/>
                <a:sym typeface="+mn-ea"/>
              </a:rPr>
              <a:t>针对性强的问题</a:t>
            </a:r>
            <a:r>
              <a:rPr lang="en-US" altLang="zh-CN" sz="2800" b="1" dirty="0">
                <a:solidFill>
                  <a:srgbClr val="0070C0"/>
                </a:solidFill>
                <a:ea typeface="微软雅黑" panose="020B0503020204020204" pitchFamily="34" charset="-122"/>
                <a:sym typeface="+mn-ea"/>
              </a:rPr>
              <a:t> + </a:t>
            </a:r>
            <a:r>
              <a:rPr lang="zh-CN" altLang="en-US" sz="2800" b="1" dirty="0">
                <a:solidFill>
                  <a:srgbClr val="0070C0"/>
                </a:solidFill>
                <a:ea typeface="微软雅黑" panose="020B0503020204020204" pitchFamily="34" charset="-122"/>
                <a:sym typeface="+mn-ea"/>
              </a:rPr>
              <a:t>操作性强的措施</a:t>
            </a:r>
            <a:endParaRPr lang="zh-CN" altLang="en-US" sz="2800" b="1" dirty="0">
              <a:solidFill>
                <a:srgbClr val="0070C0"/>
              </a:solidFill>
              <a:ea typeface="微软雅黑" panose="020B0503020204020204" pitchFamily="34" charset="-122"/>
              <a:sym typeface="+mn-ea"/>
            </a:endParaRPr>
          </a:p>
        </p:txBody>
      </p:sp>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（六）反思的深刻性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3" name="图片 2"/>
          <p:cNvPicPr>
            <a:picLocks noChangeAspect="1"/>
          </p:cNvPicPr>
          <p:nvPr>
            <p:custDataLst>
              <p:tags r:id="rId1"/>
            </p:custDataLst>
          </p:nvPr>
        </p:nvPicPr>
        <p:blipFill>
          <a:blip r:embed="rId2"/>
          <a:stretch>
            <a:fillRect/>
          </a:stretch>
        </p:blipFill>
        <p:spPr>
          <a:xfrm>
            <a:off x="783590" y="2410460"/>
            <a:ext cx="10922000" cy="150876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（六）反思的深刻性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custDataLst>
              <p:tags r:id="rId1"/>
            </p:custDataLst>
          </p:nvPr>
        </p:nvPicPr>
        <p:blipFill>
          <a:blip r:embed="rId2"/>
          <a:stretch>
            <a:fillRect/>
          </a:stretch>
        </p:blipFill>
        <p:spPr>
          <a:xfrm>
            <a:off x="484505" y="2442210"/>
            <a:ext cx="10546080" cy="1852295"/>
          </a:xfrm>
          <a:prstGeom prst="rect">
            <a:avLst/>
          </a:prstGeom>
        </p:spPr>
      </p:pic>
      <p:sp>
        <p:nvSpPr>
          <p:cNvPr id="3" name="文本框 2"/>
          <p:cNvSpPr txBox="1"/>
          <p:nvPr>
            <p:custDataLst>
              <p:tags r:id="rId3"/>
            </p:custDataLst>
          </p:nvPr>
        </p:nvSpPr>
        <p:spPr>
          <a:xfrm>
            <a:off x="2966085" y="5240655"/>
            <a:ext cx="6652260" cy="521970"/>
          </a:xfrm>
          <a:prstGeom prst="rect">
            <a:avLst/>
          </a:prstGeom>
          <a:solidFill>
            <a:srgbClr val="EEF5FB"/>
          </a:solidFill>
        </p:spPr>
        <p:txBody>
          <a:bodyPr wrap="square" rtlCol="0" anchor="t">
            <a:spAutoFit/>
          </a:bodyPr>
          <a:lstStyle/>
          <a:p>
            <a:pPr lvl="0" algn="ctr">
              <a:spcBef>
                <a:spcPts val="600"/>
              </a:spcBef>
              <a:spcAft>
                <a:spcPts val="600"/>
              </a:spcAft>
              <a:buClrTx/>
              <a:buSzTx/>
              <a:buFont typeface="Wingdings" panose="05000000000000000000" charset="0"/>
            </a:pPr>
            <a:r>
              <a:rPr lang="zh-CN" altLang="en-US" sz="2800" b="1" dirty="0">
                <a:solidFill>
                  <a:srgbClr val="0070C0"/>
                </a:solidFill>
                <a:ea typeface="微软雅黑" panose="020B0503020204020204" pitchFamily="34" charset="-122"/>
                <a:sym typeface="+mn-ea"/>
              </a:rPr>
              <a:t>针对性强的问题</a:t>
            </a:r>
            <a:r>
              <a:rPr lang="en-US" altLang="zh-CN" sz="2800" b="1" dirty="0">
                <a:solidFill>
                  <a:srgbClr val="0070C0"/>
                </a:solidFill>
                <a:ea typeface="微软雅黑" panose="020B0503020204020204" pitchFamily="34" charset="-122"/>
                <a:sym typeface="+mn-ea"/>
              </a:rPr>
              <a:t> + </a:t>
            </a:r>
            <a:r>
              <a:rPr lang="zh-CN" altLang="en-US" sz="2800" b="1" dirty="0">
                <a:solidFill>
                  <a:srgbClr val="0070C0"/>
                </a:solidFill>
                <a:ea typeface="微软雅黑" panose="020B0503020204020204" pitchFamily="34" charset="-122"/>
                <a:sym typeface="+mn-ea"/>
              </a:rPr>
              <a:t>操作性强的措施</a:t>
            </a:r>
            <a:endParaRPr lang="zh-CN" altLang="en-US" sz="2800" b="1" dirty="0">
              <a:solidFill>
                <a:srgbClr val="0070C0"/>
              </a:solidFill>
              <a:ea typeface="微软雅黑" panose="020B0503020204020204" pitchFamily="34" charset="-122"/>
              <a:sym typeface="+mn-ea"/>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五、实施报告撰写的路径策略</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
        <p:nvSpPr>
          <p:cNvPr id="9" name="标题 1"/>
          <p:cNvSpPr txBox="1"/>
          <p:nvPr/>
        </p:nvSpPr>
        <p:spPr bwMode="auto">
          <a:xfrm>
            <a:off x="15875" y="1168400"/>
            <a:ext cx="409702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（七）文本格式的规范性</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274" name="TextBox 10"/>
          <p:cNvSpPr txBox="1"/>
          <p:nvPr/>
        </p:nvSpPr>
        <p:spPr>
          <a:xfrm>
            <a:off x="1181735" y="2313305"/>
            <a:ext cx="7823200" cy="3903980"/>
          </a:xfrm>
          <a:prstGeom prst="rect">
            <a:avLst/>
          </a:prstGeom>
          <a:noFill/>
          <a:ln>
            <a:solidFill>
              <a:schemeClr val="accent1">
                <a:lumMod val="40000"/>
                <a:lumOff val="60000"/>
              </a:schemeClr>
            </a:solidFill>
          </a:ln>
        </p:spPr>
        <p:txBody>
          <a:bodyPr wrap="square" rtlCol="0">
            <a:spAutoFit/>
          </a:bodyPr>
          <a:lstStyle/>
          <a:p>
            <a:pPr marL="342900" indent="-342900" algn="l" fontAlgn="auto">
              <a:lnSpc>
                <a:spcPct val="120000"/>
              </a:lnSpc>
              <a:spcBef>
                <a:spcPts val="900"/>
              </a:spcBef>
              <a:spcAft>
                <a:spcPts val="900"/>
              </a:spcAft>
              <a:buClrTx/>
              <a:buSzTx/>
              <a:buFont typeface="Wingdings" panose="05000000000000000000" charset="0"/>
              <a:buChar char="n"/>
            </a:pPr>
            <a:r>
              <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目录以引用的方式自动生成</a:t>
            </a:r>
            <a:endPar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fontAlgn="auto">
              <a:lnSpc>
                <a:spcPct val="120000"/>
              </a:lnSpc>
              <a:spcBef>
                <a:spcPts val="900"/>
              </a:spcBef>
              <a:spcAft>
                <a:spcPts val="900"/>
              </a:spcAft>
              <a:buClrTx/>
              <a:buSzTx/>
              <a:buFont typeface="Wingdings" panose="05000000000000000000" charset="0"/>
              <a:buChar char="n"/>
            </a:pPr>
            <a:r>
              <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标题级别：一、（一）</a:t>
            </a:r>
            <a:r>
              <a:rPr lang="en-US" altLang="zh-CN"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dirty="0">
                <a:solidFill>
                  <a:srgbClr val="0070C0"/>
                </a:solidFill>
                <a:effectLst>
                  <a:outerShdw blurRad="38100" dist="38100" dir="2700000" algn="tl">
                    <a:srgbClr val="C0C0C0"/>
                  </a:outerShdw>
                </a:effectLst>
                <a:latin typeface="Calibri" panose="020F0502020204030204" charset="0"/>
                <a:ea typeface="微软雅黑" panose="020B0503020204020204" pitchFamily="34" charset="-122"/>
                <a:cs typeface="微软雅黑" panose="020B0503020204020204" pitchFamily="34" charset="-122"/>
              </a:rPr>
              <a:t>①</a:t>
            </a:r>
            <a:endPar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fontAlgn="auto">
              <a:lnSpc>
                <a:spcPct val="120000"/>
              </a:lnSpc>
              <a:spcBef>
                <a:spcPts val="900"/>
              </a:spcBef>
              <a:spcAft>
                <a:spcPts val="900"/>
              </a:spcAft>
              <a:buClrTx/>
              <a:buSzTx/>
              <a:buFont typeface="Wingdings" panose="05000000000000000000" charset="0"/>
              <a:buChar char="n"/>
            </a:pPr>
            <a:r>
              <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表注在上方，图注在下方</a:t>
            </a:r>
            <a:endPar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fontAlgn="auto">
              <a:lnSpc>
                <a:spcPct val="120000"/>
              </a:lnSpc>
              <a:spcBef>
                <a:spcPts val="900"/>
              </a:spcBef>
              <a:spcAft>
                <a:spcPts val="900"/>
              </a:spcAft>
              <a:buClrTx/>
              <a:buSzTx/>
              <a:buFont typeface="Wingdings" panose="05000000000000000000" charset="0"/>
              <a:buChar char="n"/>
            </a:pPr>
            <a:r>
              <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表格应为文本格式，不可以截图，图片用</a:t>
            </a:r>
            <a:r>
              <a:rPr lang="en-US" altLang="zh-CN"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PNG</a:t>
            </a:r>
            <a:r>
              <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格式</a:t>
            </a:r>
            <a:endPar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l" fontAlgn="auto">
              <a:lnSpc>
                <a:spcPct val="120000"/>
              </a:lnSpc>
              <a:spcBef>
                <a:spcPts val="900"/>
              </a:spcBef>
              <a:spcAft>
                <a:spcPts val="900"/>
              </a:spcAft>
              <a:buClrTx/>
              <a:buSzTx/>
              <a:buFont typeface="Wingdings" panose="05000000000000000000" charset="0"/>
              <a:buChar char="n"/>
            </a:pPr>
            <a:r>
              <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不要出现没有小标题的段落，标题要精练整齐</a:t>
            </a:r>
            <a:endPar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fontAlgn="auto">
              <a:lnSpc>
                <a:spcPct val="120000"/>
              </a:lnSpc>
              <a:spcBef>
                <a:spcPts val="900"/>
              </a:spcBef>
              <a:spcAft>
                <a:spcPts val="900"/>
              </a:spcAft>
              <a:buClrTx/>
              <a:buSzTx/>
              <a:buFont typeface="Wingdings" panose="05000000000000000000" charset="0"/>
              <a:buChar char="n"/>
            </a:pPr>
            <a:r>
              <a:rPr lang="en-US" altLang="zh-CN"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12</a:t>
            </a:r>
            <a:r>
              <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张图表，正文</a:t>
            </a:r>
            <a:r>
              <a:rPr lang="en-US" altLang="zh-CN"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5000</a:t>
            </a:r>
            <a:r>
              <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字符</a:t>
            </a:r>
            <a:endParaRPr lang="zh-CN" altLang="en-US" sz="240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ctrTitle" idx="4294967295"/>
            <p:custDataLst>
              <p:tags r:id="rId1"/>
            </p:custDataLst>
          </p:nvPr>
        </p:nvSpPr>
        <p:spPr bwMode="auto">
          <a:xfrm>
            <a:off x="2312670" y="1726248"/>
            <a:ext cx="7566660" cy="12058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scene3d>
              <a:camera prst="orthographicFront"/>
              <a:lightRig rig="threePt" dir="t"/>
            </a:scene3d>
          </a:bodyPr>
          <a:p>
            <a:pPr algn="ctr" eaLnBrk="1" hangingPunct="1">
              <a:defRPr/>
            </a:pPr>
            <a:r>
              <a:rPr lang="zh-CN" altLang="en-US" sz="6000" b="1" kern="1200" dirty="0">
                <a:solidFill>
                  <a:srgbClr val="FFFF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Black" panose="020B0A04020102020204" charset="0"/>
              </a:rPr>
              <a:t>预祝金榜题名！</a:t>
            </a:r>
            <a:endParaRPr lang="zh-CN" altLang="en-US" sz="6000" b="1" kern="1200" dirty="0">
              <a:solidFill>
                <a:srgbClr val="FFFF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Black" panose="020B0A0402010202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09270" y="1318895"/>
            <a:ext cx="1082103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en-US" altLang="zh-CN" sz="2400" b="1" dirty="0">
                <a:solidFill>
                  <a:srgbClr val="FF0066"/>
                </a:solidFill>
                <a:latin typeface="微软雅黑" panose="020B0503020204020204" pitchFamily="34" charset="-122"/>
                <a:ea typeface="微软雅黑" panose="020B0503020204020204" pitchFamily="34" charset="-122"/>
              </a:rPr>
              <a:t>3</a:t>
            </a:r>
            <a:r>
              <a:rPr kumimoji="1" lang="zh-CN" altLang="en-US" sz="2400" b="1" dirty="0">
                <a:solidFill>
                  <a:srgbClr val="FF0066"/>
                </a:solidFill>
                <a:latin typeface="微软雅黑" panose="020B0503020204020204" pitchFamily="34" charset="-122"/>
                <a:ea typeface="微软雅黑" panose="020B0503020204020204" pitchFamily="34" charset="-122"/>
              </a:rPr>
              <a:t>.教学实施</a:t>
            </a:r>
            <a:endParaRPr kumimoji="1" lang="zh-CN" altLang="en-US" sz="2400" b="1" dirty="0">
              <a:solidFill>
                <a:srgbClr val="FF0066"/>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048000" y="6490335"/>
            <a:ext cx="6096000" cy="429895"/>
          </a:xfrm>
          <a:prstGeom prst="rect">
            <a:avLst/>
          </a:prstGeom>
          <a:noFill/>
        </p:spPr>
        <p:txBody>
          <a:bodyPr wrap="square" rtlCol="0" anchor="t">
            <a:spAutoFit/>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突出教学重难点，推动深度学习</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p:txBody>
      </p:sp>
      <p:pic>
        <p:nvPicPr>
          <p:cNvPr id="2" name="图片 1"/>
          <p:cNvPicPr/>
          <p:nvPr>
            <p:custDataLst>
              <p:tags r:id="rId1"/>
            </p:custDataLst>
          </p:nvPr>
        </p:nvPicPr>
        <p:blipFill>
          <a:blip r:embed="rId2"/>
          <a:stretch>
            <a:fillRect/>
          </a:stretch>
        </p:blipFill>
        <p:spPr>
          <a:xfrm flipH="1">
            <a:off x="4431665" y="2513330"/>
            <a:ext cx="3825240" cy="2518410"/>
          </a:xfrm>
          <a:prstGeom prst="rect">
            <a:avLst/>
          </a:prstGeom>
          <a:noFill/>
          <a:ln w="9525">
            <a:noFill/>
          </a:ln>
          <a:effectLst>
            <a:outerShdw blurRad="50800" dist="38100" dir="2700000" algn="tl" rotWithShape="0">
              <a:prstClr val="black">
                <a:alpha val="40000"/>
              </a:prstClr>
            </a:outerShdw>
          </a:effectLst>
        </p:spPr>
      </p:pic>
      <p:pic>
        <p:nvPicPr>
          <p:cNvPr id="4" name="图片 3"/>
          <p:cNvPicPr/>
          <p:nvPr>
            <p:custDataLst>
              <p:tags r:id="rId3"/>
            </p:custDataLst>
          </p:nvPr>
        </p:nvPicPr>
        <p:blipFill>
          <a:blip r:embed="rId4"/>
          <a:srcRect l="9341"/>
          <a:stretch>
            <a:fillRect/>
          </a:stretch>
        </p:blipFill>
        <p:spPr>
          <a:xfrm flipH="1">
            <a:off x="8424545" y="1276985"/>
            <a:ext cx="3565525" cy="2667635"/>
          </a:xfrm>
          <a:prstGeom prst="rect">
            <a:avLst/>
          </a:prstGeom>
          <a:noFill/>
          <a:ln w="9525">
            <a:noFill/>
          </a:ln>
          <a:effectLst>
            <a:outerShdw blurRad="50800" dist="38100" dir="2700000" algn="tl" rotWithShape="0">
              <a:prstClr val="black">
                <a:alpha val="40000"/>
              </a:prstClr>
            </a:outerShdw>
          </a:effectLst>
        </p:spPr>
      </p:pic>
      <p:pic>
        <p:nvPicPr>
          <p:cNvPr id="8" name="图片 7"/>
          <p:cNvPicPr/>
          <p:nvPr/>
        </p:nvPicPr>
        <p:blipFill>
          <a:blip r:embed="rId5"/>
          <a:stretch>
            <a:fillRect/>
          </a:stretch>
        </p:blipFill>
        <p:spPr>
          <a:xfrm>
            <a:off x="386080" y="3594100"/>
            <a:ext cx="3832225" cy="2369820"/>
          </a:xfrm>
          <a:prstGeom prst="rect">
            <a:avLst/>
          </a:prstGeom>
          <a:noFill/>
          <a:ln w="9525">
            <a:noFill/>
          </a:ln>
          <a:effectLst>
            <a:outerShdw blurRad="50800" dist="38100" dir="2700000" algn="tl" rotWithShape="0">
              <a:prstClr val="black">
                <a:alpha val="40000"/>
              </a:prstClr>
            </a:outerShdw>
          </a:effectLst>
        </p:spPr>
      </p:pic>
      <p:sp>
        <p:nvSpPr>
          <p:cNvPr id="9" name="圆角右箭头 2"/>
          <p:cNvSpPr/>
          <p:nvPr/>
        </p:nvSpPr>
        <p:spPr>
          <a:xfrm>
            <a:off x="2252663" y="2639060"/>
            <a:ext cx="1013460" cy="89281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圆角右箭头 3"/>
          <p:cNvSpPr/>
          <p:nvPr>
            <p:custDataLst>
              <p:tags r:id="rId6"/>
            </p:custDataLst>
          </p:nvPr>
        </p:nvSpPr>
        <p:spPr>
          <a:xfrm>
            <a:off x="6357938" y="1555115"/>
            <a:ext cx="1013460" cy="89281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文本框 10"/>
          <p:cNvSpPr txBox="1"/>
          <p:nvPr/>
        </p:nvSpPr>
        <p:spPr>
          <a:xfrm>
            <a:off x="1209040" y="6009005"/>
            <a:ext cx="2186305" cy="460375"/>
          </a:xfrm>
          <a:prstGeom prst="rect">
            <a:avLst/>
          </a:prstGeom>
          <a:noFill/>
        </p:spPr>
        <p:txBody>
          <a:bodyPr wrap="square" rtlCol="0">
            <a:spAutoFit/>
          </a:bodyPr>
          <a:lstStyle/>
          <a:p>
            <a:pPr indent="0" algn="ctr">
              <a:spcBef>
                <a:spcPts val="600"/>
              </a:spcBef>
              <a:spcAft>
                <a:spcPts val="600"/>
              </a:spcAft>
              <a:buClrTx/>
              <a:buSzTx/>
              <a:buFont typeface="Wingdings" panose="05000000000000000000" charset="0"/>
              <a:buNone/>
              <a:defRPr/>
            </a:pPr>
            <a:r>
              <a:rPr lang="zh-CN" altLang="en-US" sz="2400" b="1" dirty="0">
                <a:solidFill>
                  <a:srgbClr val="0062AC"/>
                </a:solidFill>
                <a:latin typeface="微软雅黑" panose="020B0503020204020204" pitchFamily="34" charset="-122"/>
                <a:ea typeface="微软雅黑" panose="020B0503020204020204" pitchFamily="34" charset="-122"/>
              </a:rPr>
              <a:t>双手扶车</a:t>
            </a:r>
            <a:endParaRPr lang="zh-CN" altLang="en-US" sz="2400" b="1" dirty="0">
              <a:solidFill>
                <a:srgbClr val="0062AC"/>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7"/>
            </p:custDataLst>
          </p:nvPr>
        </p:nvSpPr>
        <p:spPr>
          <a:xfrm>
            <a:off x="5251133" y="5097145"/>
            <a:ext cx="2186305" cy="460375"/>
          </a:xfrm>
          <a:prstGeom prst="rect">
            <a:avLst/>
          </a:prstGeom>
          <a:noFill/>
        </p:spPr>
        <p:txBody>
          <a:bodyPr wrap="square" rtlCol="0">
            <a:spAutoFit/>
          </a:bodyPr>
          <a:lstStyle/>
          <a:p>
            <a:pPr indent="0" algn="ctr">
              <a:spcBef>
                <a:spcPts val="600"/>
              </a:spcBef>
              <a:spcAft>
                <a:spcPts val="600"/>
              </a:spcAft>
              <a:buClrTx/>
              <a:buSzTx/>
              <a:buFont typeface="Wingdings" panose="05000000000000000000" charset="0"/>
              <a:buNone/>
              <a:defRPr/>
            </a:pPr>
            <a:r>
              <a:rPr lang="zh-CN" altLang="en-US" sz="2400" b="1" dirty="0">
                <a:solidFill>
                  <a:srgbClr val="0062AC"/>
                </a:solidFill>
                <a:latin typeface="微软雅黑" panose="020B0503020204020204" pitchFamily="34" charset="-122"/>
                <a:ea typeface="微软雅黑" panose="020B0503020204020204" pitchFamily="34" charset="-122"/>
              </a:rPr>
              <a:t>单手扶车</a:t>
            </a:r>
            <a:endParaRPr lang="zh-CN" altLang="en-US" sz="2400" b="1" dirty="0">
              <a:solidFill>
                <a:srgbClr val="0062AC"/>
              </a:solidFill>
              <a:latin typeface="微软雅黑" panose="020B0503020204020204" pitchFamily="34" charset="-122"/>
              <a:ea typeface="微软雅黑" panose="020B0503020204020204" pitchFamily="34" charset="-122"/>
            </a:endParaRPr>
          </a:p>
        </p:txBody>
      </p:sp>
      <p:sp>
        <p:nvSpPr>
          <p:cNvPr id="13" name="文本框 12"/>
          <p:cNvSpPr txBox="1"/>
          <p:nvPr>
            <p:custDataLst>
              <p:tags r:id="rId8"/>
            </p:custDataLst>
          </p:nvPr>
        </p:nvSpPr>
        <p:spPr>
          <a:xfrm>
            <a:off x="9114155" y="4045585"/>
            <a:ext cx="2186305" cy="460375"/>
          </a:xfrm>
          <a:prstGeom prst="rect">
            <a:avLst/>
          </a:prstGeom>
          <a:noFill/>
        </p:spPr>
        <p:txBody>
          <a:bodyPr wrap="square" rtlCol="0">
            <a:spAutoFit/>
          </a:bodyPr>
          <a:lstStyle/>
          <a:p>
            <a:pPr indent="0" algn="ctr">
              <a:spcBef>
                <a:spcPts val="600"/>
              </a:spcBef>
              <a:spcAft>
                <a:spcPts val="600"/>
              </a:spcAft>
              <a:buClrTx/>
              <a:buSzTx/>
              <a:buFont typeface="Wingdings" panose="05000000000000000000" charset="0"/>
              <a:buNone/>
              <a:defRPr/>
            </a:pPr>
            <a:r>
              <a:rPr lang="zh-CN" altLang="en-US" sz="2400" b="1" dirty="0">
                <a:solidFill>
                  <a:srgbClr val="0062AC"/>
                </a:solidFill>
                <a:latin typeface="微软雅黑" panose="020B0503020204020204" pitchFamily="34" charset="-122"/>
                <a:ea typeface="微软雅黑" panose="020B0503020204020204" pitchFamily="34" charset="-122"/>
              </a:rPr>
              <a:t>不再扶车</a:t>
            </a:r>
            <a:endParaRPr lang="zh-CN" altLang="en-US" sz="2400" b="1" dirty="0">
              <a:solidFill>
                <a:srgbClr val="0062AC"/>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36525" y="-26035"/>
            <a:ext cx="12055475" cy="922020"/>
          </a:xfrm>
          <a:prstGeom prst="rect">
            <a:avLst/>
          </a:prstGeom>
          <a:noFill/>
        </p:spPr>
        <p:txBody>
          <a:bodyPr wrap="square" rtlCol="0" anchor="t">
            <a:spAutoFit/>
          </a:bodyPr>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09270" y="1318895"/>
            <a:ext cx="242252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en-US" altLang="zh-CN" sz="2400" b="1" dirty="0">
                <a:solidFill>
                  <a:srgbClr val="FF0066"/>
                </a:solidFill>
                <a:latin typeface="微软雅黑" panose="020B0503020204020204" pitchFamily="34" charset="-122"/>
                <a:ea typeface="微软雅黑" panose="020B0503020204020204" pitchFamily="34" charset="-122"/>
              </a:rPr>
              <a:t>3</a:t>
            </a:r>
            <a:r>
              <a:rPr kumimoji="1" lang="zh-CN" altLang="en-US" sz="2400" b="1" dirty="0">
                <a:solidFill>
                  <a:srgbClr val="FF0066"/>
                </a:solidFill>
                <a:latin typeface="微软雅黑" panose="020B0503020204020204" pitchFamily="34" charset="-122"/>
                <a:ea typeface="微软雅黑" panose="020B0503020204020204" pitchFamily="34" charset="-122"/>
              </a:rPr>
              <a:t>. 教学实施     </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graphicFrame>
        <p:nvGraphicFramePr>
          <p:cNvPr id="2" name="表格 1"/>
          <p:cNvGraphicFramePr/>
          <p:nvPr>
            <p:custDataLst>
              <p:tags r:id="rId1"/>
            </p:custDataLst>
          </p:nvPr>
        </p:nvGraphicFramePr>
        <p:xfrm>
          <a:off x="721995" y="2103120"/>
          <a:ext cx="11127740" cy="3980180"/>
        </p:xfrm>
        <a:graphic>
          <a:graphicData uri="http://schemas.openxmlformats.org/drawingml/2006/table">
            <a:tbl>
              <a:tblPr firstRow="1" bandRow="1">
                <a:tableStyleId>{5C22544A-7EE6-4342-B048-85BDC9FD1C3A}</a:tableStyleId>
              </a:tblPr>
              <a:tblGrid>
                <a:gridCol w="1478915"/>
                <a:gridCol w="4576703"/>
                <a:gridCol w="5072122"/>
              </a:tblGrid>
              <a:tr h="551815">
                <a:tc>
                  <a:txBody>
                    <a:bodyPr/>
                    <a:lstStyle/>
                    <a:p>
                      <a:pPr algn="ctr">
                        <a:buNone/>
                      </a:pPr>
                      <a:endParaRPr lang="zh-CN" altLang="en-US" sz="2200"/>
                    </a:p>
                  </a:txBody>
                  <a:tcPr anchor="ctr"/>
                </a:tc>
                <a:tc>
                  <a:txBody>
                    <a:bodyPr/>
                    <a:lstStyle/>
                    <a:p>
                      <a:pPr algn="ctr">
                        <a:buNone/>
                      </a:pPr>
                      <a:r>
                        <a:rPr lang="en-US" altLang="zh-CN" sz="2200" dirty="0"/>
                        <a:t>2022</a:t>
                      </a:r>
                      <a:r>
                        <a:rPr lang="zh-CN" altLang="en-US" sz="2200" dirty="0"/>
                        <a:t>年</a:t>
                      </a:r>
                      <a:endParaRPr lang="zh-CN" altLang="en-US" sz="2200" dirty="0"/>
                    </a:p>
                  </a:txBody>
                  <a:tcPr anchor="ctr"/>
                </a:tc>
                <a:tc>
                  <a:txBody>
                    <a:bodyPr/>
                    <a:lstStyle/>
                    <a:p>
                      <a:pPr algn="ctr">
                        <a:buNone/>
                      </a:pPr>
                      <a:r>
                        <a:rPr lang="en-US" altLang="zh-CN" sz="2200" dirty="0"/>
                        <a:t>2023</a:t>
                      </a:r>
                      <a:r>
                        <a:rPr lang="zh-CN" altLang="en-US" sz="2200" dirty="0"/>
                        <a:t>年</a:t>
                      </a:r>
                      <a:endParaRPr lang="zh-CN" altLang="en-US" sz="2200" dirty="0"/>
                    </a:p>
                  </a:txBody>
                  <a:tcPr anchor="ctr"/>
                </a:tc>
              </a:tr>
              <a:tr h="676910">
                <a:tc>
                  <a:txBody>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rPr>
                        <a:t>教材</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优先选用国家和省级规划教材，鼓励使用新型活页式、工作手册式教材</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按照</a:t>
                      </a:r>
                      <a:r>
                        <a:rPr kumimoji="1" lang="en-US" altLang="zh-CN" sz="2200" kern="1200" dirty="0">
                          <a:solidFill>
                            <a:srgbClr val="FF0066"/>
                          </a:solidFill>
                          <a:latin typeface="微软雅黑" panose="020B0503020204020204" pitchFamily="34" charset="-122"/>
                          <a:ea typeface="微软雅黑" panose="020B0503020204020204" pitchFamily="34" charset="-122"/>
                          <a:cs typeface="+mn-cs"/>
                        </a:rPr>
                        <a:t>《</a:t>
                      </a:r>
                      <a:r>
                        <a:rPr kumimoji="1" lang="zh-CN" altLang="en-US" sz="2200" kern="1200" dirty="0">
                          <a:solidFill>
                            <a:srgbClr val="FF0066"/>
                          </a:solidFill>
                          <a:latin typeface="微软雅黑" panose="020B0503020204020204" pitchFamily="34" charset="-122"/>
                          <a:ea typeface="微软雅黑" panose="020B0503020204020204" pitchFamily="34" charset="-122"/>
                          <a:cs typeface="+mn-cs"/>
                        </a:rPr>
                        <a:t>职业院校教材管理办法</a:t>
                      </a:r>
                      <a:r>
                        <a:rPr kumimoji="1" lang="en-US" altLang="zh-CN" sz="2200" kern="1200" dirty="0">
                          <a:solidFill>
                            <a:srgbClr val="FF0066"/>
                          </a:solidFill>
                          <a:latin typeface="微软雅黑" panose="020B0503020204020204" pitchFamily="34" charset="-122"/>
                          <a:ea typeface="微软雅黑" panose="020B0503020204020204" pitchFamily="34" charset="-122"/>
                          <a:cs typeface="+mn-cs"/>
                        </a:rPr>
                        <a:t>》</a:t>
                      </a:r>
                      <a:r>
                        <a:rPr kumimoji="1" lang="zh-CN" altLang="en-US" sz="2200" kern="1200" dirty="0">
                          <a:solidFill>
                            <a:srgbClr val="FF0066"/>
                          </a:solidFill>
                          <a:latin typeface="微软雅黑" panose="020B0503020204020204" pitchFamily="34" charset="-122"/>
                          <a:ea typeface="微软雅黑" panose="020B0503020204020204" pitchFamily="34" charset="-122"/>
                          <a:cs typeface="+mn-cs"/>
                        </a:rPr>
                        <a:t>要求规范选用教材，</a:t>
                      </a: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鼓励使用新型活页式、工作手册式教材和</a:t>
                      </a:r>
                      <a:r>
                        <a:rPr kumimoji="1" lang="zh-CN" altLang="en-US" sz="2200" kern="1200" dirty="0">
                          <a:solidFill>
                            <a:srgbClr val="FF0066"/>
                          </a:solidFill>
                          <a:latin typeface="微软雅黑" panose="020B0503020204020204" pitchFamily="34" charset="-122"/>
                          <a:ea typeface="微软雅黑" panose="020B0503020204020204" pitchFamily="34" charset="-122"/>
                          <a:cs typeface="+mn-cs"/>
                        </a:rPr>
                        <a:t>数字教材。</a:t>
                      </a:r>
                      <a:endParaRPr kumimoji="1" lang="zh-CN" altLang="en-US" sz="2200" kern="1200" dirty="0">
                        <a:solidFill>
                          <a:srgbClr val="FF0066"/>
                        </a:solidFill>
                        <a:latin typeface="微软雅黑" panose="020B0503020204020204" pitchFamily="34" charset="-122"/>
                        <a:ea typeface="微软雅黑" panose="020B0503020204020204" pitchFamily="34" charset="-122"/>
                        <a:cs typeface="+mn-cs"/>
                        <a:sym typeface="+mn-ea"/>
                      </a:endParaRPr>
                    </a:p>
                  </a:txBody>
                  <a:tcPr anchor="ctr"/>
                </a:tc>
              </a:tr>
              <a:tr h="898525">
                <a:tc>
                  <a:txBody>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rPr>
                        <a:t>手机</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合理创设数字化学习和实习实训情境，中职手机“禁止带入课堂”</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kumimoji="1"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中职手机“禁止带入课堂</a:t>
                      </a:r>
                      <a:r>
                        <a:rPr kumimoji="1"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a:t>
                      </a:r>
                      <a:endParaRPr kumimoji="1"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txBody>
                  <a:tcPr anchor="ctr"/>
                </a:tc>
              </a:tr>
              <a:tr h="436245">
                <a:tc>
                  <a:txBody>
                    <a:bodyPr/>
                    <a:lstStyle/>
                    <a:p>
                      <a:pPr algn="ct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新增</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endParaRPr>
                    </a:p>
                  </a:txBody>
                  <a:tcPr anchor="ctr"/>
                </a:tc>
                <a:tc>
                  <a:txBody>
                    <a:bodyPr/>
                    <a:lstStyle/>
                    <a:p>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专业课程倡引入典型生产案例；实习实训应落实《职业学校学生实习管理规定》、岗位 实习标准、实训教学条件建设标准等，教师规范操作、有效示教。</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868805" y="1987550"/>
            <a:ext cx="9311640" cy="4281805"/>
          </a:xfrm>
          <a:prstGeom prst="rect">
            <a:avLst/>
          </a:prstGeom>
        </p:spPr>
      </p:pic>
      <p:sp>
        <p:nvSpPr>
          <p:cNvPr id="2" name="文本框 1"/>
          <p:cNvSpPr txBox="1"/>
          <p:nvPr/>
        </p:nvSpPr>
        <p:spPr>
          <a:xfrm>
            <a:off x="136525" y="-26035"/>
            <a:ext cx="12055475" cy="1753235"/>
          </a:xfrm>
          <a:prstGeom prst="rect">
            <a:avLst/>
          </a:prstGeom>
          <a:noFill/>
        </p:spPr>
        <p:txBody>
          <a:bodyPr wrap="square" rtlCol="0" anchor="t">
            <a:spAutoFit/>
          </a:bodyPr>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09270" y="1318895"/>
            <a:ext cx="1082103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en-US" altLang="zh-CN" sz="2400" b="1" dirty="0">
                <a:solidFill>
                  <a:srgbClr val="FF0066"/>
                </a:solidFill>
                <a:latin typeface="微软雅黑" panose="020B0503020204020204" pitchFamily="34" charset="-122"/>
                <a:ea typeface="微软雅黑" panose="020B0503020204020204" pitchFamily="34" charset="-122"/>
              </a:rPr>
              <a:t>4</a:t>
            </a:r>
            <a:r>
              <a:rPr kumimoji="1" lang="zh-CN" altLang="en-US" sz="2400" b="1" dirty="0">
                <a:solidFill>
                  <a:srgbClr val="FF0066"/>
                </a:solidFill>
                <a:latin typeface="微软雅黑" panose="020B0503020204020204" pitchFamily="34" charset="-122"/>
                <a:ea typeface="微软雅黑" panose="020B0503020204020204" pitchFamily="34" charset="-122"/>
              </a:rPr>
              <a:t>. 教学评价    </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graphicFrame>
        <p:nvGraphicFramePr>
          <p:cNvPr id="2" name="表格 1"/>
          <p:cNvGraphicFramePr/>
          <p:nvPr>
            <p:custDataLst>
              <p:tags r:id="rId1"/>
            </p:custDataLst>
          </p:nvPr>
        </p:nvGraphicFramePr>
        <p:xfrm>
          <a:off x="721995" y="2103120"/>
          <a:ext cx="11127740" cy="4180840"/>
        </p:xfrm>
        <a:graphic>
          <a:graphicData uri="http://schemas.openxmlformats.org/drawingml/2006/table">
            <a:tbl>
              <a:tblPr firstRow="1" bandRow="1">
                <a:tableStyleId>{5C22544A-7EE6-4342-B048-85BDC9FD1C3A}</a:tableStyleId>
              </a:tblPr>
              <a:tblGrid>
                <a:gridCol w="1478915"/>
                <a:gridCol w="4488815"/>
                <a:gridCol w="5160010"/>
              </a:tblGrid>
              <a:tr h="645160">
                <a:tc>
                  <a:txBody>
                    <a:bodyPr/>
                    <a:lstStyle/>
                    <a:p>
                      <a:pPr algn="ctr">
                        <a:buNone/>
                      </a:pPr>
                      <a:endParaRPr lang="zh-CN" altLang="en-US" sz="2200"/>
                    </a:p>
                  </a:txBody>
                  <a:tcPr anchor="ctr"/>
                </a:tc>
                <a:tc>
                  <a:txBody>
                    <a:bodyPr/>
                    <a:lstStyle/>
                    <a:p>
                      <a:pPr algn="ctr">
                        <a:buNone/>
                      </a:pPr>
                      <a:r>
                        <a:rPr lang="en-US" altLang="zh-CN" sz="2200" dirty="0"/>
                        <a:t>2022</a:t>
                      </a:r>
                      <a:r>
                        <a:rPr lang="zh-CN" altLang="en-US" sz="2200" dirty="0"/>
                        <a:t>年</a:t>
                      </a:r>
                      <a:endParaRPr lang="zh-CN" altLang="en-US" sz="2200" dirty="0"/>
                    </a:p>
                  </a:txBody>
                  <a:tcPr anchor="ctr"/>
                </a:tc>
                <a:tc>
                  <a:txBody>
                    <a:bodyPr/>
                    <a:lstStyle/>
                    <a:p>
                      <a:pPr algn="ctr">
                        <a:buNone/>
                      </a:pPr>
                      <a:r>
                        <a:rPr lang="en-US" altLang="zh-CN" sz="2200" dirty="0"/>
                        <a:t>2023</a:t>
                      </a:r>
                      <a:r>
                        <a:rPr lang="zh-CN" altLang="en-US" sz="2200" dirty="0"/>
                        <a:t>年</a:t>
                      </a:r>
                      <a:endParaRPr lang="zh-CN" altLang="en-US" sz="2200" dirty="0"/>
                    </a:p>
                  </a:txBody>
                  <a:tcPr anchor="ctr"/>
                </a:tc>
              </a:tr>
              <a:tr h="1674495">
                <a:tc>
                  <a:txBody>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rPr>
                        <a:t>评价方式</a:t>
                      </a:r>
                      <a:endParaRPr lang="en-US" altLang="zh-CN" sz="22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持续开展教学诊断与改进，注重过程评价与结果评价相结合，探索增值评价，健全综合评价，关注育人成效，检验教学质量，促进学生全面成长。</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r>
                        <a:rPr kumimoji="1" lang="zh-CN" altLang="en-US" sz="2200" u="sng" kern="1200" dirty="0">
                          <a:solidFill>
                            <a:srgbClr val="FF0066"/>
                          </a:solidFill>
                          <a:latin typeface="微软雅黑" panose="020B0503020204020204" pitchFamily="34" charset="-122"/>
                          <a:ea typeface="微软雅黑" panose="020B0503020204020204" pitchFamily="34" charset="-122"/>
                          <a:cs typeface="+mn-cs"/>
                        </a:rPr>
                        <a:t>聚焦教学目标达成</a:t>
                      </a: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，关注学生全面成长，重 点考核学生分析解决实际问题的能力。</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endParaRPr>
                    </a:p>
                  </a:txBody>
                  <a:tcPr anchor="ctr"/>
                </a:tc>
              </a:tr>
              <a:tr h="1282700">
                <a:tc>
                  <a:txBody>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rPr>
                        <a:t>技术手段</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鼓励运用大数据、人工智能等现代信息技术开展教与学行为的精准分析，个性化评价学生的学习成果和学习成效。</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r>
                        <a:rPr kumimoji="1" lang="zh-CN" altLang="en-US" sz="2200" u="sng" kern="1200" dirty="0">
                          <a:solidFill>
                            <a:srgbClr val="FF0066"/>
                          </a:solidFill>
                          <a:latin typeface="微软雅黑" panose="020B0503020204020204" pitchFamily="34" charset="-122"/>
                          <a:ea typeface="微软雅黑" panose="020B0503020204020204" pitchFamily="34" charset="-122"/>
                          <a:cs typeface="+mn-cs"/>
                        </a:rPr>
                        <a:t>注重过程评价与结果评 价相结合，探索增值评价，健全综合评价</a:t>
                      </a: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；鼓励运用大数据、 人工智能等现代信息技术开展学习行为的精准分析，个性化评价学生的学习成果和学习成效。</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endParaRPr>
                    </a:p>
                  </a:txBody>
                  <a:tcPr anchor="ct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289935" y="1090295"/>
            <a:ext cx="6747510" cy="5428615"/>
          </a:xfrm>
          <a:prstGeom prst="rect">
            <a:avLst/>
          </a:prstGeom>
        </p:spPr>
      </p:pic>
      <p:sp>
        <p:nvSpPr>
          <p:cNvPr id="8" name="文本框 7"/>
          <p:cNvSpPr txBox="1"/>
          <p:nvPr>
            <p:custDataLst>
              <p:tags r:id="rId2"/>
            </p:custDataLst>
          </p:nvPr>
        </p:nvSpPr>
        <p:spPr>
          <a:xfrm>
            <a:off x="2075815" y="6518275"/>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2023</a:t>
            </a:r>
            <a:r>
              <a:rPr lang="zh-CN" altLang="en-US" sz="1865" b="1">
                <a:solidFill>
                  <a:srgbClr val="0070C0"/>
                </a:solidFill>
                <a:latin typeface="楷体" panose="02010609060101010101" pitchFamily="49" charset="-122"/>
                <a:ea typeface="楷体" panose="02010609060101010101" pitchFamily="49" charset="-122"/>
              </a:rPr>
              <a:t>年上海市材料工程学校《贵重宝石鉴定》国赛</a:t>
            </a:r>
            <a:r>
              <a:rPr lang="zh-CN" altLang="en-US" sz="1865" b="1">
                <a:solidFill>
                  <a:srgbClr val="0070C0"/>
                </a:solidFill>
                <a:latin typeface="楷体" panose="02010609060101010101" pitchFamily="49" charset="-122"/>
                <a:ea typeface="楷体" panose="02010609060101010101" pitchFamily="49" charset="-122"/>
              </a:rPr>
              <a:t>银奖作品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
        <p:nvSpPr>
          <p:cNvPr id="9" name="文本框 8"/>
          <p:cNvSpPr txBox="1"/>
          <p:nvPr>
            <p:custDataLst>
              <p:tags r:id="rId3"/>
            </p:custDataLst>
          </p:nvPr>
        </p:nvSpPr>
        <p:spPr>
          <a:xfrm>
            <a:off x="522605" y="3328035"/>
            <a:ext cx="1843405" cy="607695"/>
          </a:xfrm>
          <a:prstGeom prst="rect">
            <a:avLst/>
          </a:prstGeom>
          <a:solidFill>
            <a:srgbClr val="EFF6FC"/>
          </a:solidFill>
          <a:ln>
            <a:solidFill>
              <a:schemeClr val="accent1">
                <a:lumMod val="20000"/>
                <a:lumOff val="80000"/>
              </a:schemeClr>
            </a:solidFill>
          </a:ln>
        </p:spPr>
        <p:txBody>
          <a:bodyPr wrap="square" rtlCol="0" anchor="t">
            <a:spAutoFit/>
          </a:bodyPr>
          <a:p>
            <a:pPr lvl="0" algn="ctr">
              <a:lnSpc>
                <a:spcPct val="120000"/>
              </a:lnSpc>
              <a:buClrTx/>
              <a:buSzTx/>
              <a:buFontTx/>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评价方案</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4" name="文本框 3"/>
          <p:cNvSpPr txBox="1"/>
          <p:nvPr/>
        </p:nvSpPr>
        <p:spPr>
          <a:xfrm>
            <a:off x="136525" y="-26035"/>
            <a:ext cx="12055475" cy="1753235"/>
          </a:xfrm>
          <a:prstGeom prst="rect">
            <a:avLst/>
          </a:prstGeom>
          <a:noFill/>
        </p:spPr>
        <p:txBody>
          <a:bodyPr wrap="square" rtlCol="0" anchor="t">
            <a:spAutoFit/>
          </a:bodyPr>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6525" y="-26035"/>
            <a:ext cx="12055475" cy="1753235"/>
          </a:xfrm>
          <a:prstGeom prst="rect">
            <a:avLst/>
          </a:prstGeom>
          <a:noFill/>
        </p:spPr>
        <p:txBody>
          <a:bodyPr wrap="square" rtlCol="0" anchor="t">
            <a:spAutoFit/>
          </a:bodyPr>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custDataLst>
              <p:tags r:id="rId1"/>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2023</a:t>
            </a:r>
            <a:r>
              <a:rPr lang="zh-CN" altLang="en-US" sz="1865" b="1">
                <a:solidFill>
                  <a:srgbClr val="0070C0"/>
                </a:solidFill>
                <a:latin typeface="楷体" panose="02010609060101010101" pitchFamily="49" charset="-122"/>
                <a:ea typeface="楷体" panose="02010609060101010101" pitchFamily="49" charset="-122"/>
              </a:rPr>
              <a:t>年上海《城市伴侣犬训导》国赛</a:t>
            </a:r>
            <a:r>
              <a:rPr lang="zh-CN" altLang="en-US" sz="1865" b="1">
                <a:solidFill>
                  <a:srgbClr val="0070C0"/>
                </a:solidFill>
                <a:latin typeface="楷体" panose="02010609060101010101" pitchFamily="49" charset="-122"/>
                <a:ea typeface="楷体" panose="02010609060101010101" pitchFamily="49" charset="-122"/>
              </a:rPr>
              <a:t>银奖作品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257" y="1221505"/>
            <a:ext cx="4861628" cy="5261074"/>
          </a:xfrm>
          <a:prstGeom prst="rect">
            <a:avLst/>
          </a:prstGeom>
        </p:spPr>
      </p:pic>
      <p:sp>
        <p:nvSpPr>
          <p:cNvPr id="3" name="文本框 2"/>
          <p:cNvSpPr txBox="1"/>
          <p:nvPr>
            <p:custDataLst>
              <p:tags r:id="rId3"/>
            </p:custDataLst>
          </p:nvPr>
        </p:nvSpPr>
        <p:spPr>
          <a:xfrm>
            <a:off x="1647825" y="3328035"/>
            <a:ext cx="1843405" cy="607695"/>
          </a:xfrm>
          <a:prstGeom prst="rect">
            <a:avLst/>
          </a:prstGeom>
          <a:solidFill>
            <a:srgbClr val="EFF6FC"/>
          </a:solidFill>
          <a:ln>
            <a:solidFill>
              <a:schemeClr val="accent1">
                <a:lumMod val="20000"/>
                <a:lumOff val="80000"/>
              </a:schemeClr>
            </a:solidFill>
          </a:ln>
        </p:spPr>
        <p:txBody>
          <a:bodyPr wrap="square" rtlCol="0" anchor="t">
            <a:spAutoFit/>
          </a:bodyPr>
          <a:p>
            <a:pPr lvl="0" algn="ctr">
              <a:lnSpc>
                <a:spcPct val="120000"/>
              </a:lnSpc>
              <a:buClrTx/>
              <a:buSzTx/>
              <a:buFontTx/>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评价结果</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054860" y="1713865"/>
            <a:ext cx="885825" cy="816610"/>
          </a:xfrm>
          <a:prstGeom prst="rect">
            <a:avLst/>
          </a:prstGeom>
          <a:solidFill>
            <a:schemeClr val="accent1">
              <a:lumMod val="75000"/>
            </a:schemeClr>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r>
              <a:rPr lang="zh-CN" altLang="en-US" sz="4800" kern="0" dirty="0">
                <a:solidFill>
                  <a:prstClr val="white"/>
                </a:solidFill>
                <a:latin typeface="微软雅黑" panose="020B0503020204020204" pitchFamily="34" charset="-122"/>
                <a:ea typeface="微软雅黑" panose="020B0503020204020204" pitchFamily="34" charset="-122"/>
              </a:rPr>
              <a:t>提</a:t>
            </a:r>
            <a:endParaRPr lang="zh-CN" altLang="en-US" sz="4800" kern="0" dirty="0">
              <a:solidFill>
                <a:prstClr val="white"/>
              </a:solidFill>
              <a:latin typeface="微软雅黑" panose="020B0503020204020204" pitchFamily="34" charset="-122"/>
              <a:ea typeface="微软雅黑" panose="020B0503020204020204" pitchFamily="34" charset="-122"/>
            </a:endParaRPr>
          </a:p>
        </p:txBody>
      </p:sp>
      <p:sp>
        <p:nvSpPr>
          <p:cNvPr id="16" name="矩形 15"/>
          <p:cNvSpPr/>
          <p:nvPr/>
        </p:nvSpPr>
        <p:spPr>
          <a:xfrm>
            <a:off x="2531110" y="2364105"/>
            <a:ext cx="625475" cy="577215"/>
          </a:xfrm>
          <a:prstGeom prst="rect">
            <a:avLst/>
          </a:prstGeom>
          <a:solidFill>
            <a:sysClr val="window" lastClr="FFFFFF"/>
          </a:solidFill>
          <a:ln w="12700" cap="flat" cmpd="sng" algn="ctr">
            <a:solidFill>
              <a:schemeClr val="accent1"/>
            </a:solidFill>
            <a:prstDash val="solid"/>
            <a:miter lim="800000"/>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r>
              <a:rPr lang="zh-CN" altLang="en-US" sz="3600" b="1" kern="0" dirty="0">
                <a:solidFill>
                  <a:schemeClr val="accent1">
                    <a:lumMod val="75000"/>
                  </a:schemeClr>
                </a:solidFill>
                <a:latin typeface="微软雅黑" panose="020B0503020204020204" pitchFamily="34" charset="-122"/>
                <a:ea typeface="微软雅黑" panose="020B0503020204020204" pitchFamily="34" charset="-122"/>
              </a:rPr>
              <a:t>纲</a:t>
            </a:r>
            <a:endParaRPr lang="zh-CN" altLang="en-US" sz="3600" b="1" kern="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1823085" y="2736533"/>
            <a:ext cx="736600" cy="2108200"/>
          </a:xfrm>
          <a:prstGeom prst="rect">
            <a:avLst/>
          </a:prstGeom>
          <a:noFill/>
          <a:effectLst>
            <a:outerShdw blurRad="50800" dist="38100" dir="2700000" algn="tl" rotWithShape="0">
              <a:prstClr val="black">
                <a:alpha val="40000"/>
              </a:prstClr>
            </a:outerShdw>
          </a:effectLst>
        </p:spPr>
        <p:txBody>
          <a:bodyPr vert="eaVert" wrap="none">
            <a:spAutoFit/>
          </a:bodyPr>
          <a:lstStyle/>
          <a:p>
            <a:pPr eaLnBrk="1" fontAlgn="auto" hangingPunct="1">
              <a:spcBef>
                <a:spcPts val="0"/>
              </a:spcBef>
              <a:spcAft>
                <a:spcPts val="0"/>
              </a:spcAft>
              <a:defRPr/>
            </a:pPr>
            <a:r>
              <a:rPr lang="en-US" altLang="zh-CN" sz="3600" kern="0" dirty="0">
                <a:solidFill>
                  <a:srgbClr val="D1D1D1"/>
                </a:solidFill>
                <a:latin typeface="+mn-lt"/>
                <a:ea typeface="+mn-ea"/>
              </a:rPr>
              <a:t>CONTENTS</a:t>
            </a:r>
            <a:endParaRPr lang="zh-CN" altLang="en-US" sz="3600" kern="0" dirty="0">
              <a:solidFill>
                <a:srgbClr val="D1D1D1"/>
              </a:solidFill>
              <a:latin typeface="+mn-lt"/>
              <a:ea typeface="+mn-ea"/>
            </a:endParaRPr>
          </a:p>
        </p:txBody>
      </p:sp>
      <p:grpSp>
        <p:nvGrpSpPr>
          <p:cNvPr id="8" name="组合 7"/>
          <p:cNvGrpSpPr/>
          <p:nvPr/>
        </p:nvGrpSpPr>
        <p:grpSpPr>
          <a:xfrm>
            <a:off x="3822065" y="2674787"/>
            <a:ext cx="6772910" cy="2990446"/>
            <a:chOff x="6019" y="3547"/>
            <a:chExt cx="10666" cy="4571"/>
          </a:xfrm>
        </p:grpSpPr>
        <p:sp>
          <p:nvSpPr>
            <p:cNvPr id="19" name="文本框 18"/>
            <p:cNvSpPr txBox="1"/>
            <p:nvPr/>
          </p:nvSpPr>
          <p:spPr>
            <a:xfrm>
              <a:off x="6019" y="3547"/>
              <a:ext cx="8293" cy="97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lumMod val="75000"/>
              </a:schemeClr>
            </a:solidFill>
            <a:ln>
              <a:solidFill>
                <a:schemeClr val="accent1"/>
              </a:solidFill>
            </a:ln>
          </p:spPr>
          <p:txBody>
            <a:bodyPr anchor="ctr"/>
            <a:lstStyle/>
            <a:p>
              <a:pPr algn="l" eaLnBrk="1" fontAlgn="auto" hangingPunct="1">
                <a:spcBef>
                  <a:spcPts val="0"/>
                </a:spcBef>
                <a:spcAft>
                  <a:spcPts val="0"/>
                </a:spcAft>
                <a:defRPr/>
              </a:pPr>
              <a:r>
                <a:rPr lang="zh-CN" sz="2800" b="1" dirty="0">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28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22" name="文本框 41"/>
            <p:cNvSpPr>
              <a:spLocks noChangeArrowheads="1"/>
            </p:cNvSpPr>
            <p:nvPr/>
          </p:nvSpPr>
          <p:spPr bwMode="auto">
            <a:xfrm>
              <a:off x="6019" y="4748"/>
              <a:ext cx="8293" cy="971"/>
            </a:xfrm>
            <a:custGeom>
              <a:avLst/>
              <a:gdLst>
                <a:gd name="T0" fmla="*/ 0 w 2773194"/>
                <a:gd name="T1" fmla="*/ 0 h 253350"/>
                <a:gd name="T2" fmla="*/ 4101297 w 2773194"/>
                <a:gd name="T3" fmla="*/ 0 h 253350"/>
                <a:gd name="T4" fmla="*/ 4534380 w 2773194"/>
                <a:gd name="T5" fmla="*/ 1108283 h 253350"/>
                <a:gd name="T6" fmla="*/ 0 w 2773194"/>
                <a:gd name="T7" fmla="*/ 1108283 h 253350"/>
                <a:gd name="T8" fmla="*/ 0 60000 65536"/>
                <a:gd name="T9" fmla="*/ 0 60000 65536"/>
                <a:gd name="T10" fmla="*/ 0 60000 65536"/>
                <a:gd name="T11" fmla="*/ 0 60000 65536"/>
                <a:gd name="T12" fmla="*/ 0 w 2773194"/>
                <a:gd name="T13" fmla="*/ 0 h 253350"/>
                <a:gd name="T14" fmla="*/ 2773194 w 2773194"/>
                <a:gd name="T15" fmla="*/ 253350 h 253350"/>
              </a:gdLst>
              <a:ahLst/>
              <a:cxnLst>
                <a:cxn ang="T8">
                  <a:pos x="T0" y="T1"/>
                </a:cxn>
                <a:cxn ang="T9">
                  <a:pos x="T2" y="T3"/>
                </a:cxn>
                <a:cxn ang="T10">
                  <a:pos x="T4" y="T5"/>
                </a:cxn>
                <a:cxn ang="T11">
                  <a:pos x="T6" y="T7"/>
                </a:cxn>
              </a:cxnLst>
              <a:rect l="T12" t="T13" r="T14" b="T15"/>
              <a:pathLst>
                <a:path w="2773194" h="253350">
                  <a:moveTo>
                    <a:pt x="0" y="0"/>
                  </a:moveTo>
                  <a:lnTo>
                    <a:pt x="2508325" y="0"/>
                  </a:lnTo>
                  <a:lnTo>
                    <a:pt x="2773194" y="253350"/>
                  </a:lnTo>
                  <a:lnTo>
                    <a:pt x="0" y="253350"/>
                  </a:lnTo>
                  <a:close/>
                </a:path>
              </a:pathLst>
            </a:custGeom>
            <a:solidFill>
              <a:schemeClr val="accent1">
                <a:lumMod val="75000"/>
              </a:schemeClr>
            </a:solidFill>
            <a:ln w="9525">
              <a:solidFill>
                <a:schemeClr val="accent1"/>
              </a:solidFill>
              <a:miter lim="800000"/>
            </a:ln>
          </p:spPr>
          <p:txBody>
            <a:bodyPr anchor="ctr"/>
            <a:lstStyle/>
            <a:p>
              <a:pPr algn="l" eaLnBrk="1" hangingPunct="1">
                <a:defRPr/>
              </a:pPr>
              <a:r>
                <a:rPr lang="zh-CN" altLang="en-US" sz="2800" b="1">
                  <a:solidFill>
                    <a:schemeClr val="bg1"/>
                  </a:solidFill>
                  <a:latin typeface="微软雅黑" panose="020B0503020204020204" pitchFamily="34" charset="-122"/>
                  <a:ea typeface="微软雅黑" panose="020B0503020204020204" pitchFamily="34" charset="-122"/>
                </a:rPr>
                <a:t>三、大单元设计的理念与方法</a:t>
              </a:r>
              <a:endParaRPr lang="zh-CN" altLang="en-US" sz="2800" b="1" dirty="0">
                <a:solidFill>
                  <a:schemeClr val="bg1"/>
                </a:solidFill>
                <a:latin typeface="微软雅黑" panose="020B0503020204020204" pitchFamily="34" charset="-122"/>
                <a:ea typeface="微软雅黑" panose="020B0503020204020204" pitchFamily="34" charset="-122"/>
                <a:sym typeface="+mn-ea"/>
              </a:endParaRPr>
            </a:p>
          </p:txBody>
        </p:sp>
        <p:sp>
          <p:nvSpPr>
            <p:cNvPr id="25" name="文本框 45"/>
            <p:cNvSpPr>
              <a:spLocks noChangeArrowheads="1"/>
            </p:cNvSpPr>
            <p:nvPr/>
          </p:nvSpPr>
          <p:spPr bwMode="auto">
            <a:xfrm>
              <a:off x="6019" y="5958"/>
              <a:ext cx="8293" cy="969"/>
            </a:xfrm>
            <a:custGeom>
              <a:avLst/>
              <a:gdLst>
                <a:gd name="T0" fmla="*/ 0 w 2773194"/>
                <a:gd name="T1" fmla="*/ 0 h 253350"/>
                <a:gd name="T2" fmla="*/ 4101297 w 2773194"/>
                <a:gd name="T3" fmla="*/ 0 h 253350"/>
                <a:gd name="T4" fmla="*/ 4534380 w 2773194"/>
                <a:gd name="T5" fmla="*/ 1087630 h 253350"/>
                <a:gd name="T6" fmla="*/ 0 w 2773194"/>
                <a:gd name="T7" fmla="*/ 1087630 h 253350"/>
                <a:gd name="T8" fmla="*/ 0 60000 65536"/>
                <a:gd name="T9" fmla="*/ 0 60000 65536"/>
                <a:gd name="T10" fmla="*/ 0 60000 65536"/>
                <a:gd name="T11" fmla="*/ 0 60000 65536"/>
                <a:gd name="T12" fmla="*/ 0 w 2773194"/>
                <a:gd name="T13" fmla="*/ 0 h 253350"/>
                <a:gd name="T14" fmla="*/ 2773194 w 2773194"/>
                <a:gd name="T15" fmla="*/ 253350 h 253350"/>
              </a:gdLst>
              <a:ahLst/>
              <a:cxnLst>
                <a:cxn ang="T8">
                  <a:pos x="T0" y="T1"/>
                </a:cxn>
                <a:cxn ang="T9">
                  <a:pos x="T2" y="T3"/>
                </a:cxn>
                <a:cxn ang="T10">
                  <a:pos x="T4" y="T5"/>
                </a:cxn>
                <a:cxn ang="T11">
                  <a:pos x="T6" y="T7"/>
                </a:cxn>
              </a:cxnLst>
              <a:rect l="T12" t="T13" r="T14" b="T15"/>
              <a:pathLst>
                <a:path w="2773194" h="253350">
                  <a:moveTo>
                    <a:pt x="0" y="0"/>
                  </a:moveTo>
                  <a:lnTo>
                    <a:pt x="2508325" y="0"/>
                  </a:lnTo>
                  <a:lnTo>
                    <a:pt x="2773194" y="253350"/>
                  </a:lnTo>
                  <a:lnTo>
                    <a:pt x="0" y="253350"/>
                  </a:lnTo>
                  <a:close/>
                </a:path>
              </a:pathLst>
            </a:custGeom>
            <a:solidFill>
              <a:schemeClr val="accent1">
                <a:lumMod val="75000"/>
              </a:schemeClr>
            </a:solidFill>
            <a:ln w="9525">
              <a:solidFill>
                <a:schemeClr val="accent1"/>
              </a:solidFill>
              <a:miter lim="800000"/>
            </a:ln>
          </p:spPr>
          <p:txBody>
            <a:bodyPr anchor="ctr"/>
            <a:lstStyle/>
            <a:p>
              <a:pPr algn="l" eaLnBrk="1" hangingPunct="1">
                <a:defRPr/>
              </a:pPr>
              <a:r>
                <a:rPr lang="zh-CN" altLang="en-US" sz="2800" b="1">
                  <a:solidFill>
                    <a:schemeClr val="bg1"/>
                  </a:solidFill>
                  <a:latin typeface="微软雅黑" panose="020B0503020204020204" pitchFamily="34" charset="-122"/>
                  <a:ea typeface="微软雅黑" panose="020B0503020204020204" pitchFamily="34" charset="-122"/>
                </a:rPr>
                <a:t>四、课堂实录与教学片段拍摄</a:t>
              </a:r>
              <a:endParaRPr lang="zh-CN" altLang="en-US" sz="2800" b="1" dirty="0">
                <a:solidFill>
                  <a:schemeClr val="bg1"/>
                </a:solidFill>
                <a:latin typeface="微软雅黑" panose="020B0503020204020204" pitchFamily="34" charset="-122"/>
                <a:ea typeface="微软雅黑" panose="020B0503020204020204" pitchFamily="34" charset="-122"/>
                <a:sym typeface="+mn-ea"/>
              </a:endParaRPr>
            </a:p>
          </p:txBody>
        </p:sp>
        <p:sp>
          <p:nvSpPr>
            <p:cNvPr id="31" name="文本框 27"/>
            <p:cNvSpPr txBox="1"/>
            <p:nvPr/>
          </p:nvSpPr>
          <p:spPr>
            <a:xfrm>
              <a:off x="6019" y="7145"/>
              <a:ext cx="8293" cy="97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lumMod val="75000"/>
              </a:schemeClr>
            </a:solidFill>
            <a:ln>
              <a:solidFill>
                <a:schemeClr val="accent1"/>
              </a:solidFill>
            </a:ln>
          </p:spPr>
          <p:txBody>
            <a:bodyPr anchor="ctr"/>
            <a:lstStyle/>
            <a:p>
              <a:pPr algn="l" eaLnBrk="1" fontAlgn="auto" hangingPunct="1">
                <a:spcBef>
                  <a:spcPts val="0"/>
                </a:spcBef>
                <a:spcAft>
                  <a:spcPts val="0"/>
                </a:spcAft>
                <a:defRPr/>
              </a:pPr>
              <a:r>
                <a:rPr lang="zh-CN" altLang="en-US" sz="2800" b="1" dirty="0">
                  <a:solidFill>
                    <a:schemeClr val="bg1"/>
                  </a:solidFill>
                  <a:latin typeface="微软雅黑" panose="020B0503020204020204" pitchFamily="34" charset="-122"/>
                  <a:ea typeface="微软雅黑" panose="020B0503020204020204" pitchFamily="34" charset="-122"/>
                  <a:sym typeface="+mn-ea"/>
                </a:rPr>
                <a:t>五、实施报告撰写的路径策略</a:t>
              </a:r>
              <a:endParaRPr lang="zh-CN" altLang="en-US" sz="28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20" name="直接连接符 38"/>
            <p:cNvCxnSpPr>
              <a:cxnSpLocks noChangeShapeType="1"/>
            </p:cNvCxnSpPr>
            <p:nvPr/>
          </p:nvCxnSpPr>
          <p:spPr bwMode="auto">
            <a:xfrm>
              <a:off x="14025" y="4504"/>
              <a:ext cx="2660" cy="4"/>
            </a:xfrm>
            <a:prstGeom prst="line">
              <a:avLst/>
            </a:prstGeom>
            <a:noFill/>
            <a:ln w="6350" algn="ctr">
              <a:solidFill>
                <a:schemeClr val="accent1"/>
              </a:solidFill>
              <a:miter lim="800000"/>
            </a:ln>
          </p:spPr>
        </p:cxnSp>
        <p:cxnSp>
          <p:nvCxnSpPr>
            <p:cNvPr id="2" name="直接连接符 42"/>
            <p:cNvCxnSpPr>
              <a:cxnSpLocks noChangeShapeType="1"/>
            </p:cNvCxnSpPr>
            <p:nvPr/>
          </p:nvCxnSpPr>
          <p:spPr bwMode="auto">
            <a:xfrm>
              <a:off x="13939" y="5699"/>
              <a:ext cx="2746" cy="4"/>
            </a:xfrm>
            <a:prstGeom prst="line">
              <a:avLst/>
            </a:prstGeom>
            <a:solidFill>
              <a:schemeClr val="accent1">
                <a:lumMod val="75000"/>
              </a:schemeClr>
            </a:solidFill>
            <a:ln w="6350" algn="ctr">
              <a:solidFill>
                <a:schemeClr val="accent1"/>
              </a:solidFill>
              <a:miter lim="800000"/>
            </a:ln>
          </p:spPr>
        </p:cxnSp>
        <p:cxnSp>
          <p:nvCxnSpPr>
            <p:cNvPr id="26" name="直接连接符 46"/>
            <p:cNvCxnSpPr>
              <a:cxnSpLocks noChangeShapeType="1"/>
            </p:cNvCxnSpPr>
            <p:nvPr/>
          </p:nvCxnSpPr>
          <p:spPr bwMode="auto">
            <a:xfrm>
              <a:off x="13939" y="6911"/>
              <a:ext cx="2746" cy="4"/>
            </a:xfrm>
            <a:prstGeom prst="line">
              <a:avLst/>
            </a:prstGeom>
            <a:solidFill>
              <a:schemeClr val="accent1">
                <a:lumMod val="75000"/>
              </a:schemeClr>
            </a:solidFill>
            <a:ln w="6350" algn="ctr">
              <a:solidFill>
                <a:schemeClr val="accent1"/>
              </a:solidFill>
              <a:miter lim="800000"/>
            </a:ln>
          </p:spPr>
        </p:cxnSp>
        <p:cxnSp>
          <p:nvCxnSpPr>
            <p:cNvPr id="32" name="直接连接符 50"/>
            <p:cNvCxnSpPr>
              <a:cxnSpLocks noChangeShapeType="1"/>
            </p:cNvCxnSpPr>
            <p:nvPr/>
          </p:nvCxnSpPr>
          <p:spPr bwMode="auto">
            <a:xfrm>
              <a:off x="13999" y="8102"/>
              <a:ext cx="2686" cy="4"/>
            </a:xfrm>
            <a:prstGeom prst="line">
              <a:avLst/>
            </a:prstGeom>
            <a:solidFill>
              <a:schemeClr val="accent1">
                <a:lumMod val="75000"/>
              </a:schemeClr>
            </a:solidFill>
            <a:ln w="6350" algn="ctr">
              <a:solidFill>
                <a:schemeClr val="accent1"/>
              </a:solidFill>
              <a:miter lim="800000"/>
            </a:ln>
          </p:spPr>
        </p:cxnSp>
      </p:grpSp>
      <p:sp>
        <p:nvSpPr>
          <p:cNvPr id="3" name="文本框 2"/>
          <p:cNvSpPr txBox="1"/>
          <p:nvPr>
            <p:custDataLst>
              <p:tags r:id="rId1"/>
            </p:custDataLst>
          </p:nvPr>
        </p:nvSpPr>
        <p:spPr>
          <a:xfrm>
            <a:off x="3822065" y="1873250"/>
            <a:ext cx="5266055" cy="636557"/>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lumMod val="75000"/>
            </a:schemeClr>
          </a:solidFill>
          <a:ln>
            <a:solidFill>
              <a:schemeClr val="accent1"/>
            </a:solidFill>
          </a:ln>
        </p:spPr>
        <p:txBody>
          <a:bodyPr anchor="ctr"/>
          <a:lstStyle/>
          <a:p>
            <a:pPr algn="l" eaLnBrk="1" fontAlgn="auto" hangingPunct="1">
              <a:spcBef>
                <a:spcPts val="0"/>
              </a:spcBef>
              <a:spcAft>
                <a:spcPts val="0"/>
              </a:spcAft>
              <a:defRPr/>
            </a:pPr>
            <a:r>
              <a:rPr lang="zh-CN" sz="2800" b="1" dirty="0">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28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cxnSp>
        <p:nvCxnSpPr>
          <p:cNvPr id="4" name="直接连接符 38"/>
          <p:cNvCxnSpPr>
            <a:cxnSpLocks noChangeShapeType="1"/>
          </p:cNvCxnSpPr>
          <p:nvPr>
            <p:custDataLst>
              <p:tags r:id="rId2"/>
            </p:custDataLst>
          </p:nvPr>
        </p:nvCxnSpPr>
        <p:spPr bwMode="auto">
          <a:xfrm>
            <a:off x="8914130" y="2507595"/>
            <a:ext cx="1689100" cy="2617"/>
          </a:xfrm>
          <a:prstGeom prst="line">
            <a:avLst/>
          </a:prstGeom>
          <a:noFill/>
          <a:ln w="6350" algn="ctr">
            <a:solidFill>
              <a:schemeClr val="accent1"/>
            </a:solidFill>
            <a:miter lim="800000"/>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09270" y="1318895"/>
            <a:ext cx="1082103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en-US" altLang="zh-CN" sz="2400" b="1" dirty="0">
                <a:solidFill>
                  <a:srgbClr val="FF0066"/>
                </a:solidFill>
                <a:latin typeface="微软雅黑" panose="020B0503020204020204" pitchFamily="34" charset="-122"/>
                <a:ea typeface="微软雅黑" panose="020B0503020204020204" pitchFamily="34" charset="-122"/>
              </a:rPr>
              <a:t>5</a:t>
            </a:r>
            <a:r>
              <a:rPr kumimoji="1" lang="zh-CN" altLang="en-US" sz="2400" b="1" dirty="0">
                <a:solidFill>
                  <a:srgbClr val="FF0066"/>
                </a:solidFill>
                <a:latin typeface="微软雅黑" panose="020B0503020204020204" pitchFamily="34" charset="-122"/>
                <a:ea typeface="微软雅黑" panose="020B0503020204020204" pitchFamily="34" charset="-122"/>
              </a:rPr>
              <a:t>. 教学反思  </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graphicFrame>
        <p:nvGraphicFramePr>
          <p:cNvPr id="2" name="表格 1"/>
          <p:cNvGraphicFramePr/>
          <p:nvPr>
            <p:custDataLst>
              <p:tags r:id="rId1"/>
            </p:custDataLst>
          </p:nvPr>
        </p:nvGraphicFramePr>
        <p:xfrm>
          <a:off x="721995" y="2103120"/>
          <a:ext cx="11127740" cy="4088870"/>
        </p:xfrm>
        <a:graphic>
          <a:graphicData uri="http://schemas.openxmlformats.org/drawingml/2006/table">
            <a:tbl>
              <a:tblPr firstRow="1" bandRow="1">
                <a:tableStyleId>{5C22544A-7EE6-4342-B048-85BDC9FD1C3A}</a:tableStyleId>
              </a:tblPr>
              <a:tblGrid>
                <a:gridCol w="1478915"/>
                <a:gridCol w="4488815"/>
                <a:gridCol w="5160010"/>
              </a:tblGrid>
              <a:tr h="599887">
                <a:tc>
                  <a:txBody>
                    <a:bodyPr/>
                    <a:lstStyle/>
                    <a:p>
                      <a:pPr algn="ctr">
                        <a:buNone/>
                      </a:pPr>
                      <a:endParaRPr lang="zh-CN" altLang="en-US" sz="2200"/>
                    </a:p>
                  </a:txBody>
                  <a:tcPr anchor="ctr"/>
                </a:tc>
                <a:tc>
                  <a:txBody>
                    <a:bodyPr/>
                    <a:lstStyle/>
                    <a:p>
                      <a:pPr algn="ctr">
                        <a:lnSpc>
                          <a:spcPct val="80000"/>
                        </a:lnSpc>
                        <a:buNone/>
                      </a:pPr>
                      <a:r>
                        <a:rPr lang="en-US" altLang="zh-CN" sz="2200" dirty="0"/>
                        <a:t>2022</a:t>
                      </a:r>
                      <a:r>
                        <a:rPr lang="zh-CN" altLang="en-US" sz="2200" dirty="0"/>
                        <a:t>年</a:t>
                      </a:r>
                      <a:endParaRPr lang="zh-CN" altLang="en-US" sz="2200" dirty="0"/>
                    </a:p>
                  </a:txBody>
                  <a:tcPr anchor="ctr"/>
                </a:tc>
                <a:tc>
                  <a:txBody>
                    <a:bodyPr/>
                    <a:lstStyle/>
                    <a:p>
                      <a:pPr algn="ctr">
                        <a:lnSpc>
                          <a:spcPct val="80000"/>
                        </a:lnSpc>
                        <a:buNone/>
                      </a:pPr>
                      <a:r>
                        <a:rPr lang="en-US" altLang="zh-CN" sz="2200" dirty="0"/>
                        <a:t>2023</a:t>
                      </a:r>
                      <a:r>
                        <a:rPr lang="zh-CN" altLang="en-US" sz="2200" dirty="0"/>
                        <a:t>年</a:t>
                      </a:r>
                      <a:endParaRPr lang="zh-CN" altLang="en-US" sz="2200" dirty="0"/>
                    </a:p>
                  </a:txBody>
                  <a:tcPr anchor="ctr"/>
                </a:tc>
              </a:tr>
              <a:tr h="773723">
                <a:tc>
                  <a:txBody>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rPr>
                        <a:t>经验不足</a:t>
                      </a:r>
                      <a:endParaRPr lang="en-US" altLang="zh-CN" sz="22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教学设计、教学实施、教学评价</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教学设计、教学实施</a:t>
                      </a:r>
                      <a:r>
                        <a:rPr lang="zh-CN" altLang="en-US" sz="2200" kern="1200">
                          <a:solidFill>
                            <a:schemeClr val="accent1">
                              <a:lumMod val="75000"/>
                            </a:schemeClr>
                          </a:solidFill>
                          <a:latin typeface="Arial" panose="020B0604020202020204" pitchFamily="34" charset="0"/>
                          <a:ea typeface="微软雅黑" panose="020B0503020204020204" pitchFamily="34" charset="-122"/>
                          <a:cs typeface="+mn-cs"/>
                        </a:rPr>
                        <a:t>、教学评价</a:t>
                      </a:r>
                      <a:endParaRPr lang="en-US" altLang="zh-CN" sz="2200" kern="1200" dirty="0">
                        <a:solidFill>
                          <a:schemeClr val="accent1">
                            <a:lumMod val="75000"/>
                          </a:schemeClr>
                        </a:solidFill>
                        <a:latin typeface="Arial" panose="020B0604020202020204" pitchFamily="34" charset="0"/>
                        <a:ea typeface="微软雅黑" panose="020B0503020204020204" pitchFamily="34" charset="-122"/>
                        <a:cs typeface="+mn-cs"/>
                      </a:endParaRPr>
                    </a:p>
                  </a:txBody>
                  <a:tcPr anchor="ctr"/>
                </a:tc>
              </a:tr>
              <a:tr h="1282700">
                <a:tc>
                  <a:txBody>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rPr>
                        <a:t>特色创新</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更新教育理念、落实课程思政、优化教学内容、创新教学模式、转变教师角色、改进教学评价、运用信息技术</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rPr>
                        <a:t>更新教育理念、落实课程思政、 优化教学内容、创新教学模式、转变教师角色、改进教学评价、 运用信息技术、</a:t>
                      </a:r>
                      <a:r>
                        <a:rPr kumimoji="1" lang="zh-CN" altLang="en-US" sz="2200" u="sng" kern="1200" dirty="0">
                          <a:solidFill>
                            <a:srgbClr val="FF0066"/>
                          </a:solidFill>
                          <a:latin typeface="微软雅黑" panose="020B0503020204020204" pitchFamily="34" charset="-122"/>
                          <a:ea typeface="微软雅黑" panose="020B0503020204020204" pitchFamily="34" charset="-122"/>
                          <a:cs typeface="+mn-cs"/>
                        </a:rPr>
                        <a:t>培育数字素养</a:t>
                      </a:r>
                      <a:endParaRPr kumimoji="1" lang="zh-CN" altLang="en-US" sz="2200" u="sng" kern="1200" dirty="0">
                        <a:solidFill>
                          <a:srgbClr val="FF0066"/>
                        </a:solidFill>
                        <a:latin typeface="微软雅黑" panose="020B0503020204020204" pitchFamily="34" charset="-122"/>
                        <a:ea typeface="微软雅黑" panose="020B0503020204020204" pitchFamily="34" charset="-122"/>
                        <a:cs typeface="+mn-cs"/>
                        <a:sym typeface="+mn-ea"/>
                      </a:endParaRPr>
                    </a:p>
                  </a:txBody>
                  <a:tcPr anchor="ctr"/>
                </a:tc>
              </a:tr>
              <a:tr h="1282700">
                <a:tc>
                  <a:txBody>
                    <a:bodyPr/>
                    <a:lstStyle/>
                    <a:p>
                      <a:pPr algn="ctr">
                        <a:buClrTx/>
                        <a:buSzTx/>
                        <a:buFontTx/>
                        <a:buNone/>
                      </a:pPr>
                      <a:r>
                        <a:rPr lang="zh-CN" altLang="en-US" sz="2200" dirty="0">
                          <a:solidFill>
                            <a:schemeClr val="accent1">
                              <a:lumMod val="75000"/>
                            </a:schemeClr>
                          </a:solidFill>
                          <a:latin typeface="Arial" panose="020B0604020202020204" pitchFamily="34" charset="0"/>
                          <a:ea typeface="微软雅黑" panose="020B0503020204020204" pitchFamily="34" charset="-122"/>
                        </a:rPr>
                        <a:t>最终目标</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设计理念、教学实施与育人成效的有机统一，成为传道授业解惑赋能的“大先生”</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设计理念、教学实施与育人成效的有机统一，成为传道授业解惑赋能的“大先生”</a:t>
                      </a:r>
                      <a:endParaRPr lang="zh-CN" altLang="en-US" sz="22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362835" y="6496050"/>
            <a:ext cx="8760460" cy="429895"/>
          </a:xfrm>
          <a:prstGeom prst="rect">
            <a:avLst/>
          </a:prstGeom>
          <a:noFill/>
        </p:spPr>
        <p:txBody>
          <a:bodyPr wrap="square" rtlCol="0" anchor="t">
            <a:spAutoFit/>
          </a:bodyPr>
          <a:lstStyle/>
          <a:p>
            <a:pPr algn="ctr">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hlinkClick r:id="rId1" action="ppaction://hlinkfile"/>
              </a:rPr>
              <a:t>专业人才培养方案制订与实施指导意见</a:t>
            </a:r>
            <a:r>
              <a:rPr lang="en-US" altLang="zh-CN" sz="2200" dirty="0">
                <a:solidFill>
                  <a:schemeClr val="accent1">
                    <a:lumMod val="75000"/>
                  </a:schemeClr>
                </a:solidFill>
                <a:latin typeface="Arial" panose="020B0604020202020204" pitchFamily="34" charset="0"/>
                <a:ea typeface="微软雅黑" panose="020B0503020204020204" pitchFamily="34" charset="-122"/>
                <a:sym typeface="+mn-ea"/>
              </a:rPr>
              <a:t>  </a:t>
            </a:r>
            <a:r>
              <a:rPr lang="zh-CN" altLang="en-US" sz="2200" dirty="0">
                <a:solidFill>
                  <a:srgbClr val="FF0066"/>
                </a:solidFill>
                <a:latin typeface="Arial" panose="020B0604020202020204" pitchFamily="34" charset="0"/>
                <a:ea typeface="微软雅黑" panose="020B0503020204020204" pitchFamily="34" charset="-122"/>
                <a:sym typeface="+mn-ea"/>
                <a:hlinkClick r:id="rId2" action="ppaction://hlinkfile"/>
              </a:rPr>
              <a:t>教职成司函〔2019〕61号文</a:t>
            </a:r>
            <a:endParaRPr lang="en-US" altLang="zh-CN" sz="22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9" name="文本框 8"/>
          <p:cNvSpPr txBox="1"/>
          <p:nvPr/>
        </p:nvSpPr>
        <p:spPr>
          <a:xfrm>
            <a:off x="596265" y="1967865"/>
            <a:ext cx="10807065" cy="4287520"/>
          </a:xfrm>
          <a:prstGeom prst="rect">
            <a:avLst/>
          </a:prstGeom>
          <a:solidFill>
            <a:schemeClr val="accent1">
              <a:lumMod val="20000"/>
              <a:lumOff val="80000"/>
            </a:schemeClr>
          </a:solidFill>
        </p:spPr>
        <p:txBody>
          <a:bodyPr wrap="square" rtlCol="0" anchor="t">
            <a:noAutofit/>
          </a:bodyPr>
          <a:lstStyle/>
          <a:p>
            <a:pPr algn="l">
              <a:lnSpc>
                <a:spcPct val="17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rPr>
              <a:t>1.方案格式符合</a:t>
            </a:r>
            <a:r>
              <a:rPr lang="zh-CN" altLang="en-US" sz="2200" dirty="0">
                <a:solidFill>
                  <a:srgbClr val="FF0066"/>
                </a:solidFill>
                <a:latin typeface="Arial" panose="020B0604020202020204" pitchFamily="34" charset="0"/>
                <a:ea typeface="微软雅黑" panose="020B0503020204020204" pitchFamily="34" charset="-122"/>
              </a:rPr>
              <a:t>教职成司函〔2019〕61号文</a:t>
            </a:r>
            <a:r>
              <a:rPr lang="zh-CN" altLang="en-US" sz="2200" dirty="0">
                <a:solidFill>
                  <a:schemeClr val="accent1">
                    <a:lumMod val="75000"/>
                  </a:schemeClr>
                </a:solidFill>
                <a:latin typeface="Arial" panose="020B0604020202020204" pitchFamily="34" charset="0"/>
                <a:ea typeface="微软雅黑" panose="020B0503020204020204" pitchFamily="34" charset="-122"/>
              </a:rPr>
              <a:t>中明确的相关要求；</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a:p>
            <a:pPr algn="l">
              <a:lnSpc>
                <a:spcPct val="17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rPr>
              <a:t>2.方案应落实职业教育</a:t>
            </a:r>
            <a:r>
              <a:rPr lang="zh-CN" altLang="en-US" sz="2200" dirty="0">
                <a:solidFill>
                  <a:srgbClr val="FF0066"/>
                </a:solidFill>
                <a:latin typeface="Arial" panose="020B0604020202020204" pitchFamily="34" charset="0"/>
                <a:ea typeface="微软雅黑" panose="020B0503020204020204" pitchFamily="34" charset="-122"/>
              </a:rPr>
              <a:t>专业目录（2021年）</a:t>
            </a:r>
            <a:r>
              <a:rPr lang="zh-CN" altLang="en-US" sz="2200" dirty="0">
                <a:solidFill>
                  <a:schemeClr val="accent1">
                    <a:lumMod val="75000"/>
                  </a:schemeClr>
                </a:solidFill>
                <a:latin typeface="Arial" panose="020B0604020202020204" pitchFamily="34" charset="0"/>
                <a:ea typeface="微软雅黑" panose="020B0503020204020204" pitchFamily="34" charset="-122"/>
              </a:rPr>
              <a:t>、</a:t>
            </a:r>
            <a:r>
              <a:rPr lang="zh-CN" altLang="en-US" sz="2200" dirty="0">
                <a:solidFill>
                  <a:srgbClr val="FF0066"/>
                </a:solidFill>
                <a:latin typeface="Arial" panose="020B0604020202020204" pitchFamily="34" charset="0"/>
                <a:ea typeface="微软雅黑" panose="020B0503020204020204" pitchFamily="34" charset="-122"/>
              </a:rPr>
              <a:t>部颁专业教学标准</a:t>
            </a:r>
            <a:r>
              <a:rPr lang="zh-CN" altLang="en-US" sz="2200" dirty="0">
                <a:solidFill>
                  <a:schemeClr val="accent1">
                    <a:lumMod val="75000"/>
                  </a:schemeClr>
                </a:solidFill>
                <a:latin typeface="Arial" panose="020B0604020202020204" pitchFamily="34" charset="0"/>
                <a:ea typeface="微软雅黑" panose="020B0503020204020204" pitchFamily="34" charset="-122"/>
              </a:rPr>
              <a:t>、专业实训条件建设标准、岗位实习标准，中职开足开齐公共基础课，思想政治课落实《新时代学校思想政治理论课改革创新实施方案》（教材〔2020〕6号）的有关要求；</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a:p>
            <a:pPr algn="l">
              <a:lnSpc>
                <a:spcPct val="17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rPr>
              <a:t>3.落实专业升级和数字化转型、绿色化改造，根据专业内涵变化进行必要的调整更新；4.方案</a:t>
            </a:r>
            <a:r>
              <a:rPr lang="zh-CN" altLang="en-US" sz="2200" dirty="0">
                <a:solidFill>
                  <a:srgbClr val="FF0066"/>
                </a:solidFill>
                <a:latin typeface="Arial" panose="020B0604020202020204" pitchFamily="34" charset="0"/>
                <a:ea typeface="微软雅黑" panose="020B0503020204020204" pitchFamily="34" charset="-122"/>
              </a:rPr>
              <a:t>明确参赛课程、主要内容和教学要求、学期安排</a:t>
            </a:r>
            <a:r>
              <a:rPr lang="zh-CN" altLang="en-US" sz="2200" dirty="0">
                <a:solidFill>
                  <a:schemeClr val="accent1">
                    <a:lumMod val="75000"/>
                  </a:schemeClr>
                </a:solidFill>
                <a:latin typeface="Arial" panose="020B0604020202020204" pitchFamily="34" charset="0"/>
                <a:ea typeface="微软雅黑" panose="020B0503020204020204" pitchFamily="34" charset="-122"/>
              </a:rPr>
              <a:t>；</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a:p>
            <a:pPr algn="l">
              <a:lnSpc>
                <a:spcPct val="17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rPr>
              <a:t>5.方案是学校实际使用的，</a:t>
            </a:r>
            <a:r>
              <a:rPr lang="zh-CN" altLang="en-US" sz="2200" dirty="0">
                <a:solidFill>
                  <a:srgbClr val="FF0066"/>
                </a:solidFill>
                <a:latin typeface="Arial" panose="020B0604020202020204" pitchFamily="34" charset="0"/>
                <a:ea typeface="微软雅黑" panose="020B0503020204020204" pitchFamily="34" charset="-122"/>
              </a:rPr>
              <a:t>明确针对某年级、某专业、某类生源</a:t>
            </a:r>
            <a:r>
              <a:rPr lang="zh-CN" altLang="en-US" sz="2200" dirty="0">
                <a:solidFill>
                  <a:schemeClr val="accent1">
                    <a:lumMod val="75000"/>
                  </a:schemeClr>
                </a:solidFill>
                <a:latin typeface="Arial" panose="020B0604020202020204" pitchFamily="34" charset="0"/>
                <a:ea typeface="微软雅黑" panose="020B0503020204020204" pitchFamily="34" charset="-122"/>
              </a:rPr>
              <a:t>。</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p:txBody>
      </p:sp>
      <p:sp>
        <p:nvSpPr>
          <p:cNvPr id="11" name="文本框 10"/>
          <p:cNvSpPr txBox="1"/>
          <p:nvPr/>
        </p:nvSpPr>
        <p:spPr>
          <a:xfrm>
            <a:off x="509270" y="1318895"/>
            <a:ext cx="450278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专业人才培养方案的要点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2116" t="2417" r="2389" b="5923"/>
          <a:stretch>
            <a:fillRect/>
          </a:stretch>
        </p:blipFill>
        <p:spPr>
          <a:xfrm>
            <a:off x="641350" y="1842770"/>
            <a:ext cx="11044555" cy="4653280"/>
          </a:xfrm>
          <a:prstGeom prst="rect">
            <a:avLst/>
          </a:prstGeom>
          <a:ln>
            <a:solidFill>
              <a:srgbClr val="D8D8D8"/>
            </a:solidFill>
          </a:ln>
          <a:effectLst>
            <a:outerShdw blurRad="50800" dist="38100" dir="2700000" algn="tl" rotWithShape="0">
              <a:prstClr val="black">
                <a:alpha val="40000"/>
              </a:prstClr>
            </a:outerShdw>
          </a:effectLst>
        </p:spPr>
      </p:pic>
      <p:sp>
        <p:nvSpPr>
          <p:cNvPr id="8" name="文本框 7"/>
          <p:cNvSpPr txBox="1"/>
          <p:nvPr/>
        </p:nvSpPr>
        <p:spPr>
          <a:xfrm>
            <a:off x="2362835" y="6496050"/>
            <a:ext cx="8760460" cy="429895"/>
          </a:xfrm>
          <a:prstGeom prst="rect">
            <a:avLst/>
          </a:prstGeom>
          <a:noFill/>
        </p:spPr>
        <p:txBody>
          <a:bodyPr wrap="square" rtlCol="0" anchor="t">
            <a:spAutoFit/>
          </a:bodyPr>
          <a:lstStyle/>
          <a:p>
            <a:pPr algn="ctr">
              <a:buClrTx/>
              <a:buSzTx/>
              <a:buFontTx/>
            </a:pPr>
            <a:r>
              <a:rPr lang="zh-CN" altLang="en-US" sz="2200" dirty="0">
                <a:solidFill>
                  <a:srgbClr val="FF0066"/>
                </a:solidFill>
                <a:latin typeface="Arial" panose="020B0604020202020204" pitchFamily="34" charset="0"/>
                <a:ea typeface="微软雅黑" panose="020B0503020204020204" pitchFamily="34" charset="-122"/>
                <a:sym typeface="+mn-ea"/>
                <a:hlinkClick r:id="rId2" action="ppaction://hlinkfile"/>
              </a:rPr>
              <a:t>教职成〔2019〕</a:t>
            </a:r>
            <a:r>
              <a:rPr lang="en-US" altLang="zh-CN" sz="2200" dirty="0">
                <a:solidFill>
                  <a:srgbClr val="FF0066"/>
                </a:solidFill>
                <a:latin typeface="Arial" panose="020B0604020202020204" pitchFamily="34" charset="0"/>
                <a:ea typeface="微软雅黑" panose="020B0503020204020204" pitchFamily="34" charset="-122"/>
                <a:sym typeface="+mn-ea"/>
                <a:hlinkClick r:id="rId2" action="ppaction://hlinkfile"/>
              </a:rPr>
              <a:t>13</a:t>
            </a:r>
            <a:r>
              <a:rPr lang="zh-CN" altLang="en-US" sz="2200" dirty="0">
                <a:solidFill>
                  <a:srgbClr val="FF0066"/>
                </a:solidFill>
                <a:latin typeface="Arial" panose="020B0604020202020204" pitchFamily="34" charset="0"/>
                <a:ea typeface="微软雅黑" panose="020B0503020204020204" pitchFamily="34" charset="-122"/>
                <a:sym typeface="+mn-ea"/>
                <a:hlinkClick r:id="rId2" action="ppaction://hlinkfile"/>
              </a:rPr>
              <a:t>号文</a:t>
            </a:r>
            <a:r>
              <a:rPr lang="en-US" altLang="zh-CN" sz="2200" dirty="0">
                <a:solidFill>
                  <a:schemeClr val="accent1">
                    <a:lumMod val="75000"/>
                  </a:schemeClr>
                </a:solidFill>
                <a:latin typeface="Arial" panose="020B0604020202020204" pitchFamily="34" charset="0"/>
                <a:ea typeface="微软雅黑" panose="020B0503020204020204" pitchFamily="34" charset="-122"/>
                <a:sym typeface="+mn-ea"/>
              </a:rPr>
              <a:t>         </a:t>
            </a:r>
            <a:r>
              <a:rPr lang="en-US" altLang="zh-CN" sz="2200" dirty="0">
                <a:solidFill>
                  <a:schemeClr val="accent1">
                    <a:lumMod val="75000"/>
                  </a:schemeClr>
                </a:solidFill>
                <a:latin typeface="Arial" panose="020B0604020202020204" pitchFamily="34" charset="0"/>
                <a:ea typeface="微软雅黑" panose="020B0503020204020204" pitchFamily="34" charset="-122"/>
                <a:sym typeface="+mn-ea"/>
              </a:rPr>
              <a:t> </a:t>
            </a:r>
            <a:r>
              <a:rPr lang="zh-CN" altLang="en-US" sz="2200" dirty="0">
                <a:solidFill>
                  <a:srgbClr val="FF0066"/>
                </a:solidFill>
                <a:latin typeface="Arial" panose="020B0604020202020204" pitchFamily="34" charset="0"/>
                <a:ea typeface="微软雅黑" panose="020B0503020204020204" pitchFamily="34" charset="-122"/>
                <a:sym typeface="+mn-ea"/>
                <a:hlinkClick r:id="rId2" action="ppaction://hlinkfile"/>
              </a:rPr>
              <a:t>教职成司函〔2019〕61号文</a:t>
            </a:r>
            <a:endParaRPr lang="en-US" altLang="zh-CN" sz="22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11" name="文本框 10"/>
          <p:cNvSpPr txBox="1"/>
          <p:nvPr/>
        </p:nvSpPr>
        <p:spPr>
          <a:xfrm>
            <a:off x="509270" y="1318895"/>
            <a:ext cx="450278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专业人才培养方案的要点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
        <p:nvSpPr>
          <p:cNvPr id="4" name="文本框 3"/>
          <p:cNvSpPr txBox="1"/>
          <p:nvPr/>
        </p:nvSpPr>
        <p:spPr>
          <a:xfrm>
            <a:off x="136525" y="-26035"/>
            <a:ext cx="12055475" cy="1753235"/>
          </a:xfrm>
          <a:prstGeom prst="rect">
            <a:avLst/>
          </a:prstGeom>
          <a:noFill/>
        </p:spPr>
        <p:txBody>
          <a:bodyPr wrap="square" rtlCol="0" anchor="t">
            <a:spAutoFit/>
          </a:bodyPr>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048000" y="6496050"/>
            <a:ext cx="6096000" cy="429895"/>
          </a:xfrm>
          <a:prstGeom prst="rect">
            <a:avLst/>
          </a:prstGeom>
          <a:noFill/>
        </p:spPr>
        <p:txBody>
          <a:bodyPr wrap="square" rtlCol="0" anchor="t">
            <a:spAutoFit/>
          </a:bodyPr>
          <a:lstStyle/>
          <a:p>
            <a:pPr algn="ctr">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公共基础课程执行部颁课程标准</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2" name="文本框 1"/>
          <p:cNvSpPr txBox="1"/>
          <p:nvPr/>
        </p:nvSpPr>
        <p:spPr>
          <a:xfrm>
            <a:off x="589280" y="2040890"/>
            <a:ext cx="10925810" cy="3867150"/>
          </a:xfrm>
          <a:prstGeom prst="rect">
            <a:avLst/>
          </a:prstGeom>
          <a:solidFill>
            <a:schemeClr val="accent1">
              <a:lumMod val="20000"/>
              <a:lumOff val="80000"/>
            </a:schemeClr>
          </a:solidFill>
        </p:spPr>
        <p:txBody>
          <a:bodyPr wrap="square" rtlCol="0" anchor="t">
            <a:noAutofit/>
          </a:bodyPr>
          <a:lstStyle/>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对于执行教育部 2020 年、2021 年印发的相应课程标准的课程，教学团队提交部颁课程标准实施方案，重点把握以下几点：</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1.学校高度重视</a:t>
            </a:r>
            <a:r>
              <a:rPr lang="zh-CN" altLang="en-US" sz="2200" dirty="0">
                <a:solidFill>
                  <a:srgbClr val="FF0066"/>
                </a:solidFill>
                <a:latin typeface="Arial" panose="020B0604020202020204" pitchFamily="34" charset="0"/>
                <a:ea typeface="微软雅黑" panose="020B0503020204020204" pitchFamily="34" charset="-122"/>
                <a:sym typeface="+mn-ea"/>
              </a:rPr>
              <a:t>严格执行部颁课程标准</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2.根据学校和专业实际，对</a:t>
            </a:r>
            <a:r>
              <a:rPr lang="zh-CN" altLang="en-US" sz="2200" dirty="0">
                <a:solidFill>
                  <a:srgbClr val="FF0066"/>
                </a:solidFill>
                <a:latin typeface="Arial" panose="020B0604020202020204" pitchFamily="34" charset="0"/>
                <a:ea typeface="微软雅黑" panose="020B0503020204020204" pitchFamily="34" charset="-122"/>
                <a:sym typeface="+mn-ea"/>
              </a:rPr>
              <a:t>拓展模块</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做出选择（思政课除外）；</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3.给出各模块的课程</a:t>
            </a:r>
            <a:r>
              <a:rPr lang="zh-CN" altLang="en-US" sz="2200" dirty="0">
                <a:solidFill>
                  <a:srgbClr val="FF0066"/>
                </a:solidFill>
                <a:latin typeface="Arial" panose="020B0604020202020204" pitchFamily="34" charset="0"/>
                <a:ea typeface="微软雅黑" panose="020B0503020204020204" pitchFamily="34" charset="-122"/>
                <a:sym typeface="+mn-ea"/>
              </a:rPr>
              <a:t>内容和学时安排</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（思政课和数学除外）；</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4.某一班级的授课计划表与相应模块的课程内容和学时安排相一致，可以</a:t>
            </a:r>
            <a:r>
              <a:rPr lang="zh-CN" altLang="en-US" sz="2200" dirty="0">
                <a:solidFill>
                  <a:srgbClr val="FF0066"/>
                </a:solidFill>
                <a:latin typeface="Arial" panose="020B0604020202020204" pitchFamily="34" charset="0"/>
                <a:ea typeface="微软雅黑" panose="020B0503020204020204" pitchFamily="34" charset="-122"/>
                <a:sym typeface="+mn-ea"/>
              </a:rPr>
              <a:t>体现专业情境</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11" name="文本框 10"/>
          <p:cNvSpPr txBox="1"/>
          <p:nvPr/>
        </p:nvSpPr>
        <p:spPr>
          <a:xfrm>
            <a:off x="509270" y="1318895"/>
            <a:ext cx="450278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课程标准的要点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5793" y="2051685"/>
            <a:ext cx="10940415" cy="4424680"/>
          </a:xfrm>
          <a:prstGeom prst="rect">
            <a:avLst/>
          </a:prstGeom>
          <a:solidFill>
            <a:schemeClr val="accent1">
              <a:lumMod val="20000"/>
              <a:lumOff val="80000"/>
            </a:schemeClr>
          </a:solidFill>
        </p:spPr>
        <p:txBody>
          <a:bodyPr wrap="square" rtlCol="0" anchor="t">
            <a:noAutofit/>
          </a:bodyPr>
          <a:lstStyle/>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1.每份教案的任务目标、教案学时、授课时间</a:t>
            </a:r>
            <a:r>
              <a:rPr lang="zh-CN" altLang="en-US" sz="2200" dirty="0">
                <a:solidFill>
                  <a:srgbClr val="FF0066"/>
                </a:solidFill>
                <a:latin typeface="Arial" panose="020B0604020202020204" pitchFamily="34" charset="0"/>
                <a:ea typeface="微软雅黑" panose="020B0503020204020204" pitchFamily="34" charset="-122"/>
                <a:sym typeface="+mn-ea"/>
              </a:rPr>
              <a:t>与课程标准</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（某班的授课计划表）</a:t>
            </a:r>
            <a:r>
              <a:rPr lang="zh-CN" altLang="en-US" sz="2200" dirty="0">
                <a:solidFill>
                  <a:srgbClr val="FF0066"/>
                </a:solidFill>
                <a:latin typeface="Arial" panose="020B0604020202020204" pitchFamily="34" charset="0"/>
                <a:ea typeface="微软雅黑" panose="020B0503020204020204" pitchFamily="34" charset="-122"/>
                <a:sym typeface="+mn-ea"/>
              </a:rPr>
              <a:t>相一致</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，教学基本</a:t>
            </a:r>
            <a:r>
              <a:rPr lang="zh-CN" altLang="en-US" sz="2200" dirty="0">
                <a:solidFill>
                  <a:srgbClr val="FF0066"/>
                </a:solidFill>
                <a:latin typeface="Arial" panose="020B0604020202020204" pitchFamily="34" charset="0"/>
                <a:ea typeface="微软雅黑" panose="020B0503020204020204" pitchFamily="34" charset="-122"/>
                <a:sym typeface="+mn-ea"/>
              </a:rPr>
              <a:t>要素完整、简明</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2.每份教案能够</a:t>
            </a:r>
            <a:r>
              <a:rPr lang="zh-CN" altLang="en-US" sz="2200" dirty="0">
                <a:solidFill>
                  <a:srgbClr val="FF0066"/>
                </a:solidFill>
                <a:latin typeface="Arial" panose="020B0604020202020204" pitchFamily="34" charset="0"/>
                <a:ea typeface="微软雅黑" panose="020B0503020204020204" pitchFamily="34" charset="-122"/>
                <a:sym typeface="+mn-ea"/>
              </a:rPr>
              <a:t>聚焦本次教学</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的具体对象、具体内容、具体问题</a:t>
            </a:r>
            <a:r>
              <a:rPr lang="zh-CN" altLang="en-US" sz="2200" dirty="0">
                <a:solidFill>
                  <a:srgbClr val="FF0066"/>
                </a:solidFill>
                <a:latin typeface="Arial" panose="020B0604020202020204" pitchFamily="34" charset="0"/>
                <a:ea typeface="微软雅黑" panose="020B0503020204020204" pitchFamily="34" charset="-122"/>
                <a:sym typeface="+mn-ea"/>
              </a:rPr>
              <a:t>进行学情分析</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、确定教学</a:t>
            </a:r>
            <a:r>
              <a:rPr lang="zh-CN" altLang="en-US" sz="2200" dirty="0">
                <a:solidFill>
                  <a:srgbClr val="FF0066"/>
                </a:solidFill>
                <a:latin typeface="Arial" panose="020B0604020202020204" pitchFamily="34" charset="0"/>
                <a:ea typeface="微软雅黑" panose="020B0503020204020204" pitchFamily="34" charset="-122"/>
                <a:sym typeface="+mn-ea"/>
              </a:rPr>
              <a:t>目标</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、设计教学</a:t>
            </a:r>
            <a:r>
              <a:rPr lang="zh-CN" altLang="en-US" sz="2200" dirty="0">
                <a:solidFill>
                  <a:srgbClr val="FF0066"/>
                </a:solidFill>
                <a:latin typeface="Arial" panose="020B0604020202020204" pitchFamily="34" charset="0"/>
                <a:ea typeface="微软雅黑" panose="020B0503020204020204" pitchFamily="34" charset="-122"/>
                <a:sym typeface="+mn-ea"/>
              </a:rPr>
              <a:t>方法</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、反思真实</a:t>
            </a:r>
            <a:r>
              <a:rPr lang="zh-CN" altLang="en-US" sz="2200" dirty="0">
                <a:solidFill>
                  <a:srgbClr val="FF0066"/>
                </a:solidFill>
                <a:latin typeface="Arial" panose="020B0604020202020204" pitchFamily="34" charset="0"/>
                <a:ea typeface="微软雅黑" panose="020B0503020204020204" pitchFamily="34" charset="-122"/>
                <a:sym typeface="+mn-ea"/>
              </a:rPr>
              <a:t>问题</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、提出</a:t>
            </a:r>
            <a:r>
              <a:rPr lang="zh-CN" altLang="en-US" sz="2200" dirty="0">
                <a:solidFill>
                  <a:srgbClr val="FF0066"/>
                </a:solidFill>
                <a:latin typeface="Arial" panose="020B0604020202020204" pitchFamily="34" charset="0"/>
                <a:ea typeface="微软雅黑" panose="020B0503020204020204" pitchFamily="34" charset="-122"/>
                <a:sym typeface="+mn-ea"/>
              </a:rPr>
              <a:t>改进</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设想；</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3.具体的教学</a:t>
            </a:r>
            <a:r>
              <a:rPr lang="zh-CN" altLang="en-US" sz="2200" dirty="0">
                <a:solidFill>
                  <a:srgbClr val="FF0066"/>
                </a:solidFill>
                <a:latin typeface="Arial" panose="020B0604020202020204" pitchFamily="34" charset="0"/>
                <a:ea typeface="微软雅黑" panose="020B0503020204020204" pitchFamily="34" charset="-122"/>
                <a:sym typeface="+mn-ea"/>
              </a:rPr>
              <a:t>内容支撑</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教学</a:t>
            </a:r>
            <a:r>
              <a:rPr lang="zh-CN" altLang="en-US" sz="2200" dirty="0">
                <a:solidFill>
                  <a:srgbClr val="FF0066"/>
                </a:solidFill>
                <a:latin typeface="Arial" panose="020B0604020202020204" pitchFamily="34" charset="0"/>
                <a:ea typeface="微软雅黑" panose="020B0503020204020204" pitchFamily="34" charset="-122"/>
                <a:sym typeface="+mn-ea"/>
              </a:rPr>
              <a:t>目标</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实现，</a:t>
            </a:r>
            <a:r>
              <a:rPr lang="zh-CN" altLang="en-US" sz="2200" dirty="0">
                <a:solidFill>
                  <a:srgbClr val="FF0066"/>
                </a:solidFill>
                <a:latin typeface="Arial" panose="020B0604020202020204" pitchFamily="34" charset="0"/>
                <a:ea typeface="微软雅黑" panose="020B0503020204020204" pitchFamily="34" charset="-122"/>
                <a:sym typeface="+mn-ea"/>
              </a:rPr>
              <a:t>课中部分篇幅至少占50%</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，清晰呈现课堂实录视频片段的内容及其安排；</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4.若干课次几份教案之间</a:t>
            </a:r>
            <a:r>
              <a:rPr lang="zh-CN" altLang="en-US" sz="2200" dirty="0">
                <a:solidFill>
                  <a:srgbClr val="FF0066"/>
                </a:solidFill>
                <a:latin typeface="Arial" panose="020B0604020202020204" pitchFamily="34" charset="0"/>
                <a:ea typeface="微软雅黑" panose="020B0503020204020204" pitchFamily="34" charset="-122"/>
                <a:sym typeface="+mn-ea"/>
              </a:rPr>
              <a:t>关联、衔接、区隔</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509270" y="1318895"/>
            <a:ext cx="324167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教案评分要点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09270" y="1318895"/>
            <a:ext cx="324167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教案评分要点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2671445" y="1682115"/>
            <a:ext cx="4097655" cy="5064760"/>
          </a:xfrm>
          <a:prstGeom prst="rect">
            <a:avLst/>
          </a:prstGeom>
          <a:ln>
            <a:solidFill>
              <a:srgbClr val="D8D8D8"/>
            </a:solidFill>
          </a:ln>
          <a:effectLst>
            <a:outerShdw blurRad="50800" dist="38100" dir="2700000" algn="tl" rotWithShape="0">
              <a:prstClr val="black">
                <a:alpha val="40000"/>
              </a:prstClr>
            </a:outerShdw>
          </a:effectLst>
        </p:spPr>
      </p:pic>
      <p:pic>
        <p:nvPicPr>
          <p:cNvPr id="6" name="图片 5"/>
          <p:cNvPicPr>
            <a:picLocks noChangeAspect="1"/>
          </p:cNvPicPr>
          <p:nvPr/>
        </p:nvPicPr>
        <p:blipFill>
          <a:blip r:embed="rId2"/>
          <a:stretch>
            <a:fillRect/>
          </a:stretch>
        </p:blipFill>
        <p:spPr>
          <a:xfrm>
            <a:off x="6975475" y="1682115"/>
            <a:ext cx="4097655" cy="5064760"/>
          </a:xfrm>
          <a:prstGeom prst="rect">
            <a:avLst/>
          </a:prstGeom>
          <a:ln>
            <a:solidFill>
              <a:srgbClr val="D8D8D8"/>
            </a:solidFill>
          </a:ln>
          <a:effectLst>
            <a:outerShdw blurRad="50800" dist="38100" dir="2700000" algn="tl" rotWithShape="0">
              <a:prstClr val="black">
                <a:alpha val="40000"/>
              </a:prstClr>
            </a:outerShdw>
          </a:effectLst>
        </p:spPr>
      </p:pic>
      <p:sp>
        <p:nvSpPr>
          <p:cNvPr id="2" name="文本框 1"/>
          <p:cNvSpPr txBox="1"/>
          <p:nvPr/>
        </p:nvSpPr>
        <p:spPr>
          <a:xfrm>
            <a:off x="136525" y="-26035"/>
            <a:ext cx="12055475" cy="1753235"/>
          </a:xfrm>
          <a:prstGeom prst="rect">
            <a:avLst/>
          </a:prstGeom>
          <a:noFill/>
        </p:spPr>
        <p:txBody>
          <a:bodyPr wrap="square" rtlCol="0" anchor="t">
            <a:spAutoFit/>
          </a:bodyPr>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931545" y="2222500"/>
            <a:ext cx="10552430" cy="3413125"/>
          </a:xfrm>
          <a:prstGeom prst="rect">
            <a:avLst/>
          </a:prstGeom>
          <a:solidFill>
            <a:schemeClr val="accent1">
              <a:lumMod val="20000"/>
              <a:lumOff val="80000"/>
            </a:schemeClr>
          </a:solidFill>
        </p:spPr>
        <p:txBody>
          <a:bodyPr wrap="square" rtlCol="0" anchor="t">
            <a:noAutofit/>
          </a:bodyPr>
          <a:lstStyle/>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1.明确了本校教材选用</a:t>
            </a:r>
            <a:r>
              <a:rPr lang="zh-CN" altLang="en-US" sz="2200" dirty="0">
                <a:solidFill>
                  <a:srgbClr val="FF0066"/>
                </a:solidFill>
                <a:latin typeface="Arial" panose="020B0604020202020204" pitchFamily="34" charset="0"/>
                <a:ea typeface="微软雅黑" panose="020B0503020204020204" pitchFamily="34" charset="-122"/>
                <a:sym typeface="+mn-ea"/>
              </a:rPr>
              <a:t>组织机构及职责</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2.明确了本校教材</a:t>
            </a:r>
            <a:r>
              <a:rPr lang="zh-CN" altLang="en-US" sz="2200" dirty="0">
                <a:solidFill>
                  <a:srgbClr val="FF0066"/>
                </a:solidFill>
                <a:latin typeface="Arial" panose="020B0604020202020204" pitchFamily="34" charset="0"/>
                <a:ea typeface="微软雅黑" panose="020B0503020204020204" pitchFamily="34" charset="-122"/>
                <a:sym typeface="+mn-ea"/>
              </a:rPr>
              <a:t>选用程序及要求</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3.对本课程教材</a:t>
            </a:r>
            <a:r>
              <a:rPr lang="zh-CN" altLang="en-US" sz="2200" dirty="0">
                <a:solidFill>
                  <a:srgbClr val="FF0066"/>
                </a:solidFill>
                <a:latin typeface="Arial" panose="020B0604020202020204" pitchFamily="34" charset="0"/>
                <a:ea typeface="微软雅黑" panose="020B0503020204020204" pitchFamily="34" charset="-122"/>
                <a:sym typeface="+mn-ea"/>
              </a:rPr>
              <a:t>选用过程进行说明</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4.提供了本课程教学选用教材结果</a:t>
            </a:r>
            <a:r>
              <a:rPr lang="zh-CN" altLang="en-US" sz="2200" dirty="0">
                <a:solidFill>
                  <a:srgbClr val="FF0066"/>
                </a:solidFill>
                <a:latin typeface="Arial" panose="020B0604020202020204" pitchFamily="34" charset="0"/>
                <a:ea typeface="微软雅黑" panose="020B0503020204020204" pitchFamily="34" charset="-122"/>
                <a:sym typeface="+mn-ea"/>
              </a:rPr>
              <a:t>公示及备案</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情况；</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80000"/>
              </a:lnSpc>
              <a:buClrTx/>
              <a:buSzTx/>
              <a:buFontTx/>
            </a:pP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5.提供了本课程教材</a:t>
            </a:r>
            <a:r>
              <a:rPr lang="zh-CN" altLang="en-US" sz="2200" dirty="0">
                <a:solidFill>
                  <a:srgbClr val="FF0066"/>
                </a:solidFill>
                <a:latin typeface="Arial" panose="020B0604020202020204" pitchFamily="34" charset="0"/>
                <a:ea typeface="微软雅黑" panose="020B0503020204020204" pitchFamily="34" charset="-122"/>
                <a:sym typeface="+mn-ea"/>
              </a:rPr>
              <a:t>使用及核查</a:t>
            </a:r>
            <a:r>
              <a:rPr lang="zh-CN" altLang="en-US" sz="2200" dirty="0">
                <a:solidFill>
                  <a:schemeClr val="accent1">
                    <a:lumMod val="75000"/>
                  </a:schemeClr>
                </a:solidFill>
                <a:latin typeface="Arial" panose="020B0604020202020204" pitchFamily="34" charset="0"/>
                <a:ea typeface="微软雅黑" panose="020B0503020204020204" pitchFamily="34" charset="-122"/>
                <a:sym typeface="+mn-ea"/>
              </a:rPr>
              <a:t>情况（遵照选用结果使用教材情况）</a:t>
            </a:r>
            <a:endParaRPr lang="zh-CN" altLang="en-US" sz="22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6" name="文本框 5"/>
          <p:cNvSpPr txBox="1"/>
          <p:nvPr/>
        </p:nvSpPr>
        <p:spPr>
          <a:xfrm>
            <a:off x="509270" y="1318895"/>
            <a:ext cx="324167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教材使用说明评分要点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09270" y="1318895"/>
            <a:ext cx="324167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教材使用说明评分要点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rcRect l="8890" t="7637" r="8568" b="20703"/>
          <a:stretch>
            <a:fillRect/>
          </a:stretch>
        </p:blipFill>
        <p:spPr>
          <a:xfrm>
            <a:off x="617220" y="2516188"/>
            <a:ext cx="2606040" cy="3235325"/>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2"/>
          <a:srcRect l="11585" t="8875" r="10459" b="18326"/>
          <a:stretch>
            <a:fillRect/>
          </a:stretch>
        </p:blipFill>
        <p:spPr>
          <a:xfrm>
            <a:off x="6144260" y="2516188"/>
            <a:ext cx="2606040" cy="3235325"/>
          </a:xfrm>
          <a:prstGeom prst="rect">
            <a:avLst/>
          </a:prstGeom>
          <a:effectLst>
            <a:outerShdw blurRad="50800" dist="38100" dir="2700000" algn="tl" rotWithShape="0">
              <a:prstClr val="black">
                <a:alpha val="40000"/>
              </a:prstClr>
            </a:outerShdw>
          </a:effectLst>
        </p:spPr>
      </p:pic>
      <p:pic>
        <p:nvPicPr>
          <p:cNvPr id="7" name="图片 6"/>
          <p:cNvPicPr>
            <a:picLocks noChangeAspect="1"/>
          </p:cNvPicPr>
          <p:nvPr/>
        </p:nvPicPr>
        <p:blipFill>
          <a:blip r:embed="rId3"/>
          <a:stretch>
            <a:fillRect/>
          </a:stretch>
        </p:blipFill>
        <p:spPr>
          <a:xfrm>
            <a:off x="3335655" y="2516188"/>
            <a:ext cx="2606040" cy="3235325"/>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nvPicPr>
        <p:blipFill>
          <a:blip r:embed="rId4"/>
          <a:stretch>
            <a:fillRect/>
          </a:stretch>
        </p:blipFill>
        <p:spPr>
          <a:xfrm>
            <a:off x="8952865" y="2516188"/>
            <a:ext cx="2606040" cy="3235325"/>
          </a:xfrm>
          <a:prstGeom prst="rect">
            <a:avLst/>
          </a:prstGeom>
          <a:effectLst>
            <a:outerShdw blurRad="50800" dist="38100" dir="2700000" algn="tl" rotWithShape="0">
              <a:prstClr val="black">
                <a:alpha val="40000"/>
              </a:prstClr>
            </a:outerShdw>
          </a:effectLst>
        </p:spPr>
      </p:pic>
      <p:sp>
        <p:nvSpPr>
          <p:cNvPr id="4" name="文本框 3"/>
          <p:cNvSpPr txBox="1"/>
          <p:nvPr/>
        </p:nvSpPr>
        <p:spPr>
          <a:xfrm>
            <a:off x="136525" y="-26035"/>
            <a:ext cx="12055475" cy="1753235"/>
          </a:xfrm>
          <a:prstGeom prst="rect">
            <a:avLst/>
          </a:prstGeom>
          <a:noFill/>
        </p:spPr>
        <p:txBody>
          <a:bodyPr wrap="square" rtlCol="0" anchor="t">
            <a:spAutoFit/>
          </a:bodyPr>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1980" y="1975485"/>
            <a:ext cx="11536045" cy="4496435"/>
          </a:xfrm>
          <a:prstGeom prst="rect">
            <a:avLst/>
          </a:prstGeom>
          <a:solidFill>
            <a:schemeClr val="accent1">
              <a:lumMod val="20000"/>
              <a:lumOff val="80000"/>
            </a:schemeClr>
          </a:solidFill>
        </p:spPr>
        <p:txBody>
          <a:bodyPr wrap="square" rtlCol="0" anchor="t">
            <a:noAutofit/>
          </a:bodyPr>
          <a:lstStyle/>
          <a:p>
            <a:pPr lvl="0" algn="l">
              <a:lnSpc>
                <a:spcPct val="160000"/>
              </a:lnSpc>
              <a:buClrTx/>
              <a:buSzTx/>
              <a:buFontTx/>
            </a:pP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1.视频内容、活动及时长</a:t>
            </a:r>
            <a:r>
              <a:rPr lang="zh-CN" altLang="en-US" sz="2000" dirty="0">
                <a:solidFill>
                  <a:srgbClr val="FF0066"/>
                </a:solidFill>
                <a:latin typeface="Arial" panose="020B0604020202020204" pitchFamily="34" charset="0"/>
                <a:ea typeface="微软雅黑" panose="020B0503020204020204" pitchFamily="34" charset="-122"/>
                <a:sym typeface="+mn-ea"/>
              </a:rPr>
              <a:t>与教案</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中的环节安排基本</a:t>
            </a:r>
            <a:r>
              <a:rPr lang="zh-CN" altLang="en-US" sz="2000" dirty="0">
                <a:solidFill>
                  <a:srgbClr val="FF0066"/>
                </a:solidFill>
                <a:latin typeface="Arial" panose="020B0604020202020204" pitchFamily="34" charset="0"/>
                <a:ea typeface="微软雅黑" panose="020B0503020204020204" pitchFamily="34" charset="-122"/>
                <a:sym typeface="+mn-ea"/>
              </a:rPr>
              <a:t>符合</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，且相对</a:t>
            </a:r>
            <a:r>
              <a:rPr lang="zh-CN" altLang="en-US" sz="2000" dirty="0">
                <a:solidFill>
                  <a:srgbClr val="FF0066"/>
                </a:solidFill>
                <a:latin typeface="Arial" panose="020B0604020202020204" pitchFamily="34" charset="0"/>
                <a:ea typeface="微软雅黑" panose="020B0503020204020204" pitchFamily="34" charset="-122"/>
                <a:sym typeface="+mn-ea"/>
              </a:rPr>
              <a:t>独立完整</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0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60000"/>
              </a:lnSpc>
              <a:buClrTx/>
              <a:buSzTx/>
              <a:buFontTx/>
            </a:pP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2.视频反映的教学过程突出</a:t>
            </a:r>
            <a:r>
              <a:rPr lang="zh-CN" altLang="en-US" sz="2000" dirty="0">
                <a:solidFill>
                  <a:srgbClr val="FF0066"/>
                </a:solidFill>
                <a:latin typeface="Arial" panose="020B0604020202020204" pitchFamily="34" charset="0"/>
                <a:ea typeface="微软雅黑" panose="020B0503020204020204" pitchFamily="34" charset="-122"/>
                <a:sym typeface="+mn-ea"/>
              </a:rPr>
              <a:t>学生中心</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，体现先进教育思想和教学理念，遵循学生认知规律，教法学法运用恰当；</a:t>
            </a:r>
            <a:endParaRPr lang="zh-CN" altLang="en-US" sz="20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60000"/>
              </a:lnSpc>
              <a:buClrTx/>
              <a:buSzTx/>
              <a:buFontTx/>
            </a:pP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3.视频反映的</a:t>
            </a:r>
            <a:r>
              <a:rPr lang="zh-CN" altLang="en-US" sz="2000" dirty="0">
                <a:solidFill>
                  <a:srgbClr val="FF0066"/>
                </a:solidFill>
                <a:latin typeface="Arial" panose="020B0604020202020204" pitchFamily="34" charset="0"/>
                <a:ea typeface="微软雅黑" panose="020B0503020204020204" pitchFamily="34" charset="-122"/>
                <a:sym typeface="+mn-ea"/>
              </a:rPr>
              <a:t>教学场所真实朴实</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，教学</a:t>
            </a:r>
            <a:r>
              <a:rPr lang="zh-CN" altLang="en-US" sz="2000" dirty="0">
                <a:solidFill>
                  <a:srgbClr val="FF0066"/>
                </a:solidFill>
                <a:latin typeface="Arial" panose="020B0604020202020204" pitchFamily="34" charset="0"/>
                <a:ea typeface="微软雅黑" panose="020B0503020204020204" pitchFamily="34" charset="-122"/>
                <a:sym typeface="+mn-ea"/>
              </a:rPr>
              <a:t>互动深入有效</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，教学</a:t>
            </a:r>
            <a:r>
              <a:rPr lang="zh-CN" altLang="en-US" sz="2000" dirty="0">
                <a:solidFill>
                  <a:srgbClr val="FF0066"/>
                </a:solidFill>
                <a:latin typeface="Arial" panose="020B0604020202020204" pitchFamily="34" charset="0"/>
                <a:ea typeface="微软雅黑" panose="020B0503020204020204" pitchFamily="34" charset="-122"/>
                <a:sym typeface="+mn-ea"/>
              </a:rPr>
              <a:t>气氛生动活泼</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，教师的教态自然、表现良好、各有特色，</a:t>
            </a:r>
            <a:r>
              <a:rPr lang="zh-CN" altLang="en-US" sz="2000" dirty="0">
                <a:solidFill>
                  <a:srgbClr val="FF0066"/>
                </a:solidFill>
                <a:latin typeface="Arial" panose="020B0604020202020204" pitchFamily="34" charset="0"/>
                <a:ea typeface="微软雅黑" panose="020B0503020204020204" pitchFamily="34" charset="-122"/>
                <a:sym typeface="+mn-ea"/>
              </a:rPr>
              <a:t>师生服装符合日常教学状态</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0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60000"/>
              </a:lnSpc>
              <a:buClrTx/>
              <a:buSzTx/>
              <a:buFontTx/>
            </a:pP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4.学生</a:t>
            </a:r>
            <a:r>
              <a:rPr lang="zh-CN" altLang="en-US" sz="2000" dirty="0">
                <a:solidFill>
                  <a:srgbClr val="FF0066"/>
                </a:solidFill>
                <a:latin typeface="Arial" panose="020B0604020202020204" pitchFamily="34" charset="0"/>
                <a:ea typeface="微软雅黑" panose="020B0503020204020204" pitchFamily="34" charset="-122"/>
                <a:sym typeface="+mn-ea"/>
              </a:rPr>
              <a:t>人数</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与班级建制（或分班教学安排后）</a:t>
            </a:r>
            <a:r>
              <a:rPr lang="zh-CN" altLang="en-US" sz="2000" dirty="0">
                <a:solidFill>
                  <a:srgbClr val="FF0066"/>
                </a:solidFill>
                <a:latin typeface="Arial" panose="020B0604020202020204" pitchFamily="34" charset="0"/>
                <a:ea typeface="微软雅黑" panose="020B0503020204020204" pitchFamily="34" charset="-122"/>
                <a:sym typeface="+mn-ea"/>
              </a:rPr>
              <a:t>一致</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。专业（技能）课程二组作品至少有两段视频包含教师实操演示与指导；</a:t>
            </a:r>
            <a:endParaRPr lang="zh-CN" altLang="en-US" sz="20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60000"/>
              </a:lnSpc>
              <a:buClrTx/>
              <a:buSzTx/>
              <a:buFontTx/>
            </a:pP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5.视频</a:t>
            </a:r>
            <a:r>
              <a:rPr lang="zh-CN" altLang="en-US" sz="2000" dirty="0">
                <a:solidFill>
                  <a:srgbClr val="FF0066"/>
                </a:solidFill>
                <a:latin typeface="Arial" panose="020B0604020202020204" pitchFamily="34" charset="0"/>
                <a:ea typeface="微软雅黑" panose="020B0503020204020204" pitchFamily="34" charset="-122"/>
                <a:sym typeface="+mn-ea"/>
              </a:rPr>
              <a:t>文件命名</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符合规定，</a:t>
            </a:r>
            <a:r>
              <a:rPr lang="zh-CN" altLang="en-US" sz="2000" dirty="0">
                <a:solidFill>
                  <a:srgbClr val="FF0066"/>
                </a:solidFill>
                <a:latin typeface="Arial" panose="020B0604020202020204" pitchFamily="34" charset="0"/>
                <a:ea typeface="微软雅黑" panose="020B0503020204020204" pitchFamily="34" charset="-122"/>
                <a:sym typeface="+mn-ea"/>
              </a:rPr>
              <a:t>镜头</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较为稳定，不片面追求拍摄效果，</a:t>
            </a:r>
            <a:r>
              <a:rPr lang="zh-CN" altLang="en-US" sz="2000" dirty="0">
                <a:solidFill>
                  <a:srgbClr val="FF0066"/>
                </a:solidFill>
                <a:latin typeface="Arial" panose="020B0604020202020204" pitchFamily="34" charset="0"/>
                <a:ea typeface="微软雅黑" panose="020B0503020204020204" pitchFamily="34" charset="-122"/>
                <a:sym typeface="+mn-ea"/>
              </a:rPr>
              <a:t>光线适当</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a:t>
            </a:r>
            <a:r>
              <a:rPr lang="zh-CN" altLang="en-US" sz="2000" dirty="0">
                <a:solidFill>
                  <a:srgbClr val="FF0066"/>
                </a:solidFill>
                <a:latin typeface="Arial" panose="020B0604020202020204" pitchFamily="34" charset="0"/>
                <a:ea typeface="微软雅黑" panose="020B0503020204020204" pitchFamily="34" charset="-122"/>
                <a:sym typeface="+mn-ea"/>
              </a:rPr>
              <a:t>声音洪亮</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，图像与声音</a:t>
            </a:r>
            <a:r>
              <a:rPr lang="zh-CN" altLang="en-US" sz="2000" dirty="0">
                <a:solidFill>
                  <a:srgbClr val="FF0066"/>
                </a:solidFill>
                <a:latin typeface="Arial" panose="020B0604020202020204" pitchFamily="34" charset="0"/>
                <a:ea typeface="微软雅黑" panose="020B0503020204020204" pitchFamily="34" charset="-122"/>
                <a:sym typeface="+mn-ea"/>
              </a:rPr>
              <a:t>同步</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a:t>
            </a:r>
            <a:r>
              <a:rPr lang="zh-CN" altLang="en-US" sz="2000" dirty="0">
                <a:solidFill>
                  <a:srgbClr val="FF0066"/>
                </a:solidFill>
                <a:latin typeface="Arial" panose="020B0604020202020204" pitchFamily="34" charset="0"/>
                <a:ea typeface="微软雅黑" panose="020B0503020204020204" pitchFamily="34" charset="-122"/>
                <a:sym typeface="+mn-ea"/>
              </a:rPr>
              <a:t>无后期剪辑</a:t>
            </a:r>
            <a:r>
              <a:rPr lang="zh-CN" altLang="en-US" sz="20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0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509270" y="1318895"/>
            <a:ext cx="324167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课堂实录视频评分要点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t="8836"/>
          <a:stretch>
            <a:fillRect/>
          </a:stretch>
        </p:blipFill>
        <p:spPr>
          <a:xfrm>
            <a:off x="2719705" y="1990725"/>
            <a:ext cx="8996045" cy="4525645"/>
          </a:xfrm>
          <a:prstGeom prst="rect">
            <a:avLst/>
          </a:prstGeom>
        </p:spPr>
      </p:pic>
      <p:sp>
        <p:nvSpPr>
          <p:cNvPr id="4" name="文本框 3"/>
          <p:cNvSpPr txBox="1"/>
          <p:nvPr>
            <p:custDataLst>
              <p:tags r:id="rId2"/>
            </p:custDataLst>
          </p:nvPr>
        </p:nvSpPr>
        <p:spPr>
          <a:xfrm>
            <a:off x="430530" y="3392170"/>
            <a:ext cx="2289810" cy="1086485"/>
          </a:xfrm>
          <a:prstGeom prst="rect">
            <a:avLst/>
          </a:prstGeom>
          <a:noFill/>
        </p:spPr>
        <p:txBody>
          <a:bodyPr wrap="square" rtlCol="0" anchor="ctr" anchorCtr="0"/>
          <a:p>
            <a:pPr marL="0" lvl="0" algn="ctr">
              <a:lnSpc>
                <a:spcPct val="120000"/>
              </a:lnSpc>
              <a:spcBef>
                <a:spcPts val="0"/>
              </a:spcBef>
              <a:spcAft>
                <a:spcPts val="0"/>
              </a:spcAft>
              <a:buClrTx/>
              <a:buSzTx/>
              <a:buFontTx/>
            </a:pPr>
            <a:r>
              <a:rPr lang="zh-CN" altLang="en-US" sz="2400" spc="150" dirty="0">
                <a:solidFill>
                  <a:srgbClr val="28679C"/>
                </a:solidFill>
                <a:latin typeface="微软雅黑" panose="020B0503020204020204" pitchFamily="34" charset="-122"/>
                <a:ea typeface="微软雅黑" panose="020B0503020204020204" pitchFamily="34" charset="-122"/>
              </a:rPr>
              <a:t>场地多样</a:t>
            </a:r>
            <a:endParaRPr lang="zh-CN" altLang="en-US" sz="2400" spc="150" dirty="0">
              <a:solidFill>
                <a:srgbClr val="28679C"/>
              </a:solidFill>
              <a:latin typeface="微软雅黑" panose="020B0503020204020204" pitchFamily="34" charset="-122"/>
              <a:ea typeface="微软雅黑" panose="020B0503020204020204" pitchFamily="34" charset="-122"/>
            </a:endParaRPr>
          </a:p>
          <a:p>
            <a:pPr marL="0" lvl="0" algn="ctr">
              <a:lnSpc>
                <a:spcPct val="120000"/>
              </a:lnSpc>
              <a:spcBef>
                <a:spcPts val="0"/>
              </a:spcBef>
              <a:spcAft>
                <a:spcPts val="0"/>
              </a:spcAft>
              <a:buClrTx/>
              <a:buSzTx/>
              <a:buFontTx/>
            </a:pPr>
            <a:r>
              <a:rPr lang="zh-CN" altLang="en-US" sz="2400" spc="150" dirty="0">
                <a:solidFill>
                  <a:srgbClr val="28679C"/>
                </a:solidFill>
                <a:latin typeface="微软雅黑" panose="020B0503020204020204" pitchFamily="34" charset="-122"/>
                <a:ea typeface="微软雅黑" panose="020B0503020204020204" pitchFamily="34" charset="-122"/>
              </a:rPr>
              <a:t>真实朴实</a:t>
            </a:r>
            <a:endParaRPr lang="zh-CN" altLang="en-US" sz="2400" spc="150" dirty="0">
              <a:solidFill>
                <a:srgbClr val="28679C"/>
              </a:solidFill>
              <a:latin typeface="微软雅黑" panose="020B0503020204020204" pitchFamily="34" charset="-122"/>
              <a:ea typeface="微软雅黑" panose="020B0503020204020204" pitchFamily="34" charset="-122"/>
            </a:endParaRPr>
          </a:p>
          <a:p>
            <a:pPr marL="0" lvl="0" algn="ctr">
              <a:lnSpc>
                <a:spcPct val="120000"/>
              </a:lnSpc>
              <a:spcBef>
                <a:spcPts val="0"/>
              </a:spcBef>
              <a:spcAft>
                <a:spcPts val="0"/>
              </a:spcAft>
              <a:buClrTx/>
              <a:buSzTx/>
              <a:buFontTx/>
            </a:pPr>
            <a:r>
              <a:rPr lang="zh-CN" altLang="en-US" sz="2400" spc="150" dirty="0">
                <a:solidFill>
                  <a:srgbClr val="28679C"/>
                </a:solidFill>
                <a:latin typeface="微软雅黑" panose="020B0503020204020204" pitchFamily="34" charset="-122"/>
                <a:ea typeface="微软雅黑" panose="020B0503020204020204" pitchFamily="34" charset="-122"/>
              </a:rPr>
              <a:t>学生中心</a:t>
            </a:r>
            <a:endParaRPr lang="zh-CN" altLang="en-US" sz="2400" spc="150" dirty="0">
              <a:solidFill>
                <a:srgbClr val="28679C"/>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3"/>
            </p:custDataLst>
          </p:nvPr>
        </p:nvSpPr>
        <p:spPr>
          <a:xfrm>
            <a:off x="509270" y="1318895"/>
            <a:ext cx="3241675" cy="607695"/>
          </a:xfrm>
          <a:prstGeom prst="rect">
            <a:avLst/>
          </a:prstGeom>
          <a:noFill/>
        </p:spPr>
        <p:txBody>
          <a:bodyPr wrap="square" rtlCol="0" anchor="t">
            <a:spAutoFit/>
          </a:bodyPr>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课堂实录视频评分要点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
        <p:nvSpPr>
          <p:cNvPr id="6" name="文本框 5"/>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1"/>
            </p:custDataLst>
          </p:nvPr>
        </p:nvSpPr>
        <p:spPr>
          <a:xfrm>
            <a:off x="596900" y="1929297"/>
            <a:ext cx="11227435" cy="4262120"/>
          </a:xfrm>
          <a:prstGeom prst="rect">
            <a:avLst/>
          </a:prstGeom>
          <a:noFill/>
          <a:ln>
            <a:solidFill>
              <a:srgbClr val="2E75B6"/>
            </a:solidFill>
          </a:ln>
        </p:spPr>
        <p:txBody>
          <a:bodyPr wrap="square" rtlCol="0" anchor="t">
            <a:noAutofit/>
          </a:bodyPr>
          <a:lstStyle/>
          <a:p>
            <a:pPr indent="0" algn="l" fontAlgn="auto">
              <a:lnSpc>
                <a:spcPct val="135000"/>
              </a:lnSpc>
              <a:spcBef>
                <a:spcPts val="600"/>
              </a:spcBef>
              <a:spcAft>
                <a:spcPts val="600"/>
              </a:spcAft>
              <a:buClrTx/>
              <a:buSzTx/>
              <a:buFont typeface="Wingdings" panose="05000000000000000000" charset="0"/>
              <a:buNone/>
            </a:pPr>
            <a:r>
              <a:rPr kumimoji="1" lang="zh-CN" altLang="en-US" sz="2200" dirty="0">
                <a:solidFill>
                  <a:srgbClr val="FF0066"/>
                </a:solidFill>
                <a:latin typeface="微软雅黑" panose="020B0503020204020204" pitchFamily="34" charset="-122"/>
                <a:ea typeface="微软雅黑" panose="020B0503020204020204" pitchFamily="34" charset="-122"/>
              </a:rPr>
              <a:t>以习近平新时代中国特色社会主义思想为指导，深入贯彻党的二十大精神和习近平总书记关于职业教育工作的重要指示批示精神，全面落实党中央、国务院关于职业教育的重要部署，推动教育强国建设</a:t>
            </a:r>
            <a:r>
              <a:rPr lang="zh-CN" altLang="en-US" sz="2200" dirty="0">
                <a:solidFill>
                  <a:schemeClr val="accent1">
                    <a:lumMod val="75000"/>
                  </a:schemeClr>
                </a:solidFill>
                <a:latin typeface="Arial" panose="020B0604020202020204" pitchFamily="34" charset="0"/>
                <a:ea typeface="微软雅黑" panose="020B0503020204020204" pitchFamily="34" charset="-122"/>
              </a:rPr>
              <a:t>，坚持以赛促教、以赛促学、以赛促改、以赛促研，赛出高风格，赛出真水平，赛出基本功，充分发挥比赛的引领示范作用，引导各地各校落实</a:t>
            </a:r>
            <a:r>
              <a:rPr kumimoji="1" lang="zh-CN" altLang="en-US" sz="2200" dirty="0">
                <a:solidFill>
                  <a:srgbClr val="FF0066"/>
                </a:solidFill>
                <a:latin typeface="微软雅黑" panose="020B0503020204020204" pitchFamily="34" charset="-122"/>
                <a:ea typeface="微软雅黑" panose="020B0503020204020204" pitchFamily="34" charset="-122"/>
              </a:rPr>
              <a:t>立德树人</a:t>
            </a:r>
            <a:r>
              <a:rPr lang="zh-CN" altLang="en-US" sz="2200" dirty="0">
                <a:solidFill>
                  <a:schemeClr val="accent1">
                    <a:lumMod val="75000"/>
                  </a:schemeClr>
                </a:solidFill>
                <a:latin typeface="Arial" panose="020B0604020202020204" pitchFamily="34" charset="0"/>
                <a:ea typeface="微软雅黑" panose="020B0503020204020204" pitchFamily="34" charset="-122"/>
              </a:rPr>
              <a:t>根本任务，促进“</a:t>
            </a:r>
            <a:r>
              <a:rPr kumimoji="1" lang="zh-CN" altLang="en-US" sz="2200" dirty="0">
                <a:solidFill>
                  <a:srgbClr val="FF0066"/>
                </a:solidFill>
                <a:latin typeface="微软雅黑" panose="020B0503020204020204" pitchFamily="34" charset="-122"/>
                <a:ea typeface="微软雅黑" panose="020B0503020204020204" pitchFamily="34" charset="-122"/>
              </a:rPr>
              <a:t>三全育人</a:t>
            </a:r>
            <a:r>
              <a:rPr lang="zh-CN" altLang="en-US" sz="2200" dirty="0">
                <a:solidFill>
                  <a:schemeClr val="accent1">
                    <a:lumMod val="75000"/>
                  </a:schemeClr>
                </a:solidFill>
                <a:latin typeface="Arial" panose="020B0604020202020204" pitchFamily="34" charset="0"/>
                <a:ea typeface="微软雅黑" panose="020B0503020204020204" pitchFamily="34" charset="-122"/>
              </a:rPr>
              <a:t>”体系建设，探索“岗课赛证”综合育人，</a:t>
            </a:r>
            <a:r>
              <a:rPr kumimoji="1" lang="zh-CN" altLang="en-US" sz="2200" dirty="0">
                <a:solidFill>
                  <a:srgbClr val="FF0066"/>
                </a:solidFill>
                <a:latin typeface="微软雅黑" panose="020B0503020204020204" pitchFamily="34" charset="-122"/>
                <a:ea typeface="微软雅黑" panose="020B0503020204020204" pitchFamily="34" charset="-122"/>
              </a:rPr>
              <a:t>落实职业教育国家教学标准和课程思政要求</a:t>
            </a:r>
            <a:r>
              <a:rPr lang="zh-CN" altLang="en-US" sz="2200" dirty="0">
                <a:solidFill>
                  <a:schemeClr val="accent1">
                    <a:lumMod val="75000"/>
                  </a:schemeClr>
                </a:solidFill>
                <a:latin typeface="Arial" panose="020B0604020202020204" pitchFamily="34" charset="0"/>
                <a:ea typeface="微软雅黑" panose="020B0503020204020204" pitchFamily="34" charset="-122"/>
              </a:rPr>
              <a:t>，持续深化教师、教材、教法改革和</a:t>
            </a:r>
            <a:r>
              <a:rPr kumimoji="1" lang="zh-CN" altLang="en-US" sz="2200" dirty="0">
                <a:solidFill>
                  <a:srgbClr val="FF0066"/>
                </a:solidFill>
                <a:latin typeface="微软雅黑" panose="020B0503020204020204" pitchFamily="34" charset="-122"/>
                <a:ea typeface="微软雅黑" panose="020B0503020204020204" pitchFamily="34" charset="-122"/>
              </a:rPr>
              <a:t>教育数字化转型发展</a:t>
            </a:r>
            <a:r>
              <a:rPr lang="zh-CN" altLang="en-US" sz="2200" dirty="0">
                <a:solidFill>
                  <a:schemeClr val="accent1">
                    <a:lumMod val="75000"/>
                  </a:schemeClr>
                </a:solidFill>
                <a:latin typeface="Arial" panose="020B0604020202020204" pitchFamily="34" charset="0"/>
                <a:ea typeface="微软雅黑" panose="020B0503020204020204" pitchFamily="34" charset="-122"/>
              </a:rPr>
              <a:t>，推进高水平、结构化教师教学创新团队建设，促进“</a:t>
            </a:r>
            <a:r>
              <a:rPr kumimoji="1" lang="zh-CN" altLang="en-US" sz="2200" dirty="0">
                <a:solidFill>
                  <a:srgbClr val="FF0066"/>
                </a:solidFill>
                <a:latin typeface="微软雅黑" panose="020B0503020204020204" pitchFamily="34" charset="-122"/>
                <a:ea typeface="微软雅黑" panose="020B0503020204020204" pitchFamily="34" charset="-122"/>
              </a:rPr>
              <a:t>能说会做善导</a:t>
            </a:r>
            <a:r>
              <a:rPr lang="zh-CN" altLang="en-US" sz="2200" dirty="0">
                <a:solidFill>
                  <a:schemeClr val="accent1">
                    <a:lumMod val="75000"/>
                  </a:schemeClr>
                </a:solidFill>
                <a:latin typeface="Arial" panose="020B0604020202020204" pitchFamily="34" charset="0"/>
                <a:ea typeface="微软雅黑" panose="020B0503020204020204" pitchFamily="34" charset="-122"/>
              </a:rPr>
              <a:t>”的“双师型”教师成长，不断提高教师的师德践行能力、专业教学能力、数字素养水平、综合育人能力和自主发展能力，</a:t>
            </a:r>
            <a:r>
              <a:rPr kumimoji="1" lang="zh-CN" altLang="en-US" sz="2200" dirty="0">
                <a:solidFill>
                  <a:srgbClr val="FF0066"/>
                </a:solidFill>
                <a:latin typeface="微软雅黑" panose="020B0503020204020204" pitchFamily="34" charset="-122"/>
                <a:ea typeface="微软雅黑" panose="020B0503020204020204" pitchFamily="34" charset="-122"/>
              </a:rPr>
              <a:t>促进学生全面发展、技能成才。</a:t>
            </a:r>
            <a:endParaRPr kumimoji="1" lang="zh-CN" altLang="en-US" sz="2200" dirty="0">
              <a:solidFill>
                <a:srgbClr val="FF0066"/>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96900" y="1280795"/>
            <a:ext cx="2646680" cy="547370"/>
          </a:xfrm>
          <a:prstGeom prst="rect">
            <a:avLst/>
          </a:prstGeom>
          <a:noFill/>
        </p:spPr>
        <p:txBody>
          <a:bodyPr wrap="square" rtlCol="0">
            <a:spAutoFit/>
          </a:bodyPr>
          <a:lstStyle/>
          <a:p>
            <a:pPr algn="l">
              <a:lnSpc>
                <a:spcPct val="135000"/>
              </a:lnSpc>
              <a:spcBef>
                <a:spcPts val="600"/>
              </a:spcBef>
              <a:spcAft>
                <a:spcPts val="600"/>
              </a:spcAft>
              <a:buClrTx/>
              <a:buSzTx/>
              <a:buFont typeface="Wingdings" panose="05000000000000000000" charset="0"/>
            </a:pPr>
            <a:r>
              <a:rPr lang="zh-CN" altLang="en-US" sz="2200" b="1" dirty="0">
                <a:solidFill>
                  <a:schemeClr val="accent1">
                    <a:lumMod val="75000"/>
                  </a:schemeClr>
                </a:solidFill>
                <a:latin typeface="Arial" panose="020B0604020202020204" pitchFamily="34" charset="0"/>
                <a:ea typeface="微软雅黑" panose="020B0503020204020204" pitchFamily="34" charset="-122"/>
              </a:rPr>
              <a:t>指导思想</a:t>
            </a:r>
            <a:endParaRPr lang="zh-CN" altLang="en-US" sz="2200" b="1" dirty="0">
              <a:solidFill>
                <a:schemeClr val="accent1">
                  <a:lumMod val="75000"/>
                </a:schemeClr>
              </a:solidFill>
              <a:latin typeface="Arial" panose="020B0604020202020204" pitchFamily="34" charset="0"/>
              <a:ea typeface="微软雅黑" panose="020B0503020204020204"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3308033" y="1500823"/>
            <a:ext cx="7896860" cy="5001895"/>
          </a:xfrm>
          <a:prstGeom prst="rect">
            <a:avLst/>
          </a:prstGeom>
        </p:spPr>
      </p:pic>
      <p:sp>
        <p:nvSpPr>
          <p:cNvPr id="251" name="文本框 250"/>
          <p:cNvSpPr txBox="1"/>
          <p:nvPr>
            <p:custDataLst>
              <p:tags r:id="rId2"/>
            </p:custDataLst>
          </p:nvPr>
        </p:nvSpPr>
        <p:spPr>
          <a:xfrm>
            <a:off x="-339533" y="3392170"/>
            <a:ext cx="4225733" cy="1086485"/>
          </a:xfrm>
          <a:prstGeom prst="rect">
            <a:avLst/>
          </a:prstGeom>
          <a:noFill/>
        </p:spPr>
        <p:txBody>
          <a:bodyPr wrap="square" rtlCol="0" anchor="ctr" anchorCtr="0">
            <a:normAutofit/>
          </a:bodyPr>
          <a:lstStyle/>
          <a:p>
            <a:pPr marL="0" lvl="0" algn="ctr">
              <a:lnSpc>
                <a:spcPct val="120000"/>
              </a:lnSpc>
              <a:spcBef>
                <a:spcPts val="0"/>
              </a:spcBef>
              <a:spcAft>
                <a:spcPts val="0"/>
              </a:spcAft>
              <a:buClrTx/>
              <a:buSzTx/>
              <a:buFontTx/>
            </a:pPr>
            <a:r>
              <a:rPr lang="zh-CN" altLang="en-US" sz="2400" spc="150" dirty="0">
                <a:solidFill>
                  <a:srgbClr val="28679C"/>
                </a:solidFill>
                <a:latin typeface="微软雅黑" panose="020B0503020204020204" pitchFamily="34" charset="-122"/>
                <a:ea typeface="微软雅黑" panose="020B0503020204020204" pitchFamily="34" charset="-122"/>
              </a:rPr>
              <a:t>环节与教案相符</a:t>
            </a:r>
            <a:endParaRPr lang="zh-CN" altLang="en-US" sz="2400" spc="150" dirty="0">
              <a:solidFill>
                <a:srgbClr val="28679C"/>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stretch>
            <a:fillRect/>
          </a:stretch>
        </p:blipFill>
        <p:spPr>
          <a:xfrm>
            <a:off x="3307398" y="1500505"/>
            <a:ext cx="7898130" cy="5002530"/>
          </a:xfrm>
          <a:prstGeom prst="rect">
            <a:avLst/>
          </a:prstGeom>
        </p:spPr>
      </p:pic>
      <p:pic>
        <p:nvPicPr>
          <p:cNvPr id="3" name="图片 2"/>
          <p:cNvPicPr>
            <a:picLocks noChangeAspect="1"/>
          </p:cNvPicPr>
          <p:nvPr/>
        </p:nvPicPr>
        <p:blipFill>
          <a:blip r:embed="rId4"/>
          <a:stretch>
            <a:fillRect/>
          </a:stretch>
        </p:blipFill>
        <p:spPr>
          <a:xfrm>
            <a:off x="3308350" y="1572895"/>
            <a:ext cx="7898765" cy="5002530"/>
          </a:xfrm>
          <a:prstGeom prst="rect">
            <a:avLst/>
          </a:prstGeom>
        </p:spPr>
      </p:pic>
      <p:sp>
        <p:nvSpPr>
          <p:cNvPr id="5" name="文本框 4"/>
          <p:cNvSpPr txBox="1"/>
          <p:nvPr>
            <p:custDataLst>
              <p:tags r:id="rId5"/>
            </p:custDataLst>
          </p:nvPr>
        </p:nvSpPr>
        <p:spPr>
          <a:xfrm>
            <a:off x="509270" y="1318895"/>
            <a:ext cx="3241675" cy="607695"/>
          </a:xfrm>
          <a:prstGeom prst="rect">
            <a:avLst/>
          </a:prstGeom>
          <a:noFill/>
        </p:spPr>
        <p:txBody>
          <a:bodyPr wrap="square" rtlCol="0" anchor="t">
            <a:spAutoFit/>
          </a:bodyPr>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课堂实录视频评分要点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
        <p:nvSpPr>
          <p:cNvPr id="4" name="文本框 3"/>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985770" y="1543685"/>
            <a:ext cx="8844280" cy="4983480"/>
          </a:xfrm>
          <a:prstGeom prst="rect">
            <a:avLst/>
          </a:prstGeom>
        </p:spPr>
      </p:pic>
      <p:sp>
        <p:nvSpPr>
          <p:cNvPr id="3" name="文本框 2"/>
          <p:cNvSpPr txBox="1"/>
          <p:nvPr>
            <p:custDataLst>
              <p:tags r:id="rId2"/>
            </p:custDataLst>
          </p:nvPr>
        </p:nvSpPr>
        <p:spPr>
          <a:xfrm>
            <a:off x="620395" y="3417570"/>
            <a:ext cx="2365375" cy="1235710"/>
          </a:xfrm>
          <a:prstGeom prst="rect">
            <a:avLst/>
          </a:prstGeom>
          <a:noFill/>
        </p:spPr>
        <p:txBody>
          <a:bodyPr wrap="square" rtlCol="0" anchor="ctr" anchorCtr="0"/>
          <a:p>
            <a:pPr marL="0" lvl="0" algn="ctr">
              <a:lnSpc>
                <a:spcPct val="120000"/>
              </a:lnSpc>
              <a:spcBef>
                <a:spcPts val="0"/>
              </a:spcBef>
              <a:spcAft>
                <a:spcPts val="0"/>
              </a:spcAft>
              <a:buClrTx/>
              <a:buSzTx/>
              <a:buFontTx/>
            </a:pPr>
            <a:r>
              <a:rPr lang="zh-CN" altLang="en-US" sz="2400" spc="150" dirty="0">
                <a:solidFill>
                  <a:srgbClr val="28679C"/>
                </a:solidFill>
                <a:latin typeface="微软雅黑" panose="020B0503020204020204" pitchFamily="34" charset="-122"/>
                <a:ea typeface="微软雅黑" panose="020B0503020204020204" pitchFamily="34" charset="-122"/>
              </a:rPr>
              <a:t>课件准确定位</a:t>
            </a:r>
            <a:endParaRPr lang="zh-CN" altLang="en-US" sz="2400" spc="150" dirty="0">
              <a:solidFill>
                <a:srgbClr val="28679C"/>
              </a:solidFill>
              <a:latin typeface="微软雅黑" panose="020B0503020204020204" pitchFamily="34" charset="-122"/>
              <a:ea typeface="微软雅黑" panose="020B0503020204020204" pitchFamily="34" charset="-122"/>
            </a:endParaRPr>
          </a:p>
          <a:p>
            <a:pPr marL="0" lvl="0" algn="ctr">
              <a:lnSpc>
                <a:spcPct val="120000"/>
              </a:lnSpc>
              <a:spcBef>
                <a:spcPts val="0"/>
              </a:spcBef>
              <a:spcAft>
                <a:spcPts val="0"/>
              </a:spcAft>
              <a:buClrTx/>
              <a:buSzTx/>
              <a:buFontTx/>
            </a:pPr>
            <a:r>
              <a:rPr lang="zh-CN" altLang="en-US" sz="2400" spc="150" dirty="0">
                <a:solidFill>
                  <a:srgbClr val="28679C"/>
                </a:solidFill>
                <a:latin typeface="微软雅黑" panose="020B0503020204020204" pitchFamily="34" charset="-122"/>
                <a:ea typeface="微软雅黑" panose="020B0503020204020204" pitchFamily="34" charset="-122"/>
              </a:rPr>
              <a:t>或巧用导航栏</a:t>
            </a:r>
            <a:endParaRPr lang="zh-CN" altLang="en-US" sz="2400" spc="150" dirty="0">
              <a:solidFill>
                <a:srgbClr val="28679C"/>
              </a:solidFill>
              <a:latin typeface="微软雅黑" panose="020B0503020204020204" pitchFamily="34" charset="-122"/>
              <a:ea typeface="微软雅黑" panose="020B0503020204020204" pitchFamily="34" charset="-122"/>
            </a:endParaRPr>
          </a:p>
          <a:p>
            <a:pPr marL="0" lvl="0" algn="ctr">
              <a:lnSpc>
                <a:spcPct val="120000"/>
              </a:lnSpc>
              <a:spcBef>
                <a:spcPts val="0"/>
              </a:spcBef>
              <a:spcAft>
                <a:spcPts val="0"/>
              </a:spcAft>
              <a:buClrTx/>
              <a:buSzTx/>
              <a:buFontTx/>
            </a:pPr>
            <a:r>
              <a:rPr lang="zh-CN" altLang="en-US" sz="2400" spc="150" dirty="0">
                <a:solidFill>
                  <a:srgbClr val="28679C"/>
                </a:solidFill>
                <a:latin typeface="微软雅黑" panose="020B0503020204020204" pitchFamily="34" charset="-122"/>
                <a:ea typeface="微软雅黑" panose="020B0503020204020204" pitchFamily="34" charset="-122"/>
              </a:rPr>
              <a:t>背景宜用深色</a:t>
            </a:r>
            <a:endParaRPr lang="zh-CN" altLang="en-US" sz="2400" spc="150" dirty="0">
              <a:solidFill>
                <a:srgbClr val="28679C"/>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3"/>
            </p:custDataLst>
          </p:nvPr>
        </p:nvSpPr>
        <p:spPr>
          <a:xfrm>
            <a:off x="509270" y="1318895"/>
            <a:ext cx="3241675" cy="607695"/>
          </a:xfrm>
          <a:prstGeom prst="rect">
            <a:avLst/>
          </a:prstGeom>
          <a:noFill/>
        </p:spPr>
        <p:txBody>
          <a:bodyPr wrap="square" rtlCol="0" anchor="t">
            <a:spAutoFit/>
          </a:bodyPr>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课堂实录视频评分要点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
        <p:nvSpPr>
          <p:cNvPr id="4" name="文本框 3"/>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20395" y="3417570"/>
            <a:ext cx="2365375" cy="1235710"/>
          </a:xfrm>
          <a:prstGeom prst="rect">
            <a:avLst/>
          </a:prstGeom>
          <a:noFill/>
        </p:spPr>
        <p:txBody>
          <a:bodyPr wrap="square" rtlCol="0" anchor="ctr" anchorCtr="0"/>
          <a:p>
            <a:pPr marL="0" lvl="0" algn="ctr">
              <a:lnSpc>
                <a:spcPct val="120000"/>
              </a:lnSpc>
              <a:spcBef>
                <a:spcPts val="0"/>
              </a:spcBef>
              <a:spcAft>
                <a:spcPts val="0"/>
              </a:spcAft>
              <a:buClrTx/>
              <a:buSzTx/>
              <a:buFontTx/>
            </a:pPr>
            <a:r>
              <a:rPr lang="zh-CN" altLang="en-US" sz="2400" spc="150" dirty="0">
                <a:solidFill>
                  <a:srgbClr val="28679C"/>
                </a:solidFill>
                <a:latin typeface="微软雅黑" panose="020B0503020204020204" pitchFamily="34" charset="-122"/>
                <a:ea typeface="微软雅黑" panose="020B0503020204020204" pitchFamily="34" charset="-122"/>
              </a:rPr>
              <a:t>课件准确定位</a:t>
            </a:r>
            <a:endParaRPr lang="zh-CN" altLang="en-US" sz="2400" spc="150" dirty="0">
              <a:solidFill>
                <a:srgbClr val="28679C"/>
              </a:solidFill>
              <a:latin typeface="微软雅黑" panose="020B0503020204020204" pitchFamily="34" charset="-122"/>
              <a:ea typeface="微软雅黑" panose="020B0503020204020204" pitchFamily="34" charset="-122"/>
            </a:endParaRPr>
          </a:p>
          <a:p>
            <a:pPr marL="0" lvl="0" algn="ctr">
              <a:lnSpc>
                <a:spcPct val="120000"/>
              </a:lnSpc>
              <a:spcBef>
                <a:spcPts val="0"/>
              </a:spcBef>
              <a:spcAft>
                <a:spcPts val="0"/>
              </a:spcAft>
              <a:buClrTx/>
              <a:buSzTx/>
              <a:buFontTx/>
            </a:pPr>
            <a:r>
              <a:rPr lang="zh-CN" altLang="en-US" sz="2400" spc="150" dirty="0">
                <a:solidFill>
                  <a:srgbClr val="28679C"/>
                </a:solidFill>
                <a:latin typeface="微软雅黑" panose="020B0503020204020204" pitchFamily="34" charset="-122"/>
                <a:ea typeface="微软雅黑" panose="020B0503020204020204" pitchFamily="34" charset="-122"/>
              </a:rPr>
              <a:t>或巧用导航栏</a:t>
            </a:r>
            <a:endParaRPr lang="zh-CN" altLang="en-US" sz="2400" spc="150" dirty="0">
              <a:solidFill>
                <a:srgbClr val="28679C"/>
              </a:solidFill>
              <a:latin typeface="微软雅黑" panose="020B0503020204020204" pitchFamily="34" charset="-122"/>
              <a:ea typeface="微软雅黑" panose="020B0503020204020204" pitchFamily="34" charset="-122"/>
            </a:endParaRPr>
          </a:p>
          <a:p>
            <a:pPr marL="0" lvl="0" algn="ctr">
              <a:lnSpc>
                <a:spcPct val="120000"/>
              </a:lnSpc>
              <a:spcBef>
                <a:spcPts val="0"/>
              </a:spcBef>
              <a:spcAft>
                <a:spcPts val="0"/>
              </a:spcAft>
              <a:buClrTx/>
              <a:buSzTx/>
              <a:buFontTx/>
            </a:pPr>
            <a:r>
              <a:rPr lang="zh-CN" altLang="en-US" sz="2400" spc="150" dirty="0">
                <a:solidFill>
                  <a:srgbClr val="28679C"/>
                </a:solidFill>
                <a:latin typeface="微软雅黑" panose="020B0503020204020204" pitchFamily="34" charset="-122"/>
                <a:ea typeface="微软雅黑" panose="020B0503020204020204" pitchFamily="34" charset="-122"/>
              </a:rPr>
              <a:t>背景宜用深色</a:t>
            </a:r>
            <a:endParaRPr lang="zh-CN" altLang="en-US" sz="2400" spc="150" dirty="0">
              <a:solidFill>
                <a:srgbClr val="28679C"/>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rcRect l="19162" t="12240" r="17869" b="14211"/>
          <a:stretch>
            <a:fillRect/>
          </a:stretch>
        </p:blipFill>
        <p:spPr>
          <a:xfrm>
            <a:off x="3201035" y="1546225"/>
            <a:ext cx="7492365" cy="4904740"/>
          </a:xfrm>
          <a:prstGeom prst="rect">
            <a:avLst/>
          </a:prstGeom>
        </p:spPr>
      </p:pic>
      <p:sp>
        <p:nvSpPr>
          <p:cNvPr id="5" name="文本框 4"/>
          <p:cNvSpPr txBox="1"/>
          <p:nvPr>
            <p:custDataLst>
              <p:tags r:id="rId3"/>
            </p:custDataLst>
          </p:nvPr>
        </p:nvSpPr>
        <p:spPr>
          <a:xfrm>
            <a:off x="509270" y="1318895"/>
            <a:ext cx="3241675" cy="607695"/>
          </a:xfrm>
          <a:prstGeom prst="rect">
            <a:avLst/>
          </a:prstGeom>
          <a:noFill/>
        </p:spPr>
        <p:txBody>
          <a:bodyPr wrap="square" rtlCol="0" anchor="t">
            <a:spAutoFit/>
          </a:bodyPr>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课堂实录视频评分要点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
        <p:nvSpPr>
          <p:cNvPr id="6" name="文本框 5"/>
          <p:cNvSpPr txBox="1"/>
          <p:nvPr/>
        </p:nvSpPr>
        <p:spPr>
          <a:xfrm>
            <a:off x="136525" y="-26035"/>
            <a:ext cx="12055475" cy="1753235"/>
          </a:xfrm>
          <a:prstGeom prst="rect">
            <a:avLst/>
          </a:prstGeom>
          <a:noFill/>
        </p:spPr>
        <p:txBody>
          <a:bodyPr wrap="square" rtlCol="0" anchor="t">
            <a:spAutoFit/>
          </a:bodyPr>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09270" y="1318895"/>
            <a:ext cx="2726055"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实施报告评分要点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
        <p:nvSpPr>
          <p:cNvPr id="2" name="文本框 1"/>
          <p:cNvSpPr txBox="1"/>
          <p:nvPr/>
        </p:nvSpPr>
        <p:spPr>
          <a:xfrm>
            <a:off x="638175" y="2008505"/>
            <a:ext cx="11191240" cy="4388485"/>
          </a:xfrm>
          <a:prstGeom prst="rect">
            <a:avLst/>
          </a:prstGeom>
          <a:solidFill>
            <a:schemeClr val="accent1">
              <a:lumMod val="20000"/>
              <a:lumOff val="80000"/>
            </a:schemeClr>
          </a:solidFill>
        </p:spPr>
        <p:txBody>
          <a:bodyPr wrap="square" rtlCol="0" anchor="t">
            <a:noAutofit/>
          </a:bodyPr>
          <a:lstStyle/>
          <a:p>
            <a:pPr lvl="0" algn="l">
              <a:lnSpc>
                <a:spcPct val="160000"/>
              </a:lnSpc>
              <a:buClrTx/>
              <a:buSzTx/>
              <a:buFontTx/>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1.概述课程</a:t>
            </a:r>
            <a:r>
              <a:rPr lang="zh-CN" altLang="en-US" sz="2400" dirty="0">
                <a:solidFill>
                  <a:srgbClr val="FF0066"/>
                </a:solidFill>
                <a:latin typeface="Arial" panose="020B0604020202020204" pitchFamily="34" charset="0"/>
                <a:ea typeface="微软雅黑" panose="020B0503020204020204" pitchFamily="34" charset="-122"/>
                <a:sym typeface="+mn-ea"/>
              </a:rPr>
              <a:t>体系</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、课程</a:t>
            </a:r>
            <a:r>
              <a:rPr lang="zh-CN" altLang="en-US" sz="2400" dirty="0">
                <a:solidFill>
                  <a:srgbClr val="FF0066"/>
                </a:solidFill>
                <a:latin typeface="Arial" panose="020B0604020202020204" pitchFamily="34" charset="0"/>
                <a:ea typeface="微软雅黑" panose="020B0503020204020204" pitchFamily="34" charset="-122"/>
                <a:sym typeface="+mn-ea"/>
              </a:rPr>
              <a:t>结构</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以及参赛</a:t>
            </a:r>
            <a:r>
              <a:rPr lang="zh-CN" altLang="en-US" sz="2400" dirty="0">
                <a:solidFill>
                  <a:srgbClr val="FF0066"/>
                </a:solidFill>
                <a:latin typeface="Arial" panose="020B0604020202020204" pitchFamily="34" charset="0"/>
                <a:ea typeface="微软雅黑" panose="020B0503020204020204" pitchFamily="34" charset="-122"/>
                <a:sym typeface="+mn-ea"/>
              </a:rPr>
              <a:t>模块</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在课程中的地位和作用；</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60000"/>
              </a:lnSpc>
              <a:buClrTx/>
              <a:buSzTx/>
              <a:buFontTx/>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2.清晰表述参赛模块的</a:t>
            </a:r>
            <a:r>
              <a:rPr lang="zh-CN" altLang="en-US" sz="2400" dirty="0">
                <a:solidFill>
                  <a:srgbClr val="FF0066"/>
                </a:solidFill>
                <a:latin typeface="Arial" panose="020B0604020202020204" pitchFamily="34" charset="0"/>
                <a:ea typeface="微软雅黑" panose="020B0503020204020204" pitchFamily="34" charset="-122"/>
                <a:sym typeface="+mn-ea"/>
              </a:rPr>
              <a:t>整体目标和内容、学生基础和特点、教学策略和组织、教学环境与资源、学习成绩和效果、教学特色和创新、反思改进和提高</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等内容；</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60000"/>
              </a:lnSpc>
              <a:buClrTx/>
              <a:buSzTx/>
              <a:buFontTx/>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3.在以生为本、课程思政、教学内容、教学组织、教法学法、技术应用、教学评价等方面有所</a:t>
            </a:r>
            <a:r>
              <a:rPr lang="zh-CN" altLang="en-US" sz="2400" dirty="0">
                <a:solidFill>
                  <a:srgbClr val="FF0066"/>
                </a:solidFill>
                <a:latin typeface="Arial" panose="020B0604020202020204" pitchFamily="34" charset="0"/>
                <a:ea typeface="微软雅黑" panose="020B0503020204020204" pitchFamily="34" charset="-122"/>
                <a:sym typeface="+mn-ea"/>
              </a:rPr>
              <a:t>创新</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，并在教案内容、实录视频中有所</a:t>
            </a:r>
            <a:r>
              <a:rPr lang="zh-CN" altLang="en-US" sz="2400" dirty="0">
                <a:solidFill>
                  <a:srgbClr val="FF0066"/>
                </a:solidFill>
                <a:latin typeface="Arial" panose="020B0604020202020204" pitchFamily="34" charset="0"/>
                <a:ea typeface="微软雅黑" panose="020B0503020204020204" pitchFamily="34" charset="-122"/>
                <a:sym typeface="+mn-ea"/>
              </a:rPr>
              <a:t>呼应</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l">
              <a:lnSpc>
                <a:spcPct val="160000"/>
              </a:lnSpc>
              <a:buClrTx/>
              <a:buSzTx/>
              <a:buFontTx/>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4.结构清晰、语言精练、有理有据、有详有略，</a:t>
            </a:r>
            <a:r>
              <a:rPr lang="zh-CN" altLang="en-US" sz="2400" dirty="0">
                <a:solidFill>
                  <a:srgbClr val="FF0066"/>
                </a:solidFill>
                <a:latin typeface="Arial" panose="020B0604020202020204" pitchFamily="34" charset="0"/>
                <a:ea typeface="微软雅黑" panose="020B0503020204020204" pitchFamily="34" charset="-122"/>
                <a:sym typeface="+mn-ea"/>
              </a:rPr>
              <a:t>符合字数、图片要求（尺寸合适、清晰可见）</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4348" y="1962785"/>
            <a:ext cx="11203305" cy="4523105"/>
          </a:xfrm>
          <a:prstGeom prst="rect">
            <a:avLst/>
          </a:prstGeom>
          <a:solidFill>
            <a:srgbClr val="DEEBF7"/>
          </a:solidFill>
        </p:spPr>
        <p:txBody>
          <a:bodyPr wrap="square" rtlCol="0" anchor="t">
            <a:spAutoFit/>
          </a:bodyPr>
          <a:lstStyle/>
          <a:p>
            <a:pPr marL="457200" indent="-457200" algn="l">
              <a:lnSpc>
                <a:spcPct val="160000"/>
              </a:lnSpc>
              <a:buClrTx/>
              <a:buSzTx/>
              <a:buFont typeface="+mj-lt"/>
              <a:buAutoNum type="arabicPeriod"/>
            </a:pPr>
            <a:r>
              <a:rPr lang="zh-CN" altLang="en-US" sz="2000" dirty="0">
                <a:solidFill>
                  <a:schemeClr val="accent1">
                    <a:lumMod val="75000"/>
                  </a:schemeClr>
                </a:solidFill>
                <a:latin typeface="Arial" panose="020B0604020202020204" pitchFamily="34" charset="0"/>
                <a:ea typeface="微软雅黑" panose="020B0503020204020204" pitchFamily="34" charset="-122"/>
              </a:rPr>
              <a:t>人才培养方案、课程标准、教案、教学实施报告等文档材</a:t>
            </a:r>
            <a:r>
              <a:rPr lang="zh-CN" altLang="en-US" sz="2000" dirty="0">
                <a:solidFill>
                  <a:srgbClr val="FF0066"/>
                </a:solidFill>
                <a:latin typeface="Arial" panose="020B0604020202020204" pitchFamily="34" charset="0"/>
                <a:ea typeface="微软雅黑" panose="020B0503020204020204" pitchFamily="34" charset="-122"/>
              </a:rPr>
              <a:t>不符合</a:t>
            </a:r>
            <a:r>
              <a:rPr lang="zh-CN" altLang="en-US" sz="2000" dirty="0">
                <a:solidFill>
                  <a:schemeClr val="accent1">
                    <a:lumMod val="75000"/>
                  </a:schemeClr>
                </a:solidFill>
                <a:latin typeface="Arial" panose="020B0604020202020204" pitchFamily="34" charset="0"/>
                <a:ea typeface="微软雅黑" panose="020B0503020204020204" pitchFamily="34" charset="-122"/>
              </a:rPr>
              <a:t>提交文档材料</a:t>
            </a:r>
            <a:r>
              <a:rPr lang="zh-CN" altLang="en-US" sz="2000" dirty="0">
                <a:solidFill>
                  <a:srgbClr val="FF0066"/>
                </a:solidFill>
                <a:latin typeface="Arial" panose="020B0604020202020204" pitchFamily="34" charset="0"/>
                <a:ea typeface="微软雅黑" panose="020B0503020204020204" pitchFamily="34" charset="-122"/>
              </a:rPr>
              <a:t>简明、朴实</a:t>
            </a:r>
            <a:r>
              <a:rPr lang="zh-CN" altLang="en-US" sz="2000" dirty="0">
                <a:solidFill>
                  <a:schemeClr val="accent1">
                    <a:lumMod val="75000"/>
                  </a:schemeClr>
                </a:solidFill>
                <a:latin typeface="Arial" panose="020B0604020202020204" pitchFamily="34" charset="0"/>
                <a:ea typeface="微软雅黑" panose="020B0503020204020204" pitchFamily="34" charset="-122"/>
              </a:rPr>
              <a:t>以及“禁用料装饰设计封面-以装饰为目的的图片或照片”的要求。</a:t>
            </a:r>
            <a:endParaRPr lang="zh-CN" altLang="en-US" sz="2000" dirty="0">
              <a:solidFill>
                <a:schemeClr val="accent1">
                  <a:lumMod val="75000"/>
                </a:schemeClr>
              </a:solidFill>
              <a:latin typeface="Arial" panose="020B0604020202020204" pitchFamily="34" charset="0"/>
              <a:ea typeface="微软雅黑" panose="020B0503020204020204" pitchFamily="34" charset="-122"/>
            </a:endParaRPr>
          </a:p>
          <a:p>
            <a:pPr marL="457200" indent="-457200" algn="l">
              <a:lnSpc>
                <a:spcPct val="160000"/>
              </a:lnSpc>
              <a:buClrTx/>
              <a:buSzTx/>
              <a:buFont typeface="+mj-lt"/>
              <a:buAutoNum type="arabicPeriod"/>
            </a:pPr>
            <a:r>
              <a:rPr lang="zh-CN" altLang="en-US" sz="2000" dirty="0">
                <a:solidFill>
                  <a:srgbClr val="FF0066"/>
                </a:solidFill>
                <a:latin typeface="Arial" panose="020B0604020202020204" pitchFamily="34" charset="0"/>
                <a:ea typeface="微软雅黑" panose="020B0503020204020204" pitchFamily="34" charset="-122"/>
              </a:rPr>
              <a:t>教案中另有“教学任务总体设计”</a:t>
            </a:r>
            <a:r>
              <a:rPr lang="zh-CN" altLang="en-US" sz="2000" dirty="0">
                <a:solidFill>
                  <a:schemeClr val="accent1">
                    <a:lumMod val="75000"/>
                  </a:schemeClr>
                </a:solidFill>
                <a:latin typeface="Arial" panose="020B0604020202020204" pitchFamily="34" charset="0"/>
                <a:ea typeface="微软雅黑" panose="020B0503020204020204" pitchFamily="34" charset="-122"/>
              </a:rPr>
              <a:t>内容且占有比较多的篇幅、与教学实施报告或课程标准重复一-不符合“每次课的教案按序逐一标明序号，合并为一个文件提交”“实际使用的教案的要求。</a:t>
            </a:r>
            <a:endParaRPr lang="zh-CN" altLang="en-US" sz="2000" dirty="0">
              <a:solidFill>
                <a:schemeClr val="accent1">
                  <a:lumMod val="75000"/>
                </a:schemeClr>
              </a:solidFill>
              <a:latin typeface="Arial" panose="020B0604020202020204" pitchFamily="34" charset="0"/>
              <a:ea typeface="微软雅黑" panose="020B0503020204020204" pitchFamily="34" charset="-122"/>
            </a:endParaRPr>
          </a:p>
          <a:p>
            <a:pPr marL="457200" indent="-457200" algn="l">
              <a:lnSpc>
                <a:spcPct val="160000"/>
              </a:lnSpc>
              <a:buClrTx/>
              <a:buSzTx/>
              <a:buFont typeface="+mj-lt"/>
              <a:buAutoNum type="arabicPeriod"/>
            </a:pPr>
            <a:r>
              <a:rPr lang="zh-CN" altLang="en-US" sz="2000" dirty="0">
                <a:solidFill>
                  <a:schemeClr val="accent1">
                    <a:lumMod val="75000"/>
                  </a:schemeClr>
                </a:solidFill>
                <a:latin typeface="Arial" panose="020B0604020202020204" pitchFamily="34" charset="0"/>
                <a:ea typeface="微软雅黑" panose="020B0503020204020204" pitchFamily="34" charset="-122"/>
              </a:rPr>
              <a:t>专周实习实训（实践教学环节）的教案和授课视频套用专业理论课的模式，没有突出“专周实习实训......的教案应符合真实项目......教学实际”的要求。</a:t>
            </a:r>
            <a:endParaRPr lang="zh-CN" altLang="en-US" sz="2000" dirty="0">
              <a:solidFill>
                <a:schemeClr val="accent1">
                  <a:lumMod val="75000"/>
                </a:schemeClr>
              </a:solidFill>
              <a:latin typeface="Arial" panose="020B0604020202020204" pitchFamily="34" charset="0"/>
              <a:ea typeface="微软雅黑" panose="020B0503020204020204" pitchFamily="34" charset="-122"/>
            </a:endParaRPr>
          </a:p>
          <a:p>
            <a:pPr marL="457200" indent="-457200" algn="l">
              <a:lnSpc>
                <a:spcPct val="160000"/>
              </a:lnSpc>
              <a:buClrTx/>
              <a:buSzTx/>
              <a:buFont typeface="+mj-lt"/>
              <a:buAutoNum type="arabicPeriod"/>
            </a:pPr>
            <a:r>
              <a:rPr lang="zh-CN" altLang="en-US" sz="2000" dirty="0">
                <a:solidFill>
                  <a:schemeClr val="accent1">
                    <a:lumMod val="75000"/>
                  </a:schemeClr>
                </a:solidFill>
                <a:latin typeface="Arial" panose="020B0604020202020204" pitchFamily="34" charset="0"/>
                <a:ea typeface="微软雅黑" panose="020B0503020204020204" pitchFamily="34" charset="-122"/>
              </a:rPr>
              <a:t>课堂实录视频中的教学活动</a:t>
            </a:r>
            <a:r>
              <a:rPr lang="zh-CN" altLang="en-US" sz="2000" dirty="0">
                <a:solidFill>
                  <a:srgbClr val="FF0066"/>
                </a:solidFill>
                <a:latin typeface="Arial" panose="020B0604020202020204" pitchFamily="34" charset="0"/>
                <a:ea typeface="微软雅黑" panose="020B0503020204020204" pitchFamily="34" charset="-122"/>
              </a:rPr>
              <a:t>明显摆拍和包装</a:t>
            </a:r>
            <a:r>
              <a:rPr lang="zh-CN" altLang="en-US" sz="2000" dirty="0">
                <a:solidFill>
                  <a:schemeClr val="accent1">
                    <a:lumMod val="75000"/>
                  </a:schemeClr>
                </a:solidFill>
                <a:latin typeface="Arial" panose="020B0604020202020204" pitchFamily="34" charset="0"/>
                <a:ea typeface="微软雅黑" panose="020B0503020204020204" pitchFamily="34" charset="-122"/>
              </a:rPr>
              <a:t>，不符合“真实反映师生教学活动”的要求，具体表现为</a:t>
            </a:r>
            <a:r>
              <a:rPr lang="zh-CN" altLang="en-US" sz="2000" dirty="0">
                <a:solidFill>
                  <a:srgbClr val="FF0066"/>
                </a:solidFill>
                <a:latin typeface="Arial" panose="020B0604020202020204" pitchFamily="34" charset="0"/>
                <a:ea typeface="微软雅黑" panose="020B0503020204020204" pitchFamily="34" charset="-122"/>
              </a:rPr>
              <a:t>师生配合过于默契</a:t>
            </a:r>
            <a:r>
              <a:rPr lang="zh-CN" altLang="en-US" sz="2000" dirty="0">
                <a:solidFill>
                  <a:schemeClr val="accent1">
                    <a:lumMod val="75000"/>
                  </a:schemeClr>
                </a:solidFill>
                <a:latin typeface="Arial" panose="020B0604020202020204" pitchFamily="34" charset="0"/>
                <a:ea typeface="微软雅黑" panose="020B0503020204020204" pitchFamily="34" charset="-122"/>
              </a:rPr>
              <a:t>教学</a:t>
            </a:r>
            <a:r>
              <a:rPr lang="zh-CN" altLang="en-US" sz="2000" dirty="0">
                <a:solidFill>
                  <a:srgbClr val="FF0066"/>
                </a:solidFill>
                <a:latin typeface="Arial" panose="020B0604020202020204" pitchFamily="34" charset="0"/>
                <a:ea typeface="微软雅黑" panose="020B0503020204020204" pitchFamily="34" charset="-122"/>
              </a:rPr>
              <a:t>场所不真实或装饰过度</a:t>
            </a:r>
            <a:r>
              <a:rPr lang="zh-CN" altLang="en-US" sz="2000" dirty="0">
                <a:solidFill>
                  <a:schemeClr val="accent1">
                    <a:lumMod val="75000"/>
                  </a:schemeClr>
                </a:solidFill>
                <a:latin typeface="Arial" panose="020B0604020202020204" pitchFamily="34" charset="0"/>
                <a:ea typeface="微软雅黑" panose="020B0503020204020204" pitchFamily="34" charset="-122"/>
              </a:rPr>
              <a:t>、学生</a:t>
            </a:r>
            <a:r>
              <a:rPr lang="zh-CN" altLang="en-US" sz="2000" dirty="0">
                <a:solidFill>
                  <a:srgbClr val="FF0066"/>
                </a:solidFill>
                <a:latin typeface="Arial" panose="020B0604020202020204" pitchFamily="34" charset="0"/>
                <a:ea typeface="微软雅黑" panose="020B0503020204020204" pitchFamily="34" charset="-122"/>
              </a:rPr>
              <a:t>人数不符合实际</a:t>
            </a:r>
            <a:r>
              <a:rPr lang="zh-CN" altLang="en-US" sz="2000" dirty="0">
                <a:solidFill>
                  <a:schemeClr val="accent1">
                    <a:lumMod val="75000"/>
                  </a:schemeClr>
                </a:solidFill>
                <a:latin typeface="Arial" panose="020B0604020202020204" pitchFamily="34" charset="0"/>
                <a:ea typeface="微软雅黑" panose="020B0503020204020204" pitchFamily="34" charset="-122"/>
              </a:rPr>
              <a:t>班级授课人数学生</a:t>
            </a:r>
            <a:r>
              <a:rPr lang="zh-CN" altLang="en-US" sz="2000" dirty="0">
                <a:solidFill>
                  <a:srgbClr val="FF0066"/>
                </a:solidFill>
                <a:latin typeface="Arial" panose="020B0604020202020204" pitchFamily="34" charset="0"/>
                <a:ea typeface="微软雅黑" panose="020B0503020204020204" pitchFamily="34" charset="-122"/>
              </a:rPr>
              <a:t>服装不符合</a:t>
            </a:r>
            <a:r>
              <a:rPr lang="zh-CN" altLang="en-US" sz="2000" dirty="0">
                <a:solidFill>
                  <a:schemeClr val="accent1">
                    <a:lumMod val="75000"/>
                  </a:schemeClr>
                </a:solidFill>
                <a:latin typeface="Arial" panose="020B0604020202020204" pitchFamily="34" charset="0"/>
                <a:ea typeface="微软雅黑" panose="020B0503020204020204" pitchFamily="34" charset="-122"/>
              </a:rPr>
              <a:t>学生身份或者实训岗位要求等。</a:t>
            </a:r>
            <a:endParaRPr lang="zh-CN" altLang="en-US" sz="2000" dirty="0">
              <a:solidFill>
                <a:schemeClr val="accent1">
                  <a:lumMod val="75000"/>
                </a:schemeClr>
              </a:solidFill>
              <a:latin typeface="Arial" panose="020B0604020202020204" pitchFamily="34" charset="0"/>
              <a:ea typeface="微软雅黑" panose="020B0503020204020204" pitchFamily="34" charset="-122"/>
            </a:endParaRPr>
          </a:p>
        </p:txBody>
      </p:sp>
      <p:sp>
        <p:nvSpPr>
          <p:cNvPr id="3" name="文本框 2"/>
          <p:cNvSpPr txBox="1"/>
          <p:nvPr>
            <p:custDataLst>
              <p:tags r:id="rId1"/>
            </p:custDataLst>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2"/>
            </p:custDataLst>
          </p:nvPr>
        </p:nvSpPr>
        <p:spPr>
          <a:xfrm>
            <a:off x="509270" y="1256348"/>
            <a:ext cx="1751330"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另行扣分点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
        <p:nvSpPr>
          <p:cNvPr id="4" name="文本框 3"/>
          <p:cNvSpPr txBox="1"/>
          <p:nvPr/>
        </p:nvSpPr>
        <p:spPr>
          <a:xfrm>
            <a:off x="2560320" y="1173480"/>
            <a:ext cx="9179560" cy="854710"/>
          </a:xfrm>
          <a:prstGeom prst="rect">
            <a:avLst/>
          </a:prstGeom>
          <a:noFill/>
        </p:spPr>
        <p:txBody>
          <a:bodyPr wrap="square" rtlCol="0" anchor="t">
            <a:noAutofit/>
          </a:bodyPr>
          <a:lstStyle/>
          <a:p>
            <a:pPr algn="l">
              <a:lnSpc>
                <a:spcPct val="160000"/>
              </a:lnSpc>
              <a:buClrTx/>
              <a:buSzTx/>
              <a:buFontTx/>
            </a:pPr>
            <a:r>
              <a:rPr lang="zh-CN" altLang="en-US" sz="2400" dirty="0">
                <a:solidFill>
                  <a:schemeClr val="accent1">
                    <a:lumMod val="75000"/>
                  </a:schemeClr>
                </a:solidFill>
                <a:latin typeface="Arial" panose="020B0604020202020204" pitchFamily="34" charset="0"/>
                <a:ea typeface="微软雅黑" panose="020B0503020204020204" pitchFamily="34" charset="-122"/>
              </a:rPr>
              <a:t>出现以下情况的，建议在适当栏目中另行酌情扣减合计 1</a:t>
            </a:r>
            <a:r>
              <a:rPr lang="en-US" altLang="zh-CN" sz="2400" dirty="0">
                <a:solidFill>
                  <a:schemeClr val="accent1">
                    <a:lumMod val="75000"/>
                  </a:schemeClr>
                </a:solidFill>
                <a:latin typeface="Arial" panose="020B0604020202020204" pitchFamily="34" charset="0"/>
                <a:ea typeface="微软雅黑" panose="020B0503020204020204" pitchFamily="34" charset="-122"/>
              </a:rPr>
              <a:t>~</a:t>
            </a:r>
            <a:r>
              <a:rPr lang="zh-CN" altLang="en-US" sz="2400" dirty="0">
                <a:solidFill>
                  <a:schemeClr val="accent1">
                    <a:lumMod val="75000"/>
                  </a:schemeClr>
                </a:solidFill>
                <a:latin typeface="Arial" panose="020B0604020202020204" pitchFamily="34" charset="0"/>
                <a:ea typeface="微软雅黑" panose="020B0503020204020204" pitchFamily="34" charset="-122"/>
              </a:rPr>
              <a:t>5 分。</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509270" y="1256348"/>
            <a:ext cx="1751330"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另行扣分点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2326005" y="1746250"/>
            <a:ext cx="3536950" cy="4660265"/>
          </a:xfrm>
          <a:prstGeom prst="rect">
            <a:avLst/>
          </a:prstGeom>
          <a:ln>
            <a:solidFill>
              <a:srgbClr val="D8D8D8"/>
            </a:solidFill>
          </a:ln>
          <a:effectLst>
            <a:outerShdw blurRad="50800" dist="38100" dir="2700000" algn="tl" rotWithShape="0">
              <a:prstClr val="black">
                <a:alpha val="40000"/>
              </a:prstClr>
            </a:outerShdw>
          </a:effectLst>
        </p:spPr>
      </p:pic>
      <p:sp>
        <p:nvSpPr>
          <p:cNvPr id="7" name="矩形 6"/>
          <p:cNvSpPr/>
          <p:nvPr/>
        </p:nvSpPr>
        <p:spPr>
          <a:xfrm>
            <a:off x="2313940" y="2307590"/>
            <a:ext cx="3632200" cy="1264285"/>
          </a:xfrm>
          <a:prstGeom prst="rect">
            <a:avLst/>
          </a:prstGeom>
          <a:noFill/>
          <a:ln w="28575">
            <a:solidFill>
              <a:srgbClr val="FF0066"/>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6880860" y="3723005"/>
            <a:ext cx="3945255" cy="398780"/>
          </a:xfrm>
          <a:prstGeom prst="rect">
            <a:avLst/>
          </a:prstGeom>
          <a:noFill/>
        </p:spPr>
        <p:txBody>
          <a:bodyPr wrap="square" rtlCol="0" anchor="t">
            <a:spAutoFit/>
          </a:bodyPr>
          <a:p>
            <a:r>
              <a:rPr lang="zh-CN" altLang="en-US" sz="2000" dirty="0">
                <a:solidFill>
                  <a:srgbClr val="FF0066"/>
                </a:solidFill>
                <a:latin typeface="Arial" panose="020B0604020202020204" pitchFamily="34" charset="0"/>
                <a:ea typeface="微软雅黑" panose="020B0503020204020204" pitchFamily="34" charset="-122"/>
                <a:sym typeface="+mn-ea"/>
              </a:rPr>
              <a:t>教案中另有“教学任务总体设计”</a:t>
            </a:r>
            <a:endParaRPr lang="zh-CN" altLang="en-US" sz="2000" dirty="0">
              <a:solidFill>
                <a:srgbClr val="FF0066"/>
              </a:solidFill>
              <a:latin typeface="Arial" panose="020B0604020202020204" pitchFamily="34" charset="0"/>
              <a:ea typeface="微软雅黑" panose="020B0503020204020204" pitchFamily="34" charset="-122"/>
              <a:sym typeface="+mn-ea"/>
            </a:endParaRPr>
          </a:p>
        </p:txBody>
      </p:sp>
      <p:sp>
        <p:nvSpPr>
          <p:cNvPr id="2" name="文本框 1"/>
          <p:cNvSpPr txBox="1"/>
          <p:nvPr>
            <p:custDataLst>
              <p:tags r:id="rId3"/>
            </p:custDataLst>
          </p:nvPr>
        </p:nvSpPr>
        <p:spPr>
          <a:xfrm>
            <a:off x="136525" y="-26035"/>
            <a:ext cx="12055475" cy="1753235"/>
          </a:xfrm>
          <a:prstGeom prst="rect">
            <a:avLst/>
          </a:prstGeom>
          <a:noFill/>
        </p:spPr>
        <p:txBody>
          <a:bodyPr wrap="square" rtlCol="0" anchor="t">
            <a:spAutoFit/>
          </a:bodyPr>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509270" y="1256348"/>
            <a:ext cx="1751330"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另行扣分点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1492885" y="1864360"/>
            <a:ext cx="9342755" cy="4627245"/>
          </a:xfrm>
          <a:prstGeom prst="rect">
            <a:avLst/>
          </a:prstGeom>
        </p:spPr>
      </p:pic>
      <p:sp>
        <p:nvSpPr>
          <p:cNvPr id="13" name="文本框 12"/>
          <p:cNvSpPr txBox="1"/>
          <p:nvPr>
            <p:custDataLst>
              <p:tags r:id="rId3"/>
            </p:custDataLst>
          </p:nvPr>
        </p:nvSpPr>
        <p:spPr>
          <a:xfrm>
            <a:off x="2896870" y="3661410"/>
            <a:ext cx="6083300" cy="521970"/>
          </a:xfrm>
          <a:prstGeom prst="rect">
            <a:avLst/>
          </a:prstGeom>
          <a:solidFill>
            <a:srgbClr val="424D65"/>
          </a:solidFill>
        </p:spPr>
        <p:txBody>
          <a:bodyPr wrap="square" rtlCol="0">
            <a:spAutoFit/>
          </a:bodyPr>
          <a:p>
            <a:pPr algn="ctr"/>
            <a:r>
              <a:rPr lang="zh-CN" altLang="en-US" sz="2800" b="1" dirty="0">
                <a:solidFill>
                  <a:srgbClr val="FFFF00"/>
                </a:solidFill>
                <a:latin typeface="Arial" panose="020B0604020202020204" pitchFamily="34" charset="0"/>
                <a:ea typeface="微软雅黑" panose="020B0503020204020204" pitchFamily="34" charset="-122"/>
                <a:sym typeface="+mn-ea"/>
              </a:rPr>
              <a:t>教学场所</a:t>
            </a:r>
            <a:r>
              <a:rPr lang="zh-CN" altLang="en-US" sz="2800" b="1" dirty="0">
                <a:solidFill>
                  <a:srgbClr val="FFFF00"/>
                </a:solidFill>
                <a:latin typeface="Arial" panose="020B0604020202020204" pitchFamily="34" charset="0"/>
                <a:ea typeface="微软雅黑" panose="020B0503020204020204" pitchFamily="34" charset="-122"/>
                <a:sym typeface="+mn-ea"/>
              </a:rPr>
              <a:t>不真实或装饰过度</a:t>
            </a:r>
            <a:endParaRPr lang="zh-CN" altLang="en-US" sz="2800" b="1" dirty="0">
              <a:solidFill>
                <a:srgbClr val="FFFF00"/>
              </a:solidFill>
              <a:latin typeface="Arial" panose="020B0604020202020204" pitchFamily="34" charset="0"/>
              <a:ea typeface="微软雅黑" panose="020B0503020204020204" pitchFamily="34" charset="-122"/>
              <a:sym typeface="+mn-ea"/>
            </a:endParaRPr>
          </a:p>
        </p:txBody>
      </p:sp>
      <p:sp>
        <p:nvSpPr>
          <p:cNvPr id="2" name="文本框 1"/>
          <p:cNvSpPr txBox="1"/>
          <p:nvPr>
            <p:custDataLst>
              <p:tags r:id="rId4"/>
            </p:custDataLst>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622935" y="1864360"/>
            <a:ext cx="10999470" cy="4221480"/>
          </a:xfrm>
          <a:prstGeom prst="rect">
            <a:avLst/>
          </a:prstGeom>
        </p:spPr>
      </p:pic>
      <p:sp>
        <p:nvSpPr>
          <p:cNvPr id="5" name="文本框 4"/>
          <p:cNvSpPr txBox="1"/>
          <p:nvPr>
            <p:custDataLst>
              <p:tags r:id="rId2"/>
            </p:custDataLst>
          </p:nvPr>
        </p:nvSpPr>
        <p:spPr>
          <a:xfrm>
            <a:off x="509270" y="1256348"/>
            <a:ext cx="1751330" cy="607695"/>
          </a:xfrm>
          <a:prstGeom prst="rect">
            <a:avLst/>
          </a:prstGeom>
          <a:noFill/>
        </p:spPr>
        <p:txBody>
          <a:bodyPr wrap="square" rtlCol="0" anchor="t">
            <a:spAutoFit/>
          </a:bodyPr>
          <a:lstStyle/>
          <a:p>
            <a:pPr algn="l">
              <a:lnSpc>
                <a:spcPct val="140000"/>
              </a:lnSpc>
              <a:spcBef>
                <a:spcPts val="600"/>
              </a:spcBef>
              <a:spcAft>
                <a:spcPts val="600"/>
              </a:spcAft>
              <a:buClrTx/>
              <a:buSzTx/>
              <a:buFont typeface="Wingdings" panose="05000000000000000000" charset="0"/>
            </a:pPr>
            <a:r>
              <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rPr>
              <a:t>另行扣分点</a:t>
            </a:r>
            <a:endParaRPr kumimoji="1" lang="zh-CN" altLang="en-US" sz="2400" b="1" dirty="0">
              <a:solidFill>
                <a:srgbClr val="FF0066"/>
              </a:solidFill>
              <a:highlight>
                <a:srgbClr val="FFFF00"/>
              </a:highlight>
              <a:latin typeface="微软雅黑" panose="020B0503020204020204" pitchFamily="34" charset="-122"/>
              <a:ea typeface="微软雅黑" panose="020B0503020204020204" pitchFamily="34" charset="-122"/>
            </a:endParaRPr>
          </a:p>
        </p:txBody>
      </p:sp>
      <p:sp>
        <p:nvSpPr>
          <p:cNvPr id="12" name="文本框 11"/>
          <p:cNvSpPr txBox="1"/>
          <p:nvPr/>
        </p:nvSpPr>
        <p:spPr>
          <a:xfrm>
            <a:off x="2896870" y="3661410"/>
            <a:ext cx="6083300" cy="521970"/>
          </a:xfrm>
          <a:prstGeom prst="rect">
            <a:avLst/>
          </a:prstGeom>
          <a:solidFill>
            <a:srgbClr val="424D65"/>
          </a:solidFill>
        </p:spPr>
        <p:txBody>
          <a:bodyPr wrap="square" rtlCol="0">
            <a:spAutoFit/>
          </a:bodyPr>
          <a:p>
            <a:pPr algn="ctr"/>
            <a:r>
              <a:rPr lang="zh-CN" altLang="en-US" sz="2800" b="1" dirty="0">
                <a:solidFill>
                  <a:srgbClr val="FFFF00"/>
                </a:solidFill>
                <a:latin typeface="Arial" panose="020B0604020202020204" pitchFamily="34" charset="0"/>
                <a:ea typeface="微软雅黑" panose="020B0503020204020204" pitchFamily="34" charset="-122"/>
                <a:sym typeface="+mn-ea"/>
              </a:rPr>
              <a:t>教学场所</a:t>
            </a:r>
            <a:r>
              <a:rPr lang="zh-CN" altLang="en-US" sz="2800" b="1" dirty="0">
                <a:solidFill>
                  <a:srgbClr val="FFFF00"/>
                </a:solidFill>
                <a:latin typeface="Arial" panose="020B0604020202020204" pitchFamily="34" charset="0"/>
                <a:ea typeface="微软雅黑" panose="020B0503020204020204" pitchFamily="34" charset="-122"/>
                <a:sym typeface="+mn-ea"/>
              </a:rPr>
              <a:t>不真实或装饰过度</a:t>
            </a:r>
            <a:endParaRPr lang="zh-CN" altLang="en-US" sz="2800" b="1" dirty="0">
              <a:solidFill>
                <a:srgbClr val="FFFF00"/>
              </a:solidFill>
              <a:latin typeface="Arial" panose="020B0604020202020204" pitchFamily="34" charset="0"/>
              <a:ea typeface="微软雅黑" panose="020B0503020204020204" pitchFamily="34" charset="-122"/>
              <a:sym typeface="+mn-ea"/>
            </a:endParaRPr>
          </a:p>
        </p:txBody>
      </p:sp>
      <p:sp>
        <p:nvSpPr>
          <p:cNvPr id="2" name="文本框 1"/>
          <p:cNvSpPr txBox="1"/>
          <p:nvPr>
            <p:custDataLst>
              <p:tags r:id="rId3"/>
            </p:custDataLst>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17559" t="11906" r="17569" b="10794"/>
          <a:stretch>
            <a:fillRect/>
          </a:stretch>
        </p:blipFill>
        <p:spPr>
          <a:xfrm>
            <a:off x="2560638" y="1767205"/>
            <a:ext cx="7070725" cy="4774565"/>
          </a:xfrm>
          <a:prstGeom prst="rect">
            <a:avLst/>
          </a:prstGeom>
        </p:spPr>
      </p:pic>
      <p:sp>
        <p:nvSpPr>
          <p:cNvPr id="15" name="文本框 14"/>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2280603" y="6443980"/>
            <a:ext cx="7630795" cy="460375"/>
          </a:xfrm>
          <a:prstGeom prst="rect">
            <a:avLst/>
          </a:prstGeom>
          <a:noFill/>
        </p:spPr>
        <p:txBody>
          <a:bodyPr wrap="square" rtlCol="0" anchor="t">
            <a:spAutoFit/>
          </a:bodyPr>
          <a:lstStyle/>
          <a:p>
            <a:pPr algn="ctr"/>
            <a:r>
              <a:rPr lang="zh-CN" altLang="en-US" sz="2400">
                <a:solidFill>
                  <a:schemeClr val="accent1">
                    <a:lumMod val="75000"/>
                  </a:schemeClr>
                </a:solidFill>
              </a:rPr>
              <a:t>http://www.moe.gov.cn/s78/A07/zcs_ztzl/2017_zt06/</a:t>
            </a:r>
            <a:endParaRPr lang="zh-CN" altLang="en-US" sz="2400">
              <a:solidFill>
                <a:schemeClr val="accent1">
                  <a:lumMod val="75000"/>
                </a:schemeClr>
              </a:solidFill>
            </a:endParaRPr>
          </a:p>
        </p:txBody>
      </p:sp>
      <p:sp>
        <p:nvSpPr>
          <p:cNvPr id="3"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（一）研读标准确定选题范围</a:t>
            </a:r>
            <a:endParaRPr lang="zh-CN" altLang="en-US" sz="280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6" name="矩形 5"/>
          <p:cNvSpPr/>
          <p:nvPr/>
        </p:nvSpPr>
        <p:spPr>
          <a:xfrm>
            <a:off x="3331210" y="4706620"/>
            <a:ext cx="2101215" cy="308610"/>
          </a:xfrm>
          <a:prstGeom prst="rect">
            <a:avLst/>
          </a:prstGeom>
          <a:noFill/>
          <a:ln w="28575">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715125" y="5185410"/>
            <a:ext cx="2101215" cy="308610"/>
          </a:xfrm>
          <a:prstGeom prst="rect">
            <a:avLst/>
          </a:prstGeom>
          <a:noFill/>
          <a:ln w="28575">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331210" y="5615940"/>
            <a:ext cx="2101215" cy="308610"/>
          </a:xfrm>
          <a:prstGeom prst="rect">
            <a:avLst/>
          </a:prstGeom>
          <a:noFill/>
          <a:ln w="28575">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2"/>
            </p:custDataLst>
          </p:nvPr>
        </p:nvSpPr>
        <p:spPr>
          <a:xfrm>
            <a:off x="6715125" y="4706620"/>
            <a:ext cx="2101215" cy="308610"/>
          </a:xfrm>
          <a:prstGeom prst="rect">
            <a:avLst/>
          </a:prstGeom>
          <a:noFill/>
          <a:ln w="28575">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sym typeface="+mn-ea"/>
            </a:endParaRPr>
          </a:p>
        </p:txBody>
      </p:sp>
      <p:sp>
        <p:nvSpPr>
          <p:cNvPr id="5"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（一）研读标准确定选题范围</a:t>
            </a:r>
            <a:endParaRPr lang="zh-CN" altLang="en-US" sz="2800">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1"/>
          <a:stretch>
            <a:fillRect/>
          </a:stretch>
        </p:blipFill>
        <p:spPr>
          <a:xfrm>
            <a:off x="706755" y="2110105"/>
            <a:ext cx="5257800" cy="2583180"/>
          </a:xfrm>
          <a:prstGeom prst="rect">
            <a:avLst/>
          </a:prstGeom>
        </p:spPr>
      </p:pic>
      <p:sp>
        <p:nvSpPr>
          <p:cNvPr id="100" name="文本框 99"/>
          <p:cNvSpPr txBox="1"/>
          <p:nvPr/>
        </p:nvSpPr>
        <p:spPr>
          <a:xfrm>
            <a:off x="707390" y="4691380"/>
            <a:ext cx="5257165" cy="675640"/>
          </a:xfrm>
          <a:prstGeom prst="rect">
            <a:avLst/>
          </a:prstGeom>
          <a:solidFill>
            <a:srgbClr val="DFE9F3"/>
          </a:solidFill>
          <a:ln w="9525">
            <a:noFill/>
          </a:ln>
        </p:spPr>
        <p:txBody>
          <a:bodyPr wrap="square">
            <a:spAutoFit/>
          </a:bodyPr>
          <a:lstStyle/>
          <a:p>
            <a:pPr algn="ctr">
              <a:lnSpc>
                <a:spcPct val="95000"/>
              </a:lnSpc>
              <a:buClrTx/>
              <a:buSzTx/>
              <a:buFontTx/>
            </a:pP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职业教育专业目录（2021年）</a:t>
            </a:r>
            <a:endParaRPr lang="zh-CN" altLang="en-US" sz="2000" dirty="0">
              <a:solidFill>
                <a:schemeClr val="accent1">
                  <a:lumMod val="50000"/>
                </a:schemeClr>
              </a:solidFill>
              <a:latin typeface="微软雅黑" panose="020B0503020204020204" pitchFamily="34" charset="-122"/>
              <a:ea typeface="微软雅黑" panose="020B0503020204020204" pitchFamily="34" charset="-122"/>
            </a:endParaRPr>
          </a:p>
          <a:p>
            <a:pPr algn="ctr">
              <a:lnSpc>
                <a:spcPct val="95000"/>
              </a:lnSpc>
              <a:buClrTx/>
              <a:buSzTx/>
              <a:buFontTx/>
            </a:pPr>
            <a:r>
              <a:rPr lang="en-US" altLang="zh-CN" sz="2000" dirty="0">
                <a:solidFill>
                  <a:schemeClr val="accent1">
                    <a:lumMod val="50000"/>
                  </a:schemeClr>
                </a:solidFill>
                <a:latin typeface="微软雅黑" panose="020B0503020204020204" pitchFamily="34" charset="-122"/>
                <a:ea typeface="微软雅黑" panose="020B0503020204020204" pitchFamily="34" charset="-122"/>
              </a:rPr>
              <a:t>19</a:t>
            </a: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个专业大类、</a:t>
            </a:r>
            <a:r>
              <a:rPr lang="en-US" altLang="zh-CN" sz="2000" dirty="0">
                <a:solidFill>
                  <a:schemeClr val="accent1">
                    <a:lumMod val="50000"/>
                  </a:schemeClr>
                </a:solidFill>
                <a:latin typeface="微软雅黑" panose="020B0503020204020204" pitchFamily="34" charset="-122"/>
                <a:ea typeface="微软雅黑" panose="020B0503020204020204" pitchFamily="34" charset="-122"/>
              </a:rPr>
              <a:t>97</a:t>
            </a: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个专业类、</a:t>
            </a:r>
            <a:r>
              <a:rPr lang="en-US" altLang="zh-CN" sz="2000" dirty="0">
                <a:solidFill>
                  <a:schemeClr val="accent1">
                    <a:lumMod val="50000"/>
                  </a:schemeClr>
                </a:solidFill>
                <a:latin typeface="微软雅黑" panose="020B0503020204020204" pitchFamily="34" charset="-122"/>
                <a:ea typeface="微软雅黑" panose="020B0503020204020204" pitchFamily="34" charset="-122"/>
              </a:rPr>
              <a:t>1349</a:t>
            </a: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个专业</a:t>
            </a:r>
            <a:endParaRPr lang="zh-CN" altLang="en-US" sz="2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515678" y="5584190"/>
            <a:ext cx="5008245" cy="792480"/>
          </a:xfrm>
          <a:prstGeom prst="rect">
            <a:avLst/>
          </a:prstGeom>
          <a:noFill/>
          <a:ln w="9525">
            <a:noFill/>
          </a:ln>
        </p:spPr>
        <p:txBody>
          <a:bodyPr wrap="square">
            <a:spAutoFit/>
          </a:bodyPr>
          <a:lstStyle/>
          <a:p>
            <a:pPr algn="l">
              <a:lnSpc>
                <a:spcPct val="95000"/>
              </a:lnSpc>
              <a:buClrTx/>
              <a:buSzTx/>
              <a:buFontTx/>
            </a:pPr>
            <a:r>
              <a:rPr lang="zh-CN" sz="2400" dirty="0">
                <a:solidFill>
                  <a:srgbClr val="FF0000"/>
                </a:solidFill>
                <a:latin typeface="微软雅黑" panose="020B0503020204020204" pitchFamily="34" charset="-122"/>
                <a:ea typeface="微软雅黑" panose="020B0503020204020204" pitchFamily="34" charset="-122"/>
              </a:rPr>
              <a:t>★</a:t>
            </a:r>
            <a:r>
              <a:rPr lang="zh-CN" sz="2400" dirty="0">
                <a:solidFill>
                  <a:schemeClr val="accent1">
                    <a:lumMod val="50000"/>
                  </a:schemeClr>
                </a:solidFill>
                <a:latin typeface="微软雅黑" panose="020B0503020204020204" pitchFamily="34" charset="-122"/>
                <a:ea typeface="微软雅黑" panose="020B0503020204020204" pitchFamily="34" charset="-122"/>
              </a:rPr>
              <a:t>专业目录中有调整的专业及其归属</a:t>
            </a:r>
            <a:endParaRPr lang="zh-CN" sz="2400" dirty="0">
              <a:solidFill>
                <a:schemeClr val="accent1">
                  <a:lumMod val="50000"/>
                </a:schemeClr>
              </a:solidFill>
              <a:latin typeface="微软雅黑" panose="020B0503020204020204" pitchFamily="34" charset="-122"/>
              <a:ea typeface="微软雅黑" panose="020B0503020204020204" pitchFamily="34" charset="-122"/>
            </a:endParaRPr>
          </a:p>
          <a:p>
            <a:pPr algn="l">
              <a:lnSpc>
                <a:spcPct val="95000"/>
              </a:lnSpc>
              <a:buClrTx/>
              <a:buSzTx/>
              <a:buFontTx/>
            </a:pPr>
            <a:r>
              <a:rPr lang="zh-CN" sz="2400" dirty="0">
                <a:solidFill>
                  <a:srgbClr val="FF0000"/>
                </a:solidFill>
                <a:latin typeface="微软雅黑" panose="020B0503020204020204" pitchFamily="34" charset="-122"/>
                <a:ea typeface="微软雅黑" panose="020B0503020204020204" pitchFamily="34" charset="-122"/>
                <a:sym typeface="+mn-ea"/>
              </a:rPr>
              <a:t>★</a:t>
            </a:r>
            <a:r>
              <a:rPr lang="zh-CN" sz="2400" dirty="0">
                <a:solidFill>
                  <a:schemeClr val="accent1">
                    <a:lumMod val="50000"/>
                  </a:schemeClr>
                </a:solidFill>
                <a:latin typeface="微软雅黑" panose="020B0503020204020204" pitchFamily="34" charset="-122"/>
                <a:ea typeface="微软雅黑" panose="020B0503020204020204" pitchFamily="34" charset="-122"/>
              </a:rPr>
              <a:t>拟参赛的课程在参赛组别中的归属</a:t>
            </a:r>
            <a:endParaRPr lang="zh-CN" sz="24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716915" y="2115185"/>
            <a:ext cx="5240020" cy="3303270"/>
          </a:xfrm>
          <a:prstGeom prst="rect">
            <a:avLst/>
          </a:prstGeom>
          <a:noFill/>
          <a:ln>
            <a:solidFill>
              <a:srgbClr val="EFF6FC"/>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2"/>
            </p:custDataLst>
          </p:nvPr>
        </p:nvSpPr>
        <p:spPr>
          <a:xfrm>
            <a:off x="5800148" y="2110105"/>
            <a:ext cx="5926274" cy="3269100"/>
          </a:xfrm>
          <a:prstGeom prst="rect">
            <a:avLst/>
          </a:prstGeom>
          <a:solidFill>
            <a:srgbClr val="DFE9F3"/>
          </a:solidFill>
        </p:spPr>
        <p:txBody>
          <a:bodyPr wrap="square" rtlCol="0" anchor="t">
            <a:spAutoFit/>
          </a:bodyPr>
          <a:p>
            <a:pPr marL="342900" indent="-342900" algn="l">
              <a:lnSpc>
                <a:spcPct val="150000"/>
              </a:lnSpc>
              <a:buClrTx/>
              <a:buSzTx/>
              <a:buFont typeface="Wingdings" panose="05000000000000000000" charset="0"/>
              <a:buChar char="n"/>
            </a:pPr>
            <a:r>
              <a:rPr lang="zh-CN" altLang="en-US" sz="2000" dirty="0">
                <a:solidFill>
                  <a:schemeClr val="accent1">
                    <a:lumMod val="75000"/>
                  </a:schemeClr>
                </a:solidFill>
                <a:latin typeface="Arial" panose="020B0604020202020204" pitchFamily="34" charset="0"/>
                <a:ea typeface="微软雅黑" panose="020B0503020204020204" pitchFamily="34" charset="-122"/>
              </a:rPr>
              <a:t>公共基础课程组：不含中、高职思想政治类课程。</a:t>
            </a:r>
            <a:endParaRPr lang="en-US" altLang="zh-CN" sz="2000" dirty="0">
              <a:solidFill>
                <a:schemeClr val="accent1">
                  <a:lumMod val="75000"/>
                </a:schemeClr>
              </a:solidFill>
              <a:latin typeface="Arial" panose="020B0604020202020204" pitchFamily="34" charset="0"/>
              <a:ea typeface="微软雅黑" panose="020B0503020204020204" pitchFamily="34" charset="-122"/>
            </a:endParaRPr>
          </a:p>
          <a:p>
            <a:pPr marL="342900" indent="-342900" algn="l">
              <a:lnSpc>
                <a:spcPct val="150000"/>
              </a:lnSpc>
              <a:buClrTx/>
              <a:buSzTx/>
              <a:buFont typeface="Wingdings" panose="05000000000000000000" charset="0"/>
              <a:buChar char="n"/>
            </a:pPr>
            <a:r>
              <a:rPr lang="zh-CN" altLang="en-US" sz="2000" dirty="0">
                <a:solidFill>
                  <a:schemeClr val="accent1">
                    <a:lumMod val="75000"/>
                  </a:schemeClr>
                </a:solidFill>
                <a:latin typeface="Arial" panose="020B0604020202020204" pitchFamily="34" charset="0"/>
                <a:ea typeface="微软雅黑" panose="020B0503020204020204" pitchFamily="34" charset="-122"/>
              </a:rPr>
              <a:t>专业课程</a:t>
            </a:r>
            <a:r>
              <a:rPr kumimoji="1" lang="zh-CN" altLang="en-US" sz="2000" dirty="0">
                <a:solidFill>
                  <a:srgbClr val="FF0066"/>
                </a:solidFill>
                <a:latin typeface="微软雅黑" panose="020B0503020204020204" pitchFamily="34" charset="-122"/>
                <a:ea typeface="微软雅黑" panose="020B0503020204020204" pitchFamily="34" charset="-122"/>
              </a:rPr>
              <a:t>一组</a:t>
            </a:r>
            <a:r>
              <a:rPr lang="zh-CN" altLang="en-US" sz="2000" dirty="0">
                <a:solidFill>
                  <a:schemeClr val="accent1">
                    <a:lumMod val="75000"/>
                  </a:schemeClr>
                </a:solidFill>
                <a:latin typeface="Arial" panose="020B0604020202020204" pitchFamily="34" charset="0"/>
                <a:ea typeface="微软雅黑" panose="020B0503020204020204" pitchFamily="34" charset="-122"/>
              </a:rPr>
              <a:t>：专业</a:t>
            </a:r>
            <a:r>
              <a:rPr kumimoji="1" lang="zh-CN" altLang="en-US" sz="2000" dirty="0">
                <a:solidFill>
                  <a:srgbClr val="FF0066"/>
                </a:solidFill>
                <a:latin typeface="微软雅黑" panose="020B0503020204020204" pitchFamily="34" charset="-122"/>
                <a:ea typeface="微软雅黑" panose="020B0503020204020204" pitchFamily="34" charset="-122"/>
              </a:rPr>
              <a:t>基础</a:t>
            </a:r>
            <a:r>
              <a:rPr lang="zh-CN" altLang="en-US" sz="2000" dirty="0">
                <a:solidFill>
                  <a:schemeClr val="accent1">
                    <a:lumMod val="75000"/>
                  </a:schemeClr>
                </a:solidFill>
                <a:latin typeface="Arial" panose="020B0604020202020204" pitchFamily="34" charset="0"/>
                <a:ea typeface="微软雅黑" panose="020B0503020204020204" pitchFamily="34" charset="-122"/>
              </a:rPr>
              <a:t>课、</a:t>
            </a:r>
            <a:r>
              <a:rPr lang="zh-CN" altLang="en-US" sz="2000" dirty="0">
                <a:solidFill>
                  <a:schemeClr val="accent1">
                    <a:lumMod val="75000"/>
                  </a:schemeClr>
                </a:solidFill>
                <a:highlight>
                  <a:srgbClr val="FFFF00"/>
                </a:highlight>
                <a:latin typeface="Arial" panose="020B0604020202020204" pitchFamily="34" charset="0"/>
                <a:ea typeface="微软雅黑" panose="020B0503020204020204" pitchFamily="34" charset="-122"/>
              </a:rPr>
              <a:t>专业</a:t>
            </a:r>
            <a:r>
              <a:rPr kumimoji="1" lang="zh-CN" altLang="en-US" sz="2000" dirty="0">
                <a:solidFill>
                  <a:srgbClr val="FF0066"/>
                </a:solidFill>
                <a:highlight>
                  <a:srgbClr val="FFFF00"/>
                </a:highlight>
                <a:latin typeface="微软雅黑" panose="020B0503020204020204" pitchFamily="34" charset="-122"/>
                <a:ea typeface="微软雅黑" panose="020B0503020204020204" pitchFamily="34" charset="-122"/>
              </a:rPr>
              <a:t>核心</a:t>
            </a:r>
            <a:r>
              <a:rPr lang="zh-CN" altLang="en-US" sz="2000" dirty="0">
                <a:solidFill>
                  <a:schemeClr val="accent1">
                    <a:lumMod val="75000"/>
                  </a:schemeClr>
                </a:solidFill>
                <a:highlight>
                  <a:srgbClr val="FFFF00"/>
                </a:highlight>
                <a:latin typeface="Arial" panose="020B0604020202020204" pitchFamily="34" charset="0"/>
                <a:ea typeface="微软雅黑" panose="020B0503020204020204" pitchFamily="34" charset="-122"/>
              </a:rPr>
              <a:t>课或专业</a:t>
            </a:r>
            <a:r>
              <a:rPr kumimoji="1" lang="zh-CN" altLang="en-US" sz="2000" dirty="0">
                <a:solidFill>
                  <a:srgbClr val="FF0066"/>
                </a:solidFill>
                <a:highlight>
                  <a:srgbClr val="FFFF00"/>
                </a:highlight>
                <a:latin typeface="微软雅黑" panose="020B0503020204020204" pitchFamily="34" charset="-122"/>
                <a:ea typeface="微软雅黑" panose="020B0503020204020204" pitchFamily="34" charset="-122"/>
              </a:rPr>
              <a:t>拓展（选修）</a:t>
            </a:r>
            <a:r>
              <a:rPr lang="zh-CN" altLang="en-US" sz="2000" dirty="0">
                <a:solidFill>
                  <a:schemeClr val="accent1">
                    <a:lumMod val="75000"/>
                  </a:schemeClr>
                </a:solidFill>
                <a:highlight>
                  <a:srgbClr val="FFFF00"/>
                </a:highlight>
                <a:latin typeface="Arial" panose="020B0604020202020204" pitchFamily="34" charset="0"/>
                <a:ea typeface="微软雅黑" panose="020B0503020204020204" pitchFamily="34" charset="-122"/>
              </a:rPr>
              <a:t>课</a:t>
            </a:r>
            <a:r>
              <a:rPr lang="zh-CN" altLang="en-US" sz="2000" dirty="0">
                <a:solidFill>
                  <a:schemeClr val="accent1">
                    <a:lumMod val="75000"/>
                  </a:schemeClr>
                </a:solidFill>
                <a:latin typeface="Arial" panose="020B0604020202020204" pitchFamily="34" charset="0"/>
                <a:ea typeface="微软雅黑" panose="020B0503020204020204" pitchFamily="34" charset="-122"/>
              </a:rPr>
              <a:t>。</a:t>
            </a:r>
            <a:endParaRPr lang="zh-CN" altLang="en-US" sz="2000" dirty="0">
              <a:solidFill>
                <a:schemeClr val="accent1">
                  <a:lumMod val="75000"/>
                </a:schemeClr>
              </a:solidFill>
              <a:latin typeface="Arial" panose="020B0604020202020204" pitchFamily="34" charset="0"/>
              <a:ea typeface="微软雅黑" panose="020B0503020204020204" pitchFamily="34" charset="-122"/>
            </a:endParaRPr>
          </a:p>
          <a:p>
            <a:pPr marL="342900" indent="-342900" algn="l">
              <a:lnSpc>
                <a:spcPct val="150000"/>
              </a:lnSpc>
              <a:buClrTx/>
              <a:buSzTx/>
              <a:buFont typeface="Wingdings" panose="05000000000000000000" charset="0"/>
              <a:buChar char="n"/>
            </a:pPr>
            <a:r>
              <a:rPr lang="zh-CN" altLang="en-US" sz="2000" dirty="0">
                <a:solidFill>
                  <a:schemeClr val="accent1">
                    <a:lumMod val="75000"/>
                  </a:schemeClr>
                </a:solidFill>
                <a:latin typeface="Arial" panose="020B0604020202020204" pitchFamily="34" charset="0"/>
                <a:ea typeface="微软雅黑" panose="020B0503020204020204" pitchFamily="34" charset="-122"/>
              </a:rPr>
              <a:t>专业课程</a:t>
            </a:r>
            <a:r>
              <a:rPr kumimoji="1" lang="zh-CN" altLang="en-US" sz="2000" dirty="0">
                <a:solidFill>
                  <a:srgbClr val="FF0066"/>
                </a:solidFill>
                <a:latin typeface="微软雅黑" panose="020B0503020204020204" pitchFamily="34" charset="-122"/>
                <a:ea typeface="微软雅黑" panose="020B0503020204020204" pitchFamily="34" charset="-122"/>
              </a:rPr>
              <a:t>二组</a:t>
            </a:r>
            <a:r>
              <a:rPr lang="zh-CN" altLang="en-US" sz="2000" dirty="0">
                <a:solidFill>
                  <a:schemeClr val="accent1">
                    <a:lumMod val="75000"/>
                  </a:schemeClr>
                </a:solidFill>
                <a:latin typeface="Arial" panose="020B0604020202020204" pitchFamily="34" charset="0"/>
                <a:ea typeface="微软雅黑" panose="020B0503020204020204" pitchFamily="34" charset="-122"/>
              </a:rPr>
              <a:t>：</a:t>
            </a:r>
            <a:r>
              <a:rPr lang="zh-CN" altLang="en-US" sz="2000" dirty="0">
                <a:solidFill>
                  <a:schemeClr val="accent1">
                    <a:lumMod val="75000"/>
                  </a:schemeClr>
                </a:solidFill>
                <a:highlight>
                  <a:srgbClr val="FFFF00"/>
                </a:highlight>
                <a:latin typeface="Arial" panose="020B0604020202020204" pitchFamily="34" charset="0"/>
                <a:ea typeface="微软雅黑" panose="020B0503020204020204" pitchFamily="34" charset="-122"/>
              </a:rPr>
              <a:t>专业</a:t>
            </a:r>
            <a:r>
              <a:rPr kumimoji="1" lang="zh-CN" altLang="en-US" sz="2000" dirty="0">
                <a:solidFill>
                  <a:srgbClr val="FF0066"/>
                </a:solidFill>
                <a:highlight>
                  <a:srgbClr val="FFFF00"/>
                </a:highlight>
                <a:latin typeface="微软雅黑" panose="020B0503020204020204" pitchFamily="34" charset="-122"/>
                <a:ea typeface="微软雅黑" panose="020B0503020204020204" pitchFamily="34" charset="-122"/>
              </a:rPr>
              <a:t>核心</a:t>
            </a:r>
            <a:r>
              <a:rPr lang="zh-CN" altLang="en-US" sz="2000" dirty="0">
                <a:solidFill>
                  <a:schemeClr val="accent1">
                    <a:lumMod val="75000"/>
                  </a:schemeClr>
                </a:solidFill>
                <a:highlight>
                  <a:srgbClr val="FFFF00"/>
                </a:highlight>
                <a:latin typeface="Arial" panose="020B0604020202020204" pitchFamily="34" charset="0"/>
                <a:ea typeface="微软雅黑" panose="020B0503020204020204" pitchFamily="34" charset="-122"/>
              </a:rPr>
              <a:t>课或专业</a:t>
            </a:r>
            <a:r>
              <a:rPr kumimoji="1" lang="zh-CN" altLang="en-US" sz="2000" dirty="0">
                <a:solidFill>
                  <a:srgbClr val="FF0066"/>
                </a:solidFill>
                <a:highlight>
                  <a:srgbClr val="FFFF00"/>
                </a:highlight>
                <a:latin typeface="微软雅黑" panose="020B0503020204020204" pitchFamily="34" charset="-122"/>
                <a:ea typeface="微软雅黑" panose="020B0503020204020204" pitchFamily="34" charset="-122"/>
              </a:rPr>
              <a:t>拓展（选修）</a:t>
            </a:r>
            <a:r>
              <a:rPr lang="zh-CN" altLang="en-US" sz="2000" dirty="0">
                <a:solidFill>
                  <a:schemeClr val="accent1">
                    <a:lumMod val="75000"/>
                  </a:schemeClr>
                </a:solidFill>
                <a:highlight>
                  <a:srgbClr val="FFFF00"/>
                </a:highlight>
                <a:latin typeface="Arial" panose="020B0604020202020204" pitchFamily="34" charset="0"/>
                <a:ea typeface="微软雅黑" panose="020B0503020204020204" pitchFamily="34" charset="-122"/>
              </a:rPr>
              <a:t>课</a:t>
            </a:r>
            <a:r>
              <a:rPr lang="zh-CN" altLang="en-US" sz="2000" dirty="0">
                <a:solidFill>
                  <a:schemeClr val="accent1">
                    <a:lumMod val="75000"/>
                  </a:schemeClr>
                </a:solidFill>
                <a:latin typeface="Arial" panose="020B0604020202020204" pitchFamily="34" charset="0"/>
                <a:ea typeface="微软雅黑" panose="020B0503020204020204" pitchFamily="34" charset="-122"/>
              </a:rPr>
              <a:t>，或</a:t>
            </a:r>
            <a:r>
              <a:rPr kumimoji="1" lang="zh-CN" altLang="en-US" sz="2000" dirty="0">
                <a:solidFill>
                  <a:srgbClr val="FF0066"/>
                </a:solidFill>
                <a:latin typeface="微软雅黑" panose="020B0503020204020204" pitchFamily="34" charset="-122"/>
                <a:ea typeface="微软雅黑" panose="020B0503020204020204" pitchFamily="34" charset="-122"/>
              </a:rPr>
              <a:t>专周实习实训</a:t>
            </a:r>
            <a:r>
              <a:rPr lang="zh-CN" altLang="en-US" sz="2000" dirty="0">
                <a:solidFill>
                  <a:schemeClr val="accent1">
                    <a:lumMod val="75000"/>
                  </a:schemeClr>
                </a:solidFill>
                <a:latin typeface="Arial" panose="020B0604020202020204" pitchFamily="34" charset="0"/>
                <a:ea typeface="微软雅黑" panose="020B0503020204020204" pitchFamily="34" charset="-122"/>
              </a:rPr>
              <a:t>、</a:t>
            </a:r>
            <a:r>
              <a:rPr kumimoji="1" lang="zh-CN" altLang="en-US" sz="2000" dirty="0">
                <a:solidFill>
                  <a:srgbClr val="FF0066"/>
                </a:solidFill>
                <a:latin typeface="微软雅黑" panose="020B0503020204020204" pitchFamily="34" charset="-122"/>
                <a:ea typeface="微软雅黑" panose="020B0503020204020204" pitchFamily="34" charset="-122"/>
              </a:rPr>
              <a:t>岗位实习</a:t>
            </a:r>
            <a:r>
              <a:rPr lang="zh-CN" altLang="en-US" sz="2000" dirty="0">
                <a:solidFill>
                  <a:schemeClr val="accent1">
                    <a:lumMod val="75000"/>
                  </a:schemeClr>
                </a:solidFill>
                <a:latin typeface="Arial" panose="020B0604020202020204" pitchFamily="34" charset="0"/>
                <a:ea typeface="微软雅黑" panose="020B0503020204020204" pitchFamily="34" charset="-122"/>
              </a:rPr>
              <a:t>等实践教学环节，参赛内容中体现教师实操演示与指导的内容</a:t>
            </a:r>
            <a:r>
              <a:rPr kumimoji="1" lang="zh-CN" altLang="en-US" sz="2000" dirty="0">
                <a:solidFill>
                  <a:srgbClr val="FF0066"/>
                </a:solidFill>
                <a:latin typeface="微软雅黑" panose="020B0503020204020204" pitchFamily="34" charset="-122"/>
                <a:ea typeface="微软雅黑" panose="020B0503020204020204" pitchFamily="34" charset="-122"/>
              </a:rPr>
              <a:t>不少于8学时</a:t>
            </a:r>
            <a:r>
              <a:rPr lang="zh-CN" altLang="en-US" sz="2000" dirty="0">
                <a:solidFill>
                  <a:schemeClr val="accent1">
                    <a:lumMod val="75000"/>
                  </a:schemeClr>
                </a:solidFill>
                <a:latin typeface="Arial" panose="020B0604020202020204" pitchFamily="34" charset="0"/>
                <a:ea typeface="微软雅黑" panose="020B0503020204020204" pitchFamily="34" charset="-122"/>
              </a:rPr>
              <a:t>。</a:t>
            </a:r>
            <a:endParaRPr lang="zh-CN" altLang="en-US" sz="2200" dirty="0">
              <a:solidFill>
                <a:schemeClr val="accent1">
                  <a:lumMod val="75000"/>
                </a:schemeClr>
              </a:solidFill>
              <a:latin typeface="Arial" panose="020B0604020202020204" pitchFamily="34" charset="0"/>
              <a:ea typeface="微软雅黑" panose="020B0503020204020204" pitchFamily="34" charset="-122"/>
            </a:endParaRPr>
          </a:p>
        </p:txBody>
      </p:sp>
      <p:sp>
        <p:nvSpPr>
          <p:cNvPr id="8" name="矩形 7"/>
          <p:cNvSpPr/>
          <p:nvPr/>
        </p:nvSpPr>
        <p:spPr>
          <a:xfrm>
            <a:off x="7965440" y="2714625"/>
            <a:ext cx="1485900" cy="351155"/>
          </a:xfrm>
          <a:prstGeom prst="rect">
            <a:avLst/>
          </a:prstGeom>
          <a:noFill/>
          <a:ln w="57150">
            <a:solidFill>
              <a:srgbClr val="FF0066"/>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6998335" y="4084955"/>
            <a:ext cx="2796540" cy="351155"/>
          </a:xfrm>
          <a:prstGeom prst="rect">
            <a:avLst/>
          </a:prstGeom>
          <a:noFill/>
          <a:ln w="57150">
            <a:solidFill>
              <a:srgbClr val="FF0066"/>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8" grpId="1"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77319" y="5235575"/>
            <a:ext cx="2929093" cy="461665"/>
          </a:xfrm>
          <a:prstGeom prst="rect">
            <a:avLst/>
          </a:prstGeom>
          <a:noFill/>
        </p:spPr>
        <p:txBody>
          <a:bodyPr wrap="square" rtlCol="0" anchor="t">
            <a:spAutoFit/>
          </a:bodyPr>
          <a:lstStyle/>
          <a:p>
            <a:pPr algn="l">
              <a:buClrTx/>
              <a:buSzTx/>
              <a:buFontTx/>
            </a:pPr>
            <a:r>
              <a:rPr kumimoji="1" lang="zh-CN" altLang="en-US" sz="2400" b="1" dirty="0">
                <a:solidFill>
                  <a:srgbClr val="2E75B6"/>
                </a:solidFill>
                <a:latin typeface="微软雅黑" panose="020B0503020204020204" pitchFamily="34" charset="-122"/>
                <a:ea typeface="微软雅黑" panose="020B0503020204020204" pitchFamily="34" charset="-122"/>
              </a:rPr>
              <a:t>传道授业解惑赋能</a:t>
            </a:r>
            <a:endParaRPr lang="zh-CN" altLang="en-US" sz="2000"/>
          </a:p>
        </p:txBody>
      </p:sp>
      <p:sp>
        <p:nvSpPr>
          <p:cNvPr id="4" name="文本框 3"/>
          <p:cNvSpPr txBox="1"/>
          <p:nvPr/>
        </p:nvSpPr>
        <p:spPr>
          <a:xfrm>
            <a:off x="495300" y="1268095"/>
            <a:ext cx="4528185" cy="460375"/>
          </a:xfrm>
          <a:prstGeom prst="rect">
            <a:avLst/>
          </a:prstGeom>
          <a:solidFill>
            <a:schemeClr val="accent1">
              <a:lumMod val="20000"/>
              <a:lumOff val="80000"/>
            </a:schemeClr>
          </a:solidFill>
        </p:spPr>
        <p:txBody>
          <a:bodyPr wrap="square" rtlCol="0" anchor="t">
            <a:spAutoFit/>
          </a:bodyPr>
          <a:lstStyle/>
          <a:p>
            <a:pPr indent="0">
              <a:buFont typeface="Wingdings" panose="05000000000000000000" charset="0"/>
              <a:buNone/>
            </a:pPr>
            <a:r>
              <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rPr>
              <a:t>202</a:t>
            </a:r>
            <a:r>
              <a:rPr lang="en-US" altLang="zh-CN" sz="2400" b="1" dirty="0">
                <a:solidFill>
                  <a:schemeClr val="accent1">
                    <a:lumMod val="75000"/>
                  </a:schemeClr>
                </a:solidFill>
                <a:latin typeface="微软雅黑" panose="020B0503020204020204" pitchFamily="34" charset="-122"/>
                <a:ea typeface="微软雅黑" panose="020B0503020204020204" pitchFamily="34" charset="-122"/>
                <a:sym typeface="+mn-ea"/>
              </a:rPr>
              <a:t>3</a:t>
            </a:r>
            <a:r>
              <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rPr>
              <a:t>年文件中重要关键词</a:t>
            </a:r>
            <a:endPar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6250074" y="3991610"/>
            <a:ext cx="2080009" cy="584775"/>
          </a:xfrm>
          <a:prstGeom prst="rect">
            <a:avLst/>
          </a:prstGeom>
          <a:noFill/>
        </p:spPr>
        <p:txBody>
          <a:bodyPr wrap="square" rtlCol="0" anchor="t">
            <a:spAutoFit/>
          </a:bodyPr>
          <a:lstStyle/>
          <a:p>
            <a:pPr lvl="0" algn="ctr">
              <a:buClrTx/>
              <a:buSzTx/>
              <a:buFontTx/>
            </a:pPr>
            <a:r>
              <a:rPr kumimoji="1" lang="zh-CN" altLang="en-US" sz="3200" b="1" dirty="0">
                <a:solidFill>
                  <a:srgbClr val="2E75B6"/>
                </a:solidFill>
                <a:latin typeface="微软雅黑" panose="020B0503020204020204" pitchFamily="34" charset="-122"/>
                <a:ea typeface="微软雅黑" panose="020B0503020204020204" pitchFamily="34" charset="-122"/>
                <a:sym typeface="+mn-ea"/>
              </a:rPr>
              <a:t>数字素养</a:t>
            </a:r>
            <a:endParaRPr kumimoji="1" lang="zh-CN" altLang="en-US" sz="3200" b="1" dirty="0">
              <a:solidFill>
                <a:srgbClr val="2E75B6"/>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7699375" y="3035836"/>
            <a:ext cx="1885315" cy="521970"/>
          </a:xfrm>
          <a:prstGeom prst="rect">
            <a:avLst/>
          </a:prstGeom>
          <a:noFill/>
        </p:spPr>
        <p:txBody>
          <a:bodyPr wrap="square" rtlCol="0" anchor="t">
            <a:spAutoFit/>
          </a:bodyPr>
          <a:lstStyle/>
          <a:p>
            <a:pPr lvl="0" algn="l">
              <a:buClrTx/>
              <a:buSzTx/>
              <a:buFontTx/>
            </a:pPr>
            <a:r>
              <a:rPr kumimoji="1" lang="zh-CN" altLang="en-US" sz="2800" b="1" dirty="0">
                <a:solidFill>
                  <a:srgbClr val="FF0066"/>
                </a:solidFill>
                <a:latin typeface="微软雅黑" panose="020B0503020204020204" pitchFamily="34" charset="-122"/>
                <a:ea typeface="微软雅黑" panose="020B0503020204020204" pitchFamily="34" charset="-122"/>
                <a:sym typeface="+mn-ea"/>
              </a:rPr>
              <a:t>增值评价</a:t>
            </a:r>
            <a:endParaRPr kumimoji="1" lang="zh-CN" altLang="en-US" sz="2800" b="1" dirty="0">
              <a:solidFill>
                <a:srgbClr val="FF0066"/>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7812859" y="5853846"/>
            <a:ext cx="1681480" cy="460375"/>
          </a:xfrm>
          <a:prstGeom prst="rect">
            <a:avLst/>
          </a:prstGeom>
          <a:noFill/>
        </p:spPr>
        <p:txBody>
          <a:bodyPr wrap="square" rtlCol="0" anchor="t">
            <a:spAutoFit/>
          </a:bodyPr>
          <a:lstStyle/>
          <a:p>
            <a:pPr algn="l">
              <a:buClrTx/>
              <a:buSzTx/>
              <a:buFontTx/>
            </a:pPr>
            <a:r>
              <a:rPr kumimoji="1" lang="zh-CN" altLang="en-US" sz="2400" b="1" dirty="0">
                <a:solidFill>
                  <a:srgbClr val="FF0066"/>
                </a:solidFill>
                <a:latin typeface="微软雅黑" panose="020B0503020204020204" pitchFamily="34" charset="-122"/>
                <a:ea typeface="微软雅黑" panose="020B0503020204020204" pitchFamily="34" charset="-122"/>
                <a:sym typeface="+mn-ea"/>
              </a:rPr>
              <a:t>岗课赛证</a:t>
            </a:r>
            <a:endParaRPr kumimoji="1" lang="zh-CN" altLang="en-US" sz="2400" b="1" dirty="0">
              <a:solidFill>
                <a:srgbClr val="FF0066"/>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9505315" y="2913380"/>
            <a:ext cx="1555750" cy="460375"/>
          </a:xfrm>
          <a:prstGeom prst="rect">
            <a:avLst/>
          </a:prstGeom>
          <a:noFill/>
        </p:spPr>
        <p:txBody>
          <a:bodyPr wrap="square" rtlCol="0">
            <a:spAutoFit/>
          </a:bodyPr>
          <a:lstStyle/>
          <a:p>
            <a:pPr algn="l">
              <a:buClrTx/>
              <a:buSzTx/>
              <a:buFontTx/>
            </a:pPr>
            <a:r>
              <a:rPr kumimoji="1" lang="zh-CN" altLang="en-US" sz="2400" b="1" dirty="0">
                <a:solidFill>
                  <a:srgbClr val="FF0066"/>
                </a:solidFill>
                <a:latin typeface="微软雅黑" panose="020B0503020204020204" pitchFamily="34" charset="-122"/>
                <a:ea typeface="微软雅黑" panose="020B0503020204020204" pitchFamily="34" charset="-122"/>
                <a:sym typeface="+mn-ea"/>
              </a:rPr>
              <a:t>高水平</a:t>
            </a:r>
            <a:endParaRPr kumimoji="1" lang="zh-CN" altLang="en-US" sz="2400" b="1" dirty="0">
              <a:solidFill>
                <a:srgbClr val="FF0066"/>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3125470" y="1951990"/>
            <a:ext cx="1537335" cy="460375"/>
          </a:xfrm>
          <a:prstGeom prst="rect">
            <a:avLst/>
          </a:prstGeom>
          <a:noFill/>
        </p:spPr>
        <p:txBody>
          <a:bodyPr wrap="square" rtlCol="0">
            <a:spAutoFit/>
          </a:bodyPr>
          <a:lstStyle/>
          <a:p>
            <a:pPr algn="l">
              <a:buClrTx/>
              <a:buSzTx/>
              <a:buFontTx/>
            </a:pPr>
            <a:r>
              <a:rPr kumimoji="1" lang="zh-CN" altLang="en-US" sz="2400" b="1" dirty="0">
                <a:solidFill>
                  <a:srgbClr val="FF0066"/>
                </a:solidFill>
                <a:latin typeface="微软雅黑" panose="020B0503020204020204" pitchFamily="34" charset="-122"/>
                <a:ea typeface="微软雅黑" panose="020B0503020204020204" pitchFamily="34" charset="-122"/>
                <a:sym typeface="+mn-ea"/>
              </a:rPr>
              <a:t>课程思政</a:t>
            </a:r>
            <a:endParaRPr kumimoji="1" lang="zh-CN" altLang="en-US" sz="2400" b="1" dirty="0">
              <a:solidFill>
                <a:srgbClr val="FF0066"/>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5728652" y="3198812"/>
            <a:ext cx="1503045" cy="460375"/>
          </a:xfrm>
          <a:prstGeom prst="rect">
            <a:avLst/>
          </a:prstGeom>
          <a:noFill/>
        </p:spPr>
        <p:txBody>
          <a:bodyPr wrap="square" rtlCol="0">
            <a:spAutoFit/>
          </a:bodyPr>
          <a:lstStyle/>
          <a:p>
            <a:pPr algn="l">
              <a:buClrTx/>
              <a:buSzTx/>
              <a:buFontTx/>
            </a:pPr>
            <a:r>
              <a:rPr kumimoji="1" lang="zh-CN" altLang="en-US" sz="2400" b="1" dirty="0">
                <a:solidFill>
                  <a:srgbClr val="FF0066"/>
                </a:solidFill>
                <a:latin typeface="微软雅黑" panose="020B0503020204020204" pitchFamily="34" charset="-122"/>
                <a:ea typeface="微软雅黑" panose="020B0503020204020204" pitchFamily="34" charset="-122"/>
                <a:sym typeface="+mn-ea"/>
              </a:rPr>
              <a:t>立德树人</a:t>
            </a:r>
            <a:endParaRPr kumimoji="1" lang="zh-CN" altLang="en-US" sz="2400" b="1" dirty="0">
              <a:solidFill>
                <a:srgbClr val="FF0066"/>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7089775" y="1982491"/>
            <a:ext cx="1758950" cy="521970"/>
          </a:xfrm>
          <a:prstGeom prst="rect">
            <a:avLst/>
          </a:prstGeom>
          <a:noFill/>
        </p:spPr>
        <p:txBody>
          <a:bodyPr wrap="square" rtlCol="0">
            <a:spAutoFit/>
          </a:bodyPr>
          <a:lstStyle/>
          <a:p>
            <a:pPr algn="l">
              <a:buClrTx/>
              <a:buSzTx/>
              <a:buFontTx/>
            </a:pPr>
            <a:r>
              <a:rPr kumimoji="1" lang="zh-CN" altLang="en-US" sz="2800" b="1" dirty="0">
                <a:solidFill>
                  <a:srgbClr val="FF0066"/>
                </a:solidFill>
                <a:latin typeface="微软雅黑" panose="020B0503020204020204" pitchFamily="34" charset="-122"/>
                <a:ea typeface="微软雅黑" panose="020B0503020204020204" pitchFamily="34" charset="-122"/>
                <a:sym typeface="+mn-ea"/>
              </a:rPr>
              <a:t>诊断改进</a:t>
            </a:r>
            <a:endParaRPr kumimoji="1" lang="zh-CN" altLang="en-US" sz="2800" b="1" dirty="0">
              <a:solidFill>
                <a:srgbClr val="FF0066"/>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4980305" y="2613605"/>
            <a:ext cx="1943100" cy="398780"/>
          </a:xfrm>
          <a:prstGeom prst="rect">
            <a:avLst/>
          </a:prstGeom>
          <a:noFill/>
        </p:spPr>
        <p:txBody>
          <a:bodyPr wrap="square" rtlCol="0">
            <a:spAutoFit/>
          </a:bodyPr>
          <a:lstStyle/>
          <a:p>
            <a:pPr algn="l">
              <a:buClrTx/>
              <a:buSzTx/>
              <a:buFontTx/>
            </a:pPr>
            <a:r>
              <a:rPr kumimoji="1" lang="zh-CN" altLang="en-US" sz="2000" b="1" dirty="0">
                <a:solidFill>
                  <a:srgbClr val="2E75B6"/>
                </a:solidFill>
                <a:latin typeface="微软雅黑" panose="020B0503020204020204" pitchFamily="34" charset="-122"/>
                <a:ea typeface="微软雅黑" panose="020B0503020204020204" pitchFamily="34" charset="-122"/>
                <a:sym typeface="+mn-ea"/>
              </a:rPr>
              <a:t>“三教”改革</a:t>
            </a:r>
            <a:endParaRPr kumimoji="1" lang="zh-CN" altLang="en-US" sz="2000" b="1" dirty="0">
              <a:solidFill>
                <a:srgbClr val="2E75B6"/>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1435100" y="2100580"/>
            <a:ext cx="1791970" cy="460375"/>
          </a:xfrm>
          <a:prstGeom prst="rect">
            <a:avLst/>
          </a:prstGeom>
          <a:noFill/>
        </p:spPr>
        <p:txBody>
          <a:bodyPr wrap="square" rtlCol="0">
            <a:spAutoFit/>
          </a:bodyPr>
          <a:lstStyle/>
          <a:p>
            <a:pPr algn="l">
              <a:buClrTx/>
              <a:buSzTx/>
              <a:buFontTx/>
            </a:pPr>
            <a:r>
              <a:rPr kumimoji="1" lang="zh-CN" altLang="en-US" sz="2400" b="1" dirty="0">
                <a:solidFill>
                  <a:srgbClr val="FF0066"/>
                </a:solidFill>
                <a:latin typeface="微软雅黑" panose="020B0503020204020204" pitchFamily="34" charset="-122"/>
                <a:ea typeface="微软雅黑" panose="020B0503020204020204" pitchFamily="34" charset="-122"/>
                <a:sym typeface="+mn-ea"/>
              </a:rPr>
              <a:t>三全育人</a:t>
            </a:r>
            <a:endParaRPr kumimoji="1" lang="zh-CN" altLang="en-US" sz="2400" b="1" dirty="0">
              <a:solidFill>
                <a:srgbClr val="FF0066"/>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8502015" y="4575175"/>
            <a:ext cx="1553210" cy="521970"/>
          </a:xfrm>
          <a:prstGeom prst="rect">
            <a:avLst/>
          </a:prstGeom>
          <a:noFill/>
        </p:spPr>
        <p:txBody>
          <a:bodyPr wrap="square" rtlCol="0">
            <a:spAutoFit/>
          </a:bodyPr>
          <a:lstStyle/>
          <a:p>
            <a:r>
              <a:rPr kumimoji="1" lang="zh-CN" altLang="en-US" sz="2000" b="1" dirty="0">
                <a:solidFill>
                  <a:srgbClr val="FF0066"/>
                </a:solidFill>
                <a:latin typeface="微软雅黑" panose="020B0503020204020204" pitchFamily="34" charset="-122"/>
                <a:ea typeface="微软雅黑" panose="020B0503020204020204" pitchFamily="34" charset="-122"/>
                <a:sym typeface="+mn-ea"/>
              </a:rPr>
              <a:t>线</a:t>
            </a:r>
            <a:r>
              <a:rPr kumimoji="1" lang="zh-CN" altLang="en-US" sz="2800" b="1" dirty="0">
                <a:solidFill>
                  <a:srgbClr val="FF0066"/>
                </a:solidFill>
                <a:latin typeface="微软雅黑" panose="020B0503020204020204" pitchFamily="34" charset="-122"/>
                <a:ea typeface="微软雅黑" panose="020B0503020204020204" pitchFamily="34" charset="-122"/>
                <a:sym typeface="+mn-ea"/>
              </a:rPr>
              <a:t>上</a:t>
            </a:r>
            <a:r>
              <a:rPr kumimoji="1" lang="zh-CN" altLang="en-US" sz="2000" b="1" dirty="0">
                <a:solidFill>
                  <a:srgbClr val="FF0066"/>
                </a:solidFill>
                <a:latin typeface="微软雅黑" panose="020B0503020204020204" pitchFamily="34" charset="-122"/>
                <a:ea typeface="微软雅黑" panose="020B0503020204020204" pitchFamily="34" charset="-122"/>
                <a:sym typeface="+mn-ea"/>
              </a:rPr>
              <a:t>线</a:t>
            </a:r>
            <a:r>
              <a:rPr kumimoji="1" lang="zh-CN" altLang="en-US" sz="2800" b="1" dirty="0">
                <a:solidFill>
                  <a:srgbClr val="FF0066"/>
                </a:solidFill>
                <a:latin typeface="微软雅黑" panose="020B0503020204020204" pitchFamily="34" charset="-122"/>
                <a:ea typeface="微软雅黑" panose="020B0503020204020204" pitchFamily="34" charset="-122"/>
                <a:sym typeface="+mn-ea"/>
              </a:rPr>
              <a:t>下</a:t>
            </a:r>
            <a:endParaRPr kumimoji="1" lang="zh-CN" altLang="en-US" sz="2800" b="1" dirty="0">
              <a:solidFill>
                <a:srgbClr val="FF0066"/>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3642995" y="5410835"/>
            <a:ext cx="1576070" cy="460375"/>
          </a:xfrm>
          <a:prstGeom prst="rect">
            <a:avLst/>
          </a:prstGeom>
          <a:noFill/>
        </p:spPr>
        <p:txBody>
          <a:bodyPr wrap="square" rtlCol="0">
            <a:spAutoFit/>
          </a:bodyPr>
          <a:lstStyle/>
          <a:p>
            <a:r>
              <a:rPr kumimoji="1" lang="zh-CN" altLang="en-US" sz="2400" b="1" dirty="0">
                <a:solidFill>
                  <a:srgbClr val="FF0066"/>
                </a:solidFill>
                <a:latin typeface="微软雅黑" panose="020B0503020204020204" pitchFamily="34" charset="-122"/>
                <a:ea typeface="微软雅黑" panose="020B0503020204020204" pitchFamily="34" charset="-122"/>
                <a:sym typeface="+mn-ea"/>
              </a:rPr>
              <a:t>标准落地</a:t>
            </a:r>
            <a:endParaRPr kumimoji="1" lang="zh-CN" altLang="en-US" sz="2400" b="1" dirty="0">
              <a:solidFill>
                <a:srgbClr val="FF0066"/>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3597910" y="3611880"/>
            <a:ext cx="1935480" cy="533400"/>
          </a:xfrm>
          <a:prstGeom prst="rect">
            <a:avLst/>
          </a:prstGeom>
          <a:noFill/>
        </p:spPr>
        <p:txBody>
          <a:bodyPr wrap="square" rtlCol="0">
            <a:noAutofit/>
          </a:bodyPr>
          <a:lstStyle/>
          <a:p>
            <a:pPr algn="l">
              <a:buClrTx/>
              <a:buSzTx/>
              <a:buFontTx/>
            </a:pPr>
            <a:r>
              <a:rPr kumimoji="1" lang="en-US" altLang="zh-CN" sz="2800" b="1" dirty="0">
                <a:solidFill>
                  <a:srgbClr val="FF0066"/>
                </a:solidFill>
                <a:latin typeface="微软雅黑" panose="020B0503020204020204" pitchFamily="34" charset="-122"/>
                <a:ea typeface="微软雅黑" panose="020B0503020204020204" pitchFamily="34" charset="-122"/>
                <a:sym typeface="+mn-ea"/>
              </a:rPr>
              <a:t>“</a:t>
            </a:r>
            <a:r>
              <a:rPr kumimoji="1" lang="zh-CN" altLang="en-US" sz="2800" b="1" dirty="0">
                <a:solidFill>
                  <a:srgbClr val="FF0066"/>
                </a:solidFill>
                <a:latin typeface="微软雅黑" panose="020B0503020204020204" pitchFamily="34" charset="-122"/>
                <a:ea typeface="微软雅黑" panose="020B0503020204020204" pitchFamily="34" charset="-122"/>
                <a:sym typeface="+mn-ea"/>
              </a:rPr>
              <a:t>大先生</a:t>
            </a:r>
            <a:r>
              <a:rPr kumimoji="1" lang="en-US" altLang="zh-CN" sz="2800" b="1" dirty="0">
                <a:solidFill>
                  <a:srgbClr val="FF0066"/>
                </a:solidFill>
                <a:latin typeface="微软雅黑" panose="020B0503020204020204" pitchFamily="34" charset="-122"/>
                <a:ea typeface="微软雅黑" panose="020B0503020204020204" pitchFamily="34" charset="-122"/>
                <a:sym typeface="+mn-ea"/>
              </a:rPr>
              <a:t>”</a:t>
            </a:r>
            <a:endParaRPr kumimoji="1" lang="en-US" altLang="zh-CN" sz="2800" b="1" dirty="0">
              <a:solidFill>
                <a:srgbClr val="FF0066"/>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1999615" y="3963670"/>
            <a:ext cx="1519555" cy="521970"/>
          </a:xfrm>
          <a:prstGeom prst="rect">
            <a:avLst/>
          </a:prstGeom>
          <a:noFill/>
        </p:spPr>
        <p:txBody>
          <a:bodyPr wrap="square" rtlCol="0">
            <a:spAutoFit/>
          </a:bodyPr>
          <a:lstStyle/>
          <a:p>
            <a:pPr algn="l">
              <a:buClrTx/>
              <a:buSzTx/>
              <a:buFontTx/>
            </a:pPr>
            <a:r>
              <a:rPr kumimoji="1" lang="zh-CN" altLang="en-US" sz="2800" b="1" dirty="0">
                <a:solidFill>
                  <a:srgbClr val="FF0066"/>
                </a:solidFill>
                <a:latin typeface="微软雅黑" panose="020B0503020204020204" pitchFamily="34" charset="-122"/>
                <a:ea typeface="微软雅黑" panose="020B0503020204020204" pitchFamily="34" charset="-122"/>
                <a:sym typeface="+mn-ea"/>
              </a:rPr>
              <a:t>真实</a:t>
            </a:r>
            <a:endParaRPr kumimoji="1" lang="zh-CN" altLang="en-US" sz="2800" b="1" dirty="0">
              <a:solidFill>
                <a:srgbClr val="FF0066"/>
              </a:solidFill>
              <a:latin typeface="微软雅黑" panose="020B0503020204020204" pitchFamily="34" charset="-122"/>
              <a:ea typeface="微软雅黑" panose="020B0503020204020204" pitchFamily="34" charset="-122"/>
              <a:sym typeface="+mn-ea"/>
            </a:endParaRPr>
          </a:p>
        </p:txBody>
      </p:sp>
      <p:sp>
        <p:nvSpPr>
          <p:cNvPr id="19" name="文本框 18"/>
          <p:cNvSpPr txBox="1"/>
          <p:nvPr/>
        </p:nvSpPr>
        <p:spPr>
          <a:xfrm>
            <a:off x="2767330" y="2811145"/>
            <a:ext cx="2190750" cy="460375"/>
          </a:xfrm>
          <a:prstGeom prst="rect">
            <a:avLst/>
          </a:prstGeom>
          <a:noFill/>
        </p:spPr>
        <p:txBody>
          <a:bodyPr wrap="square" rtlCol="0">
            <a:spAutoFit/>
          </a:bodyPr>
          <a:lstStyle/>
          <a:p>
            <a:pPr algn="l">
              <a:buClrTx/>
              <a:buSzTx/>
              <a:buFontTx/>
            </a:pPr>
            <a:r>
              <a:rPr kumimoji="1" lang="zh-CN" altLang="en-US" sz="2400" b="1" dirty="0">
                <a:solidFill>
                  <a:srgbClr val="2E75B6"/>
                </a:solidFill>
                <a:latin typeface="微软雅黑" panose="020B0503020204020204" pitchFamily="34" charset="-122"/>
                <a:ea typeface="微软雅黑" panose="020B0503020204020204" pitchFamily="34" charset="-122"/>
                <a:sym typeface="+mn-ea"/>
              </a:rPr>
              <a:t>国家教学标准</a:t>
            </a:r>
            <a:endParaRPr kumimoji="1" lang="zh-CN" altLang="en-US" sz="2400" b="1" dirty="0">
              <a:solidFill>
                <a:srgbClr val="2E75B6"/>
              </a:solidFill>
              <a:latin typeface="微软雅黑" panose="020B0503020204020204" pitchFamily="34" charset="-122"/>
              <a:ea typeface="微软雅黑" panose="020B0503020204020204" pitchFamily="34" charset="-122"/>
              <a:sym typeface="+mn-ea"/>
            </a:endParaRPr>
          </a:p>
        </p:txBody>
      </p:sp>
      <p:sp>
        <p:nvSpPr>
          <p:cNvPr id="20" name="文本框 19"/>
          <p:cNvSpPr txBox="1"/>
          <p:nvPr/>
        </p:nvSpPr>
        <p:spPr>
          <a:xfrm>
            <a:off x="8870950" y="2232660"/>
            <a:ext cx="1763395" cy="398780"/>
          </a:xfrm>
          <a:prstGeom prst="rect">
            <a:avLst/>
          </a:prstGeom>
          <a:noFill/>
        </p:spPr>
        <p:txBody>
          <a:bodyPr wrap="square" rtlCol="0">
            <a:spAutoFit/>
          </a:bodyPr>
          <a:lstStyle/>
          <a:p>
            <a:r>
              <a:rPr kumimoji="1" lang="zh-CN" altLang="en-US" sz="2000" b="1" dirty="0">
                <a:solidFill>
                  <a:srgbClr val="2E75B6"/>
                </a:solidFill>
                <a:latin typeface="微软雅黑" panose="020B0503020204020204" pitchFamily="34" charset="-122"/>
                <a:ea typeface="微软雅黑" panose="020B0503020204020204" pitchFamily="34" charset="-122"/>
                <a:sym typeface="+mn-ea"/>
              </a:rPr>
              <a:t>能说会做善导</a:t>
            </a:r>
            <a:endParaRPr kumimoji="1" lang="zh-CN" altLang="en-US" sz="2000" b="1" dirty="0">
              <a:solidFill>
                <a:srgbClr val="2E75B6"/>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3903345" y="4485640"/>
            <a:ext cx="2162810" cy="521970"/>
          </a:xfrm>
          <a:prstGeom prst="rect">
            <a:avLst/>
          </a:prstGeom>
          <a:noFill/>
        </p:spPr>
        <p:txBody>
          <a:bodyPr wrap="square" rtlCol="0">
            <a:spAutoFit/>
          </a:bodyPr>
          <a:lstStyle/>
          <a:p>
            <a:pPr algn="l">
              <a:buClrTx/>
              <a:buSzTx/>
              <a:buFontTx/>
            </a:pPr>
            <a:r>
              <a:rPr kumimoji="1" lang="zh-CN" altLang="en-US" sz="2800" b="1" dirty="0">
                <a:solidFill>
                  <a:srgbClr val="2E75B6"/>
                </a:solidFill>
                <a:latin typeface="微软雅黑" panose="020B0503020204020204" pitchFamily="34" charset="-122"/>
                <a:ea typeface="微软雅黑" panose="020B0503020204020204" pitchFamily="34" charset="-122"/>
                <a:sym typeface="+mn-ea"/>
              </a:rPr>
              <a:t>职业教育法</a:t>
            </a:r>
            <a:endParaRPr kumimoji="1" lang="zh-CN" altLang="en-US" sz="2800" b="1" dirty="0">
              <a:solidFill>
                <a:srgbClr val="2E75B6"/>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765300" y="4982845"/>
            <a:ext cx="1331595" cy="398780"/>
          </a:xfrm>
          <a:prstGeom prst="rect">
            <a:avLst/>
          </a:prstGeom>
          <a:noFill/>
        </p:spPr>
        <p:txBody>
          <a:bodyPr wrap="square" rtlCol="0">
            <a:spAutoFit/>
          </a:bodyPr>
          <a:lstStyle/>
          <a:p>
            <a:pPr algn="l">
              <a:buClrTx/>
              <a:buSzTx/>
              <a:buFontTx/>
            </a:pPr>
            <a:r>
              <a:rPr kumimoji="1" lang="zh-CN" altLang="en-US" sz="2000" b="1" dirty="0">
                <a:solidFill>
                  <a:srgbClr val="2E75B6"/>
                </a:solidFill>
                <a:latin typeface="微软雅黑" panose="020B0503020204020204" pitchFamily="34" charset="-122"/>
                <a:ea typeface="微软雅黑" panose="020B0503020204020204" pitchFamily="34" charset="-122"/>
                <a:sym typeface="+mn-ea"/>
              </a:rPr>
              <a:t>团队协作</a:t>
            </a:r>
            <a:endParaRPr kumimoji="1" lang="zh-CN" altLang="en-US" sz="2000" b="1" dirty="0">
              <a:solidFill>
                <a:srgbClr val="2E75B6"/>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9360535" y="3894455"/>
            <a:ext cx="1571625" cy="398780"/>
          </a:xfrm>
          <a:prstGeom prst="rect">
            <a:avLst/>
          </a:prstGeom>
          <a:noFill/>
        </p:spPr>
        <p:txBody>
          <a:bodyPr wrap="square" rtlCol="0">
            <a:spAutoFit/>
          </a:bodyPr>
          <a:lstStyle/>
          <a:p>
            <a:r>
              <a:rPr kumimoji="1" lang="zh-CN" altLang="en-US" sz="2000" b="1" dirty="0">
                <a:solidFill>
                  <a:srgbClr val="2E75B6"/>
                </a:solidFill>
                <a:latin typeface="微软雅黑" panose="020B0503020204020204" pitchFamily="34" charset="-122"/>
                <a:ea typeface="微软雅黑" panose="020B0503020204020204" pitchFamily="34" charset="-122"/>
                <a:sym typeface="+mn-ea"/>
              </a:rPr>
              <a:t>劳动精神</a:t>
            </a:r>
            <a:endParaRPr kumimoji="1" lang="zh-CN" altLang="en-US" sz="2000" b="1" dirty="0">
              <a:solidFill>
                <a:srgbClr val="2E75B6"/>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007745" y="3242945"/>
            <a:ext cx="2035175" cy="460375"/>
          </a:xfrm>
          <a:prstGeom prst="rect">
            <a:avLst/>
          </a:prstGeom>
          <a:noFill/>
        </p:spPr>
        <p:txBody>
          <a:bodyPr wrap="square" rtlCol="0">
            <a:spAutoFit/>
          </a:bodyPr>
          <a:lstStyle/>
          <a:p>
            <a:pPr algn="l">
              <a:buClrTx/>
              <a:buSzTx/>
              <a:buFontTx/>
            </a:pPr>
            <a:r>
              <a:rPr kumimoji="1" lang="zh-CN" altLang="en-US" sz="2400" b="1" dirty="0">
                <a:solidFill>
                  <a:srgbClr val="2E75B6"/>
                </a:solidFill>
                <a:latin typeface="微软雅黑" panose="020B0503020204020204" pitchFamily="34" charset="-122"/>
                <a:ea typeface="微软雅黑" panose="020B0503020204020204" pitchFamily="34" charset="-122"/>
                <a:sym typeface="+mn-ea"/>
              </a:rPr>
              <a:t>劳模精神</a:t>
            </a:r>
            <a:endParaRPr kumimoji="1" lang="zh-CN" altLang="en-US" sz="2400" b="1" dirty="0">
              <a:solidFill>
                <a:srgbClr val="2E75B6"/>
              </a:solidFill>
              <a:latin typeface="微软雅黑" panose="020B0503020204020204" pitchFamily="34" charset="-122"/>
              <a:ea typeface="微软雅黑" panose="020B0503020204020204" pitchFamily="34" charset="-122"/>
              <a:sym typeface="+mn-ea"/>
            </a:endParaRPr>
          </a:p>
        </p:txBody>
      </p:sp>
      <p:sp>
        <p:nvSpPr>
          <p:cNvPr id="25" name="文本框 24"/>
          <p:cNvSpPr txBox="1"/>
          <p:nvPr/>
        </p:nvSpPr>
        <p:spPr>
          <a:xfrm>
            <a:off x="9584690" y="5312410"/>
            <a:ext cx="1396365" cy="460375"/>
          </a:xfrm>
          <a:prstGeom prst="rect">
            <a:avLst/>
          </a:prstGeom>
          <a:noFill/>
        </p:spPr>
        <p:txBody>
          <a:bodyPr wrap="square" rtlCol="0">
            <a:spAutoFit/>
          </a:bodyPr>
          <a:lstStyle/>
          <a:p>
            <a:pPr algn="l">
              <a:buClrTx/>
              <a:buSzTx/>
              <a:buFontTx/>
            </a:pPr>
            <a:r>
              <a:rPr kumimoji="1" lang="zh-CN" altLang="en-US" sz="2400" b="1" dirty="0">
                <a:solidFill>
                  <a:srgbClr val="2E75B6"/>
                </a:solidFill>
                <a:latin typeface="微软雅黑" panose="020B0503020204020204" pitchFamily="34" charset="-122"/>
                <a:ea typeface="微软雅黑" panose="020B0503020204020204" pitchFamily="34" charset="-122"/>
                <a:sym typeface="+mn-ea"/>
              </a:rPr>
              <a:t>结构化</a:t>
            </a:r>
            <a:endParaRPr kumimoji="1" lang="zh-CN" altLang="en-US" sz="2400" b="1" dirty="0">
              <a:solidFill>
                <a:srgbClr val="2E75B6"/>
              </a:solidFill>
              <a:latin typeface="微软雅黑" panose="020B0503020204020204" pitchFamily="34" charset="-122"/>
              <a:ea typeface="微软雅黑" panose="020B0503020204020204" pitchFamily="34" charset="-122"/>
              <a:sym typeface="+mn-ea"/>
            </a:endParaRPr>
          </a:p>
        </p:txBody>
      </p:sp>
      <p:sp>
        <p:nvSpPr>
          <p:cNvPr id="26" name="文本框 25"/>
          <p:cNvSpPr txBox="1"/>
          <p:nvPr/>
        </p:nvSpPr>
        <p:spPr>
          <a:xfrm>
            <a:off x="1007745" y="5523865"/>
            <a:ext cx="6096000" cy="460375"/>
          </a:xfrm>
          <a:prstGeom prst="rect">
            <a:avLst/>
          </a:prstGeom>
          <a:noFill/>
        </p:spPr>
        <p:txBody>
          <a:bodyPr wrap="square" rtlCol="0" anchor="t">
            <a:spAutoFit/>
          </a:bodyPr>
          <a:lstStyle/>
          <a:p>
            <a:pPr algn="l">
              <a:buClrTx/>
              <a:buSzTx/>
              <a:buFontTx/>
            </a:pPr>
            <a:r>
              <a:rPr kumimoji="1" lang="zh-CN" altLang="en-US" sz="2400" b="1" dirty="0">
                <a:solidFill>
                  <a:srgbClr val="FF0066"/>
                </a:solidFill>
                <a:latin typeface="微软雅黑" panose="020B0503020204020204" pitchFamily="34" charset="-122"/>
                <a:ea typeface="微软雅黑" panose="020B0503020204020204" pitchFamily="34" charset="-122"/>
                <a:sym typeface="+mn-ea"/>
              </a:rPr>
              <a:t>书证融通</a:t>
            </a:r>
            <a:endParaRPr kumimoji="1" lang="zh-CN" altLang="en-US" sz="2400" b="1" dirty="0">
              <a:solidFill>
                <a:srgbClr val="FF0066"/>
              </a:solidFill>
              <a:latin typeface="微软雅黑" panose="020B0503020204020204" pitchFamily="34" charset="-122"/>
              <a:ea typeface="微软雅黑" panose="020B0503020204020204" pitchFamily="34" charset="-122"/>
              <a:sym typeface="+mn-ea"/>
            </a:endParaRPr>
          </a:p>
        </p:txBody>
      </p:sp>
      <p:sp>
        <p:nvSpPr>
          <p:cNvPr id="8" name="文本框 7"/>
          <p:cNvSpPr txBox="1"/>
          <p:nvPr>
            <p:custDataLst>
              <p:tags r:id="rId1"/>
            </p:custDataLst>
          </p:nvPr>
        </p:nvSpPr>
        <p:spPr>
          <a:xfrm>
            <a:off x="136525" y="-116470"/>
            <a:ext cx="12055475" cy="825419"/>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dirty="0">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794885" y="1749406"/>
            <a:ext cx="2162810" cy="461665"/>
          </a:xfrm>
          <a:prstGeom prst="rect">
            <a:avLst/>
          </a:prstGeom>
          <a:noFill/>
        </p:spPr>
        <p:txBody>
          <a:bodyPr wrap="square" rtlCol="0">
            <a:spAutoFit/>
          </a:bodyPr>
          <a:lstStyle/>
          <a:p>
            <a:pPr algn="ctr">
              <a:buClrTx/>
              <a:buSzTx/>
              <a:buFontTx/>
            </a:pPr>
            <a:r>
              <a:rPr kumimoji="1" lang="zh-CN" altLang="en-US" sz="2400" b="1" dirty="0">
                <a:solidFill>
                  <a:srgbClr val="2E75B6"/>
                </a:solidFill>
                <a:latin typeface="微软雅黑" panose="020B0503020204020204" pitchFamily="34" charset="-122"/>
                <a:ea typeface="微软雅黑" panose="020B0503020204020204" pitchFamily="34" charset="-122"/>
              </a:rPr>
              <a:t>二十大报告</a:t>
            </a:r>
            <a:endParaRPr kumimoji="1" lang="zh-CN" altLang="en-US" sz="2400" b="1" dirty="0">
              <a:solidFill>
                <a:srgbClr val="2E75B6"/>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sym typeface="+mn-ea"/>
            </a:endParaRPr>
          </a:p>
        </p:txBody>
      </p:sp>
      <p:sp>
        <p:nvSpPr>
          <p:cNvPr id="5"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（一）研读标准确定选题范围</a:t>
            </a:r>
            <a:endParaRPr lang="zh-CN" altLang="en-US" sz="280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100" name="文本框 99"/>
          <p:cNvSpPr txBox="1"/>
          <p:nvPr/>
        </p:nvSpPr>
        <p:spPr>
          <a:xfrm>
            <a:off x="758190" y="2379345"/>
            <a:ext cx="4370070" cy="3082925"/>
          </a:xfrm>
          <a:prstGeom prst="rect">
            <a:avLst/>
          </a:prstGeom>
          <a:noFill/>
          <a:ln w="9525">
            <a:noFill/>
          </a:ln>
        </p:spPr>
        <p:txBody>
          <a:bodyPr wrap="square">
            <a:spAutoFit/>
          </a:bodyPr>
          <a:lstStyle/>
          <a:p>
            <a:pPr indent="0" algn="ctr">
              <a:lnSpc>
                <a:spcPct val="135000"/>
              </a:lnSpc>
              <a:spcBef>
                <a:spcPts val="600"/>
              </a:spcBef>
              <a:spcAft>
                <a:spcPts val="600"/>
              </a:spcAft>
              <a:buClrTx/>
              <a:buSzTx/>
              <a:buFont typeface="Wingdings" panose="05000000000000000000" charset="0"/>
              <a:buNone/>
            </a:pPr>
            <a:r>
              <a:rPr lang="zh-CN" altLang="en-US" sz="2400" dirty="0">
                <a:solidFill>
                  <a:schemeClr val="accent1">
                    <a:lumMod val="75000"/>
                  </a:schemeClr>
                </a:solidFill>
                <a:latin typeface="Arial" panose="020B0604020202020204" pitchFamily="34" charset="0"/>
                <a:ea typeface="微软雅黑" panose="020B0503020204020204" pitchFamily="34" charset="-122"/>
              </a:rPr>
              <a:t>《语文》全面融入</a:t>
            </a:r>
            <a:r>
              <a:rPr lang="zh-CN" altLang="en-US" sz="2400">
                <a:solidFill>
                  <a:srgbClr val="FF0066"/>
                </a:solidFill>
                <a:latin typeface="微软雅黑" panose="020B0503020204020204" pitchFamily="34" charset="-122"/>
                <a:ea typeface="微软雅黑" panose="020B0503020204020204" pitchFamily="34" charset="-122"/>
              </a:rPr>
              <a:t>模块化</a:t>
            </a:r>
            <a:r>
              <a:rPr lang="zh-CN" altLang="en-US" sz="2400" dirty="0">
                <a:solidFill>
                  <a:schemeClr val="accent1">
                    <a:lumMod val="75000"/>
                  </a:schemeClr>
                </a:solidFill>
                <a:latin typeface="Arial" panose="020B0604020202020204" pitchFamily="34" charset="0"/>
                <a:ea typeface="微软雅黑" panose="020B0503020204020204" pitchFamily="34" charset="-122"/>
              </a:rPr>
              <a:t>的课程内容，按</a:t>
            </a:r>
            <a:r>
              <a:rPr lang="zh-CN" altLang="en-US" sz="2400">
                <a:solidFill>
                  <a:srgbClr val="FF0066"/>
                </a:solidFill>
                <a:latin typeface="微软雅黑" panose="020B0503020204020204" pitchFamily="34" charset="-122"/>
                <a:ea typeface="微软雅黑" panose="020B0503020204020204" pitchFamily="34" charset="-122"/>
              </a:rPr>
              <a:t>专题</a:t>
            </a:r>
            <a:r>
              <a:rPr lang="zh-CN" altLang="en-US" sz="2400" dirty="0">
                <a:solidFill>
                  <a:schemeClr val="accent1">
                    <a:lumMod val="75000"/>
                  </a:schemeClr>
                </a:solidFill>
                <a:latin typeface="Arial" panose="020B0604020202020204" pitchFamily="34" charset="0"/>
                <a:ea typeface="微软雅黑" panose="020B0503020204020204" pitchFamily="34" charset="-122"/>
              </a:rPr>
              <a:t>组织教学内容</a:t>
            </a:r>
            <a:endParaRPr lang="zh-CN" altLang="en-US" sz="2400" dirty="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30000"/>
              </a:lnSpc>
              <a:buClrTx/>
              <a:buSzTx/>
              <a:buFontTx/>
              <a:defRPr/>
            </a:pPr>
            <a:endParaRPr lang="zh-CN" altLang="en-US" sz="2400">
              <a:solidFill>
                <a:srgbClr val="FF0066"/>
              </a:solidFill>
              <a:latin typeface="微软雅黑" panose="020B0503020204020204" pitchFamily="34" charset="-122"/>
              <a:ea typeface="微软雅黑" panose="020B0503020204020204" pitchFamily="34" charset="-122"/>
              <a:sym typeface="+mn-ea"/>
            </a:endParaRPr>
          </a:p>
          <a:p>
            <a:pPr algn="ctr">
              <a:lnSpc>
                <a:spcPct val="130000"/>
              </a:lnSpc>
              <a:buClrTx/>
              <a:buSzTx/>
              <a:buFontTx/>
              <a:defRPr/>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基础模块：8个专题</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a:p>
            <a:pPr algn="ctr">
              <a:lnSpc>
                <a:spcPct val="130000"/>
              </a:lnSpc>
              <a:buClrTx/>
              <a:buSzTx/>
              <a:buFontTx/>
              <a:defRPr/>
            </a:pPr>
            <a:r>
              <a:rPr lang="zh-CN" altLang="en-US" sz="2400" dirty="0">
                <a:solidFill>
                  <a:schemeClr val="accent1">
                    <a:lumMod val="75000"/>
                  </a:schemeClr>
                </a:solidFill>
                <a:latin typeface="Arial" panose="020B0604020202020204" pitchFamily="34" charset="0"/>
                <a:ea typeface="微软雅黑" panose="020B0503020204020204" pitchFamily="34" charset="-122"/>
              </a:rPr>
              <a:t>职业模块：</a:t>
            </a:r>
            <a:r>
              <a:rPr lang="zh-CN" altLang="en-US" sz="2400" dirty="0">
                <a:solidFill>
                  <a:schemeClr val="accent1">
                    <a:lumMod val="75000"/>
                  </a:schemeClr>
                </a:solidFill>
                <a:latin typeface="Arial" panose="020B0604020202020204" pitchFamily="34" charset="0"/>
                <a:ea typeface="微软雅黑" panose="020B0503020204020204" pitchFamily="34" charset="-122"/>
              </a:rPr>
              <a:t>4个专题</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a:p>
            <a:pPr algn="ctr">
              <a:lnSpc>
                <a:spcPct val="130000"/>
              </a:lnSpc>
              <a:buClrTx/>
              <a:buSzTx/>
              <a:buFontTx/>
              <a:defRPr/>
            </a:pPr>
            <a:r>
              <a:rPr lang="zh-CN" altLang="en-US" sz="2400" dirty="0">
                <a:solidFill>
                  <a:schemeClr val="accent1">
                    <a:lumMod val="75000"/>
                  </a:schemeClr>
                </a:solidFill>
                <a:latin typeface="Arial" panose="020B0604020202020204" pitchFamily="34" charset="0"/>
                <a:ea typeface="微软雅黑" panose="020B0503020204020204" pitchFamily="34" charset="-122"/>
              </a:rPr>
              <a:t>拓展模块：</a:t>
            </a:r>
            <a:r>
              <a:rPr lang="en-US" altLang="zh-CN" sz="2400" dirty="0">
                <a:solidFill>
                  <a:schemeClr val="accent1">
                    <a:lumMod val="75000"/>
                  </a:schemeClr>
                </a:solidFill>
                <a:latin typeface="Arial" panose="020B0604020202020204" pitchFamily="34" charset="0"/>
                <a:ea typeface="微软雅黑" panose="020B0503020204020204" pitchFamily="34" charset="-122"/>
              </a:rPr>
              <a:t>3</a:t>
            </a:r>
            <a:r>
              <a:rPr lang="zh-CN" altLang="en-US" sz="2400" dirty="0">
                <a:solidFill>
                  <a:schemeClr val="accent1">
                    <a:lumMod val="75000"/>
                  </a:schemeClr>
                </a:solidFill>
                <a:latin typeface="Arial" panose="020B0604020202020204" pitchFamily="34" charset="0"/>
                <a:ea typeface="微软雅黑" panose="020B0503020204020204" pitchFamily="34" charset="-122"/>
              </a:rPr>
              <a:t>个专题</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5831205" y="1131570"/>
            <a:ext cx="5572760" cy="5377815"/>
          </a:xfrm>
          <a:prstGeom prst="rect">
            <a:avLst/>
          </a:prstGeom>
        </p:spPr>
      </p:pic>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788535" y="1800225"/>
            <a:ext cx="6797675" cy="4222750"/>
            <a:chOff x="1416" y="4355"/>
            <a:chExt cx="8406" cy="5374"/>
          </a:xfrm>
        </p:grpSpPr>
        <p:pic>
          <p:nvPicPr>
            <p:cNvPr id="6" name="图片 5"/>
            <p:cNvPicPr>
              <a:picLocks noChangeAspect="1"/>
            </p:cNvPicPr>
            <p:nvPr/>
          </p:nvPicPr>
          <p:blipFill>
            <a:blip r:embed="rId1"/>
            <a:srcRect b="71892"/>
            <a:stretch>
              <a:fillRect/>
            </a:stretch>
          </p:blipFill>
          <p:spPr>
            <a:xfrm>
              <a:off x="1416" y="4355"/>
              <a:ext cx="8406" cy="2528"/>
            </a:xfrm>
            <a:prstGeom prst="rect">
              <a:avLst/>
            </a:prstGeom>
          </p:spPr>
        </p:pic>
        <p:pic>
          <p:nvPicPr>
            <p:cNvPr id="7" name="图片 6"/>
            <p:cNvPicPr>
              <a:picLocks noChangeAspect="1"/>
            </p:cNvPicPr>
            <p:nvPr>
              <p:custDataLst>
                <p:tags r:id="rId2"/>
              </p:custDataLst>
            </p:nvPr>
          </p:nvPicPr>
          <p:blipFill>
            <a:blip r:embed="rId1"/>
            <a:srcRect t="68346"/>
            <a:stretch>
              <a:fillRect/>
            </a:stretch>
          </p:blipFill>
          <p:spPr>
            <a:xfrm>
              <a:off x="1416" y="6883"/>
              <a:ext cx="8406" cy="2847"/>
            </a:xfrm>
            <a:prstGeom prst="rect">
              <a:avLst/>
            </a:prstGeom>
          </p:spPr>
        </p:pic>
      </p:grpSp>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sym typeface="+mn-ea"/>
            </a:endParaRPr>
          </a:p>
        </p:txBody>
      </p:sp>
      <p:sp>
        <p:nvSpPr>
          <p:cNvPr id="5"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（一）研读标准确定选题范围</a:t>
            </a:r>
            <a:endParaRPr lang="zh-CN" altLang="en-US" sz="280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100" name="文本框 99"/>
          <p:cNvSpPr txBox="1"/>
          <p:nvPr/>
        </p:nvSpPr>
        <p:spPr>
          <a:xfrm>
            <a:off x="688975" y="2948940"/>
            <a:ext cx="4005580" cy="1585595"/>
          </a:xfrm>
          <a:prstGeom prst="rect">
            <a:avLst/>
          </a:prstGeom>
          <a:noFill/>
          <a:ln w="9525">
            <a:noFill/>
          </a:ln>
        </p:spPr>
        <p:txBody>
          <a:bodyPr wrap="square">
            <a:spAutoFit/>
          </a:bodyPr>
          <a:lstStyle/>
          <a:p>
            <a:pPr indent="0" algn="ctr">
              <a:lnSpc>
                <a:spcPct val="135000"/>
              </a:lnSpc>
              <a:spcBef>
                <a:spcPts val="600"/>
              </a:spcBef>
              <a:spcAft>
                <a:spcPts val="600"/>
              </a:spcAft>
              <a:buClrTx/>
              <a:buSzTx/>
              <a:buFont typeface="Wingdings" panose="05000000000000000000" charset="0"/>
              <a:buNone/>
            </a:pPr>
            <a:r>
              <a:rPr lang="zh-CN" altLang="en-US" sz="2400" dirty="0">
                <a:solidFill>
                  <a:schemeClr val="accent1">
                    <a:lumMod val="75000"/>
                  </a:schemeClr>
                </a:solidFill>
                <a:latin typeface="Arial" panose="020B0604020202020204" pitchFamily="34" charset="0"/>
                <a:ea typeface="微软雅黑" panose="020B0503020204020204" pitchFamily="34" charset="-122"/>
              </a:rPr>
              <a:t>《数学》全面融入</a:t>
            </a:r>
            <a:r>
              <a:rPr lang="zh-CN" altLang="en-US" sz="2400">
                <a:solidFill>
                  <a:srgbClr val="FF0066"/>
                </a:solidFill>
                <a:latin typeface="微软雅黑" panose="020B0503020204020204" pitchFamily="34" charset="-122"/>
                <a:ea typeface="微软雅黑" panose="020B0503020204020204" pitchFamily="34" charset="-122"/>
              </a:rPr>
              <a:t>模块化</a:t>
            </a:r>
            <a:r>
              <a:rPr lang="zh-CN" altLang="en-US" sz="2400" dirty="0">
                <a:solidFill>
                  <a:schemeClr val="accent1">
                    <a:lumMod val="75000"/>
                  </a:schemeClr>
                </a:solidFill>
                <a:latin typeface="Arial" panose="020B0604020202020204" pitchFamily="34" charset="0"/>
                <a:ea typeface="微软雅黑" panose="020B0503020204020204" pitchFamily="34" charset="-122"/>
              </a:rPr>
              <a:t>的课程内容，按</a:t>
            </a:r>
            <a:r>
              <a:rPr lang="zh-CN" altLang="en-US" sz="2400">
                <a:solidFill>
                  <a:srgbClr val="FF0066"/>
                </a:solidFill>
                <a:latin typeface="微软雅黑" panose="020B0503020204020204" pitchFamily="34" charset="-122"/>
                <a:ea typeface="微软雅黑" panose="020B0503020204020204" pitchFamily="34" charset="-122"/>
              </a:rPr>
              <a:t>专题与案例</a:t>
            </a:r>
            <a:r>
              <a:rPr lang="zh-CN" altLang="en-US" sz="2400" dirty="0">
                <a:solidFill>
                  <a:schemeClr val="accent1">
                    <a:lumMod val="75000"/>
                  </a:schemeClr>
                </a:solidFill>
                <a:latin typeface="Arial" panose="020B0604020202020204" pitchFamily="34" charset="0"/>
                <a:ea typeface="微软雅黑" panose="020B0503020204020204" pitchFamily="34" charset="-122"/>
              </a:rPr>
              <a:t>组织拓展模块教学内容</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4788535" y="1785620"/>
            <a:ext cx="6877050" cy="4396740"/>
          </a:xfrm>
          <a:prstGeom prst="rect">
            <a:avLst/>
          </a:prstGeom>
        </p:spPr>
      </p:pic>
      <p:pic>
        <p:nvPicPr>
          <p:cNvPr id="2" name="图片 1"/>
          <p:cNvPicPr>
            <a:picLocks noChangeAspect="1"/>
          </p:cNvPicPr>
          <p:nvPr/>
        </p:nvPicPr>
        <p:blipFill>
          <a:blip r:embed="rId4"/>
          <a:stretch>
            <a:fillRect/>
          </a:stretch>
        </p:blipFill>
        <p:spPr>
          <a:xfrm>
            <a:off x="4788535" y="1785620"/>
            <a:ext cx="6877050" cy="439674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sym typeface="+mn-ea"/>
            </a:endParaRPr>
          </a:p>
        </p:txBody>
      </p:sp>
      <p:sp>
        <p:nvSpPr>
          <p:cNvPr id="5"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（一）研读标准确定选题范围</a:t>
            </a:r>
            <a:endParaRPr lang="zh-CN" altLang="en-US" sz="280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7" name="文本框 6"/>
          <p:cNvSpPr txBox="1"/>
          <p:nvPr>
            <p:custDataLst>
              <p:tags r:id="rId1"/>
            </p:custDataLst>
          </p:nvPr>
        </p:nvSpPr>
        <p:spPr>
          <a:xfrm>
            <a:off x="608330" y="2379345"/>
            <a:ext cx="4535805" cy="3082925"/>
          </a:xfrm>
          <a:prstGeom prst="rect">
            <a:avLst/>
          </a:prstGeom>
          <a:noFill/>
          <a:ln w="9525">
            <a:noFill/>
          </a:ln>
        </p:spPr>
        <p:txBody>
          <a:bodyPr wrap="square">
            <a:spAutoFit/>
          </a:bodyPr>
          <a:p>
            <a:pPr indent="0" algn="ctr">
              <a:lnSpc>
                <a:spcPct val="135000"/>
              </a:lnSpc>
              <a:spcBef>
                <a:spcPts val="600"/>
              </a:spcBef>
              <a:spcAft>
                <a:spcPts val="600"/>
              </a:spcAft>
              <a:buClrTx/>
              <a:buSzTx/>
              <a:buFont typeface="Wingdings" panose="05000000000000000000" charset="0"/>
              <a:buNone/>
            </a:pPr>
            <a:r>
              <a:rPr lang="zh-CN" altLang="en-US" sz="2400" dirty="0">
                <a:solidFill>
                  <a:schemeClr val="accent1">
                    <a:lumMod val="75000"/>
                  </a:schemeClr>
                </a:solidFill>
                <a:latin typeface="Arial" panose="020B0604020202020204" pitchFamily="34" charset="0"/>
                <a:ea typeface="微软雅黑" panose="020B0503020204020204" pitchFamily="34" charset="-122"/>
              </a:rPr>
              <a:t>《英语》全面融入</a:t>
            </a:r>
            <a:r>
              <a:rPr lang="zh-CN" altLang="en-US" sz="2400">
                <a:solidFill>
                  <a:srgbClr val="FF0066"/>
                </a:solidFill>
                <a:latin typeface="微软雅黑" panose="020B0503020204020204" pitchFamily="34" charset="-122"/>
                <a:ea typeface="微软雅黑" panose="020B0503020204020204" pitchFamily="34" charset="-122"/>
              </a:rPr>
              <a:t>模块化</a:t>
            </a:r>
            <a:r>
              <a:rPr lang="zh-CN" altLang="en-US" sz="2400" dirty="0">
                <a:solidFill>
                  <a:schemeClr val="accent1">
                    <a:lumMod val="75000"/>
                  </a:schemeClr>
                </a:solidFill>
                <a:latin typeface="Arial" panose="020B0604020202020204" pitchFamily="34" charset="0"/>
                <a:ea typeface="微软雅黑" panose="020B0503020204020204" pitchFamily="34" charset="-122"/>
              </a:rPr>
              <a:t>的课程内容，按</a:t>
            </a:r>
            <a:r>
              <a:rPr lang="zh-CN" altLang="en-US" sz="2400">
                <a:solidFill>
                  <a:srgbClr val="FF0066"/>
                </a:solidFill>
                <a:latin typeface="微软雅黑" panose="020B0503020204020204" pitchFamily="34" charset="-122"/>
                <a:ea typeface="微软雅黑" panose="020B0503020204020204" pitchFamily="34" charset="-122"/>
              </a:rPr>
              <a:t>主题</a:t>
            </a:r>
            <a:r>
              <a:rPr lang="zh-CN" altLang="en-US" sz="2400" dirty="0">
                <a:solidFill>
                  <a:schemeClr val="accent1">
                    <a:lumMod val="75000"/>
                  </a:schemeClr>
                </a:solidFill>
                <a:latin typeface="Arial" panose="020B0604020202020204" pitchFamily="34" charset="0"/>
                <a:ea typeface="微软雅黑" panose="020B0503020204020204" pitchFamily="34" charset="-122"/>
              </a:rPr>
              <a:t>组织教学内容</a:t>
            </a:r>
            <a:endParaRPr lang="zh-CN" altLang="en-US" sz="2400" dirty="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30000"/>
              </a:lnSpc>
              <a:buClrTx/>
              <a:buSzTx/>
              <a:buFontTx/>
              <a:defRPr/>
            </a:pPr>
            <a:endParaRPr lang="zh-CN" altLang="en-US" sz="2400">
              <a:solidFill>
                <a:srgbClr val="FF0066"/>
              </a:solidFill>
              <a:latin typeface="微软雅黑" panose="020B0503020204020204" pitchFamily="34" charset="-122"/>
              <a:ea typeface="微软雅黑" panose="020B0503020204020204" pitchFamily="34" charset="-122"/>
              <a:sym typeface="+mn-ea"/>
            </a:endParaRPr>
          </a:p>
          <a:p>
            <a:pPr algn="ctr">
              <a:lnSpc>
                <a:spcPct val="130000"/>
              </a:lnSpc>
              <a:buClrTx/>
              <a:buSzTx/>
              <a:buFontTx/>
              <a:defRPr/>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基础模块：8个主题</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a:p>
            <a:pPr algn="ctr">
              <a:lnSpc>
                <a:spcPct val="130000"/>
              </a:lnSpc>
              <a:buClrTx/>
              <a:buSzTx/>
              <a:buFontTx/>
              <a:defRPr/>
            </a:pPr>
            <a:r>
              <a:rPr lang="zh-CN" altLang="en-US" sz="2400" dirty="0">
                <a:solidFill>
                  <a:schemeClr val="accent1">
                    <a:lumMod val="75000"/>
                  </a:schemeClr>
                </a:solidFill>
                <a:latin typeface="Arial" panose="020B0604020202020204" pitchFamily="34" charset="0"/>
                <a:ea typeface="微软雅黑" panose="020B0503020204020204" pitchFamily="34" charset="-122"/>
              </a:rPr>
              <a:t>职业模块：</a:t>
            </a:r>
            <a:r>
              <a:rPr lang="en-US" altLang="zh-CN" sz="2400" dirty="0">
                <a:solidFill>
                  <a:schemeClr val="accent1">
                    <a:lumMod val="75000"/>
                  </a:schemeClr>
                </a:solidFill>
                <a:latin typeface="Arial" panose="020B0604020202020204" pitchFamily="34" charset="0"/>
                <a:ea typeface="微软雅黑" panose="020B0503020204020204" pitchFamily="34" charset="-122"/>
              </a:rPr>
              <a:t>8</a:t>
            </a:r>
            <a:r>
              <a:rPr lang="zh-CN" altLang="en-US" sz="2400" dirty="0">
                <a:solidFill>
                  <a:schemeClr val="accent1">
                    <a:lumMod val="75000"/>
                  </a:schemeClr>
                </a:solidFill>
                <a:latin typeface="Arial" panose="020B0604020202020204" pitchFamily="34" charset="0"/>
                <a:ea typeface="微软雅黑" panose="020B0503020204020204" pitchFamily="34" charset="-122"/>
              </a:rPr>
              <a:t>个主题</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a:p>
            <a:pPr algn="ctr">
              <a:lnSpc>
                <a:spcPct val="130000"/>
              </a:lnSpc>
              <a:buClrTx/>
              <a:buSzTx/>
              <a:buFontTx/>
              <a:defRPr/>
            </a:pPr>
            <a:r>
              <a:rPr lang="en-US" altLang="zh-CN" sz="2400" dirty="0">
                <a:solidFill>
                  <a:schemeClr val="accent1">
                    <a:lumMod val="75000"/>
                  </a:schemeClr>
                </a:solidFill>
                <a:latin typeface="Arial" panose="020B0604020202020204" pitchFamily="34" charset="0"/>
                <a:ea typeface="微软雅黑" panose="020B0503020204020204" pitchFamily="34" charset="-122"/>
              </a:rPr>
              <a:t> </a:t>
            </a:r>
            <a:r>
              <a:rPr lang="zh-CN" altLang="en-US" sz="2400" dirty="0">
                <a:solidFill>
                  <a:schemeClr val="accent1">
                    <a:lumMod val="75000"/>
                  </a:schemeClr>
                </a:solidFill>
                <a:latin typeface="Arial" panose="020B0604020202020204" pitchFamily="34" charset="0"/>
                <a:ea typeface="微软雅黑" panose="020B0503020204020204" pitchFamily="34" charset="-122"/>
              </a:rPr>
              <a:t>拓展模块：</a:t>
            </a:r>
            <a:r>
              <a:rPr lang="zh-CN" sz="2400" dirty="0">
                <a:solidFill>
                  <a:schemeClr val="accent1">
                    <a:lumMod val="75000"/>
                  </a:schemeClr>
                </a:solidFill>
                <a:latin typeface="Arial" panose="020B0604020202020204" pitchFamily="34" charset="0"/>
                <a:ea typeface="微软雅黑" panose="020B0503020204020204" pitchFamily="34" charset="-122"/>
              </a:rPr>
              <a:t>优选职业拓展</a:t>
            </a:r>
            <a:endParaRPr lang="zh-CN" sz="2400" dirty="0">
              <a:solidFill>
                <a:schemeClr val="accent1">
                  <a:lumMod val="75000"/>
                </a:schemeClr>
              </a:solidFill>
              <a:latin typeface="Arial" panose="020B0604020202020204" pitchFamily="34" charset="0"/>
              <a:ea typeface="微软雅黑" panose="020B0503020204020204" pitchFamily="34" charset="-122"/>
            </a:endParaRPr>
          </a:p>
        </p:txBody>
      </p:sp>
      <p:pic>
        <p:nvPicPr>
          <p:cNvPr id="8" name="图片 7"/>
          <p:cNvPicPr>
            <a:picLocks noChangeAspect="1"/>
          </p:cNvPicPr>
          <p:nvPr>
            <p:custDataLst>
              <p:tags r:id="rId2"/>
            </p:custDataLst>
          </p:nvPr>
        </p:nvPicPr>
        <p:blipFill>
          <a:blip r:embed="rId3"/>
          <a:srcRect l="1654" t="805" r="2396"/>
          <a:stretch>
            <a:fillRect/>
          </a:stretch>
        </p:blipFill>
        <p:spPr>
          <a:xfrm>
            <a:off x="5442585" y="2272030"/>
            <a:ext cx="5402580" cy="3716655"/>
          </a:xfrm>
          <a:prstGeom prst="rect">
            <a:avLst/>
          </a:prstGeom>
        </p:spPr>
      </p:pic>
      <p:grpSp>
        <p:nvGrpSpPr>
          <p:cNvPr id="6" name="组合 5"/>
          <p:cNvGrpSpPr/>
          <p:nvPr/>
        </p:nvGrpSpPr>
        <p:grpSpPr>
          <a:xfrm>
            <a:off x="5295265" y="1176020"/>
            <a:ext cx="5549900" cy="5126990"/>
            <a:chOff x="7860" y="3055"/>
            <a:chExt cx="6751" cy="7026"/>
          </a:xfrm>
        </p:grpSpPr>
        <p:pic>
          <p:nvPicPr>
            <p:cNvPr id="4" name="图片 3"/>
            <p:cNvPicPr>
              <a:picLocks noChangeAspect="1"/>
            </p:cNvPicPr>
            <p:nvPr/>
          </p:nvPicPr>
          <p:blipFill>
            <a:blip r:embed="rId4"/>
            <a:srcRect t="12495"/>
            <a:stretch>
              <a:fillRect/>
            </a:stretch>
          </p:blipFill>
          <p:spPr>
            <a:xfrm>
              <a:off x="7860" y="5985"/>
              <a:ext cx="6744" cy="4096"/>
            </a:xfrm>
            <a:prstGeom prst="rect">
              <a:avLst/>
            </a:prstGeom>
          </p:spPr>
        </p:pic>
        <p:pic>
          <p:nvPicPr>
            <p:cNvPr id="2" name="图片 1"/>
            <p:cNvPicPr>
              <a:picLocks noChangeAspect="1"/>
            </p:cNvPicPr>
            <p:nvPr/>
          </p:nvPicPr>
          <p:blipFill>
            <a:blip r:embed="rId5"/>
            <a:stretch>
              <a:fillRect/>
            </a:stretch>
          </p:blipFill>
          <p:spPr>
            <a:xfrm>
              <a:off x="7860" y="3055"/>
              <a:ext cx="6751" cy="2976"/>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sym typeface="+mn-ea"/>
            </a:endParaRPr>
          </a:p>
        </p:txBody>
      </p:sp>
      <p:sp>
        <p:nvSpPr>
          <p:cNvPr id="5"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（一）研读标准确定选题范围</a:t>
            </a:r>
            <a:endParaRPr lang="zh-CN" altLang="en-US" sz="280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100" name="文本框 99"/>
          <p:cNvSpPr txBox="1"/>
          <p:nvPr/>
        </p:nvSpPr>
        <p:spPr>
          <a:xfrm>
            <a:off x="456565" y="3150870"/>
            <a:ext cx="4216400" cy="1524000"/>
          </a:xfrm>
          <a:prstGeom prst="rect">
            <a:avLst/>
          </a:prstGeom>
          <a:noFill/>
          <a:ln w="9525">
            <a:noFill/>
          </a:ln>
        </p:spPr>
        <p:txBody>
          <a:bodyPr wrap="square">
            <a:noAutofit/>
          </a:bodyPr>
          <a:lstStyle/>
          <a:p>
            <a:pPr indent="0" algn="ctr">
              <a:lnSpc>
                <a:spcPct val="135000"/>
              </a:lnSpc>
              <a:spcBef>
                <a:spcPts val="600"/>
              </a:spcBef>
              <a:spcAft>
                <a:spcPts val="600"/>
              </a:spcAft>
              <a:buClrTx/>
              <a:buSzTx/>
              <a:buFont typeface="Wingdings" panose="05000000000000000000" charset="0"/>
              <a:buNone/>
            </a:pPr>
            <a:r>
              <a:rPr lang="zh-CN" altLang="en-US" sz="2400" dirty="0">
                <a:solidFill>
                  <a:schemeClr val="accent1">
                    <a:lumMod val="75000"/>
                  </a:schemeClr>
                </a:solidFill>
                <a:latin typeface="Arial" panose="020B0604020202020204" pitchFamily="34" charset="0"/>
                <a:ea typeface="微软雅黑" panose="020B0503020204020204" pitchFamily="34" charset="-122"/>
              </a:rPr>
              <a:t>《信息技术》全面融入</a:t>
            </a:r>
            <a:r>
              <a:rPr lang="zh-CN" altLang="en-US" sz="2400">
                <a:solidFill>
                  <a:srgbClr val="FF0066"/>
                </a:solidFill>
                <a:latin typeface="微软雅黑" panose="020B0503020204020204" pitchFamily="34" charset="-122"/>
                <a:ea typeface="微软雅黑" panose="020B0503020204020204" pitchFamily="34" charset="-122"/>
              </a:rPr>
              <a:t>模块化</a:t>
            </a:r>
            <a:r>
              <a:rPr lang="zh-CN" altLang="en-US" sz="2400" dirty="0">
                <a:solidFill>
                  <a:schemeClr val="accent1">
                    <a:lumMod val="75000"/>
                  </a:schemeClr>
                </a:solidFill>
                <a:latin typeface="Arial" panose="020B0604020202020204" pitchFamily="34" charset="0"/>
                <a:ea typeface="微软雅黑" panose="020B0503020204020204" pitchFamily="34" charset="-122"/>
              </a:rPr>
              <a:t>的课程内容，按</a:t>
            </a:r>
            <a:r>
              <a:rPr lang="zh-CN" altLang="en-US" sz="2400">
                <a:solidFill>
                  <a:srgbClr val="FF0066"/>
                </a:solidFill>
                <a:latin typeface="微软雅黑" panose="020B0503020204020204" pitchFamily="34" charset="-122"/>
                <a:ea typeface="微软雅黑" panose="020B0503020204020204" pitchFamily="34" charset="-122"/>
              </a:rPr>
              <a:t>主</a:t>
            </a:r>
            <a:r>
              <a:rPr lang="zh-CN" altLang="en-US" sz="2400">
                <a:solidFill>
                  <a:srgbClr val="FF0066"/>
                </a:solidFill>
                <a:latin typeface="微软雅黑" panose="020B0503020204020204" pitchFamily="34" charset="-122"/>
                <a:ea typeface="微软雅黑" panose="020B0503020204020204" pitchFamily="34" charset="-122"/>
              </a:rPr>
              <a:t>题</a:t>
            </a:r>
            <a:r>
              <a:rPr lang="zh-CN" altLang="en-US" sz="2400" dirty="0">
                <a:solidFill>
                  <a:schemeClr val="accent1">
                    <a:lumMod val="75000"/>
                  </a:schemeClr>
                </a:solidFill>
                <a:latin typeface="Arial" panose="020B0604020202020204" pitchFamily="34" charset="0"/>
                <a:ea typeface="微软雅黑" panose="020B0503020204020204" pitchFamily="34" charset="-122"/>
              </a:rPr>
              <a:t>组织教学内容</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991100" y="1054100"/>
            <a:ext cx="5368290" cy="5596890"/>
          </a:xfrm>
          <a:prstGeom prst="rect">
            <a:avLst/>
          </a:prstGeom>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sym typeface="+mn-ea"/>
            </a:endParaRPr>
          </a:p>
        </p:txBody>
      </p:sp>
      <p:sp>
        <p:nvSpPr>
          <p:cNvPr id="5"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（一）研读标准确定选题范围</a:t>
            </a:r>
            <a:endParaRPr lang="zh-CN" altLang="en-US" sz="280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100" name="文本框 99"/>
          <p:cNvSpPr txBox="1"/>
          <p:nvPr/>
        </p:nvSpPr>
        <p:spPr>
          <a:xfrm>
            <a:off x="688975" y="2948940"/>
            <a:ext cx="4005580" cy="1585595"/>
          </a:xfrm>
          <a:prstGeom prst="rect">
            <a:avLst/>
          </a:prstGeom>
          <a:noFill/>
          <a:ln w="9525">
            <a:noFill/>
          </a:ln>
        </p:spPr>
        <p:txBody>
          <a:bodyPr wrap="square">
            <a:spAutoFit/>
          </a:bodyPr>
          <a:lstStyle/>
          <a:p>
            <a:pPr indent="0" algn="ctr">
              <a:lnSpc>
                <a:spcPct val="135000"/>
              </a:lnSpc>
              <a:spcBef>
                <a:spcPts val="600"/>
              </a:spcBef>
              <a:spcAft>
                <a:spcPts val="600"/>
              </a:spcAft>
              <a:buClrTx/>
              <a:buSzTx/>
              <a:buFont typeface="Wingdings" panose="05000000000000000000" charset="0"/>
              <a:buNone/>
            </a:pPr>
            <a:r>
              <a:rPr lang="zh-CN" altLang="en-US" sz="2400" dirty="0">
                <a:solidFill>
                  <a:schemeClr val="accent1">
                    <a:lumMod val="75000"/>
                  </a:schemeClr>
                </a:solidFill>
                <a:latin typeface="Arial" panose="020B0604020202020204" pitchFamily="34" charset="0"/>
                <a:ea typeface="微软雅黑" panose="020B0503020204020204" pitchFamily="34" charset="-122"/>
              </a:rPr>
              <a:t>《体育》全面融入</a:t>
            </a:r>
            <a:r>
              <a:rPr lang="zh-CN" altLang="en-US" sz="2400">
                <a:solidFill>
                  <a:srgbClr val="FF0066"/>
                </a:solidFill>
                <a:latin typeface="微软雅黑" panose="020B0503020204020204" pitchFamily="34" charset="-122"/>
                <a:ea typeface="微软雅黑" panose="020B0503020204020204" pitchFamily="34" charset="-122"/>
              </a:rPr>
              <a:t>模块化</a:t>
            </a:r>
            <a:r>
              <a:rPr lang="zh-CN" altLang="en-US" sz="2400" dirty="0">
                <a:solidFill>
                  <a:schemeClr val="accent1">
                    <a:lumMod val="75000"/>
                  </a:schemeClr>
                </a:solidFill>
                <a:latin typeface="Arial" panose="020B0604020202020204" pitchFamily="34" charset="0"/>
                <a:ea typeface="微软雅黑" panose="020B0503020204020204" pitchFamily="34" charset="-122"/>
              </a:rPr>
              <a:t>的课程内容，按</a:t>
            </a:r>
            <a:r>
              <a:rPr lang="zh-CN" altLang="en-US" sz="2400">
                <a:solidFill>
                  <a:srgbClr val="FF0066"/>
                </a:solidFill>
                <a:latin typeface="微软雅黑" panose="020B0503020204020204" pitchFamily="34" charset="-122"/>
                <a:ea typeface="微软雅黑" panose="020B0503020204020204" pitchFamily="34" charset="-122"/>
              </a:rPr>
              <a:t>技能项目</a:t>
            </a:r>
            <a:r>
              <a:rPr lang="zh-CN" altLang="en-US" sz="2400" dirty="0">
                <a:solidFill>
                  <a:schemeClr val="accent1">
                    <a:lumMod val="75000"/>
                  </a:schemeClr>
                </a:solidFill>
                <a:latin typeface="Arial" panose="020B0604020202020204" pitchFamily="34" charset="0"/>
                <a:ea typeface="微软雅黑" panose="020B0503020204020204" pitchFamily="34" charset="-122"/>
              </a:rPr>
              <a:t>组织教学内容</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4900930" y="1724025"/>
            <a:ext cx="6322695" cy="4628515"/>
          </a:xfrm>
          <a:prstGeom prst="rect">
            <a:avLst/>
          </a:prstGeom>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sym typeface="+mn-ea"/>
            </a:endParaRPr>
          </a:p>
        </p:txBody>
      </p:sp>
      <p:sp>
        <p:nvSpPr>
          <p:cNvPr id="5"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（一）研读标准确定选题范围</a:t>
            </a:r>
            <a:endParaRPr lang="zh-CN" altLang="en-US" sz="280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100" name="文本框 99"/>
          <p:cNvSpPr txBox="1"/>
          <p:nvPr/>
        </p:nvSpPr>
        <p:spPr>
          <a:xfrm>
            <a:off x="688975" y="2948940"/>
            <a:ext cx="3834765" cy="1585595"/>
          </a:xfrm>
          <a:prstGeom prst="rect">
            <a:avLst/>
          </a:prstGeom>
          <a:noFill/>
          <a:ln w="9525">
            <a:noFill/>
          </a:ln>
        </p:spPr>
        <p:txBody>
          <a:bodyPr wrap="square">
            <a:spAutoFit/>
          </a:bodyPr>
          <a:lstStyle/>
          <a:p>
            <a:pPr indent="0" algn="ctr">
              <a:lnSpc>
                <a:spcPct val="135000"/>
              </a:lnSpc>
              <a:spcBef>
                <a:spcPts val="600"/>
              </a:spcBef>
              <a:spcAft>
                <a:spcPts val="600"/>
              </a:spcAft>
              <a:buClrTx/>
              <a:buSzTx/>
              <a:buFont typeface="Wingdings" panose="05000000000000000000" charset="0"/>
              <a:buNone/>
            </a:pPr>
            <a:r>
              <a:rPr lang="zh-CN" altLang="en-US" sz="2400" dirty="0">
                <a:solidFill>
                  <a:schemeClr val="accent1">
                    <a:lumMod val="75000"/>
                  </a:schemeClr>
                </a:solidFill>
                <a:latin typeface="Arial" panose="020B0604020202020204" pitchFamily="34" charset="0"/>
                <a:ea typeface="微软雅黑" panose="020B0503020204020204" pitchFamily="34" charset="-122"/>
              </a:rPr>
              <a:t>《艺术》全面融入</a:t>
            </a:r>
            <a:r>
              <a:rPr lang="zh-CN" altLang="en-US" sz="2400">
                <a:solidFill>
                  <a:srgbClr val="FF0066"/>
                </a:solidFill>
                <a:latin typeface="微软雅黑" panose="020B0503020204020204" pitchFamily="34" charset="-122"/>
                <a:ea typeface="微软雅黑" panose="020B0503020204020204" pitchFamily="34" charset="-122"/>
              </a:rPr>
              <a:t>模块化</a:t>
            </a:r>
            <a:r>
              <a:rPr lang="zh-CN" altLang="en-US" sz="2400" dirty="0">
                <a:solidFill>
                  <a:schemeClr val="accent1">
                    <a:lumMod val="75000"/>
                  </a:schemeClr>
                </a:solidFill>
                <a:latin typeface="Arial" panose="020B0604020202020204" pitchFamily="34" charset="0"/>
                <a:ea typeface="微软雅黑" panose="020B0503020204020204" pitchFamily="34" charset="-122"/>
              </a:rPr>
              <a:t>的课程内容，按</a:t>
            </a:r>
            <a:r>
              <a:rPr lang="zh-CN" altLang="en-US" sz="2400">
                <a:solidFill>
                  <a:srgbClr val="FF0066"/>
                </a:solidFill>
                <a:latin typeface="微软雅黑" panose="020B0503020204020204" pitchFamily="34" charset="-122"/>
                <a:ea typeface="微软雅黑" panose="020B0503020204020204" pitchFamily="34" charset="-122"/>
              </a:rPr>
              <a:t>艺术形式</a:t>
            </a:r>
            <a:r>
              <a:rPr lang="zh-CN" altLang="en-US" sz="2400" dirty="0">
                <a:solidFill>
                  <a:schemeClr val="accent1">
                    <a:lumMod val="75000"/>
                  </a:schemeClr>
                </a:solidFill>
                <a:latin typeface="Arial" panose="020B0604020202020204" pitchFamily="34" charset="0"/>
                <a:ea typeface="微软雅黑" panose="020B0503020204020204" pitchFamily="34" charset="-122"/>
              </a:rPr>
              <a:t>组织教学内容</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974590" y="1197610"/>
            <a:ext cx="6557010" cy="5346065"/>
          </a:xfrm>
          <a:prstGeom prst="rect">
            <a:avLst/>
          </a:prstGeom>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36525" y="-26035"/>
            <a:ext cx="12055475" cy="922020"/>
          </a:xfrm>
          <a:prstGeom prst="rect">
            <a:avLst/>
          </a:prstGeom>
          <a:noFill/>
        </p:spPr>
        <p:txBody>
          <a:bodyPr wrap="square" rtlCol="0" anchor="t">
            <a:spAutoFit/>
          </a:bodyPr>
          <a:lstStyle/>
          <a:p>
            <a:pPr algn="ctr">
              <a:lnSpc>
                <a:spcPct val="150000"/>
              </a:lnSpc>
              <a:spcBef>
                <a:spcPts val="0"/>
              </a:spcBef>
              <a:buClrTx/>
              <a:buSzTx/>
              <a:buFontTx/>
              <a:buNone/>
              <a:defRPr/>
            </a:pPr>
            <a:r>
              <a:rPr lang="zh-CN" altLang="en-US" sz="3600" b="1" dirty="0">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3"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（二）选题凸显</a:t>
            </a:r>
            <a:r>
              <a:rPr lang="en-US"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两性一度</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endPar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5422265" y="2320925"/>
            <a:ext cx="6160135" cy="829945"/>
          </a:xfrm>
          <a:prstGeom prst="rect">
            <a:avLst/>
          </a:prstGeom>
          <a:noFill/>
        </p:spPr>
        <p:txBody>
          <a:bodyPr wrap="square" rtlCol="0" anchor="t">
            <a:spAutoFit/>
          </a:bodyPr>
          <a:lstStyle/>
          <a:p>
            <a:pPr algn="l">
              <a:spcBef>
                <a:spcPts val="600"/>
              </a:spcBef>
              <a:spcAft>
                <a:spcPts val="600"/>
              </a:spcAft>
              <a:buClrTx/>
              <a:buSzTx/>
              <a:buFontTx/>
            </a:pPr>
            <a:r>
              <a:rPr lang="zh-CN" altLang="en-US" sz="2400"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知识能力素质的有机融合，培养学生解决复杂问题的</a:t>
            </a:r>
            <a:r>
              <a:rPr lang="zh-CN" altLang="en-US" sz="2400" dirty="0">
                <a:solidFill>
                  <a:srgbClr val="FF0066"/>
                </a:solidFill>
                <a:latin typeface="微软雅黑" panose="020B0503020204020204" pitchFamily="34" charset="-122"/>
                <a:ea typeface="微软雅黑" panose="020B0503020204020204" pitchFamily="34" charset="-122"/>
              </a:rPr>
              <a:t>综合能力和高阶思维</a:t>
            </a:r>
            <a:r>
              <a:rPr lang="zh-CN" altLang="en-US" sz="2400"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5422265" y="3746500"/>
            <a:ext cx="6160135" cy="1198880"/>
          </a:xfrm>
          <a:prstGeom prst="rect">
            <a:avLst/>
          </a:prstGeom>
          <a:noFill/>
        </p:spPr>
        <p:txBody>
          <a:bodyPr wrap="square" rtlCol="0" anchor="t">
            <a:spAutoFit/>
          </a:bodyPr>
          <a:lstStyle/>
          <a:p>
            <a:pPr algn="l">
              <a:spcBef>
                <a:spcPts val="600"/>
              </a:spcBef>
              <a:spcAft>
                <a:spcPts val="600"/>
              </a:spcAft>
              <a:buClrTx/>
              <a:buSzTx/>
              <a:buFontTx/>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课程内容要反映</a:t>
            </a:r>
            <a:r>
              <a:rPr lang="zh-CN" altLang="en-US" sz="2400">
                <a:solidFill>
                  <a:srgbClr val="FF0066"/>
                </a:solidFill>
                <a:latin typeface="微软雅黑" panose="020B0503020204020204" pitchFamily="34" charset="-122"/>
                <a:ea typeface="微软雅黑" panose="020B0503020204020204" pitchFamily="34" charset="-122"/>
              </a:rPr>
              <a:t>前沿性和时代性</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，教学形式呈现先进性和互动性，学习结果具有探究性和个性化。</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5422265" y="5271135"/>
            <a:ext cx="6160135" cy="829945"/>
          </a:xfrm>
          <a:prstGeom prst="rect">
            <a:avLst/>
          </a:prstGeom>
          <a:noFill/>
        </p:spPr>
        <p:txBody>
          <a:bodyPr wrap="square" rtlCol="0" anchor="t">
            <a:spAutoFit/>
          </a:bodyPr>
          <a:lstStyle/>
          <a:p>
            <a:pPr algn="l">
              <a:spcBef>
                <a:spcPts val="600"/>
              </a:spcBef>
              <a:spcAft>
                <a:spcPts val="600"/>
              </a:spcAft>
              <a:buClrTx/>
              <a:buSzTx/>
              <a:buFontTx/>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课程</a:t>
            </a:r>
            <a:r>
              <a:rPr lang="zh-CN" altLang="en-US" sz="2400">
                <a:solidFill>
                  <a:srgbClr val="FF0066"/>
                </a:solidFill>
                <a:latin typeface="微软雅黑" panose="020B0503020204020204" pitchFamily="34" charset="-122"/>
                <a:ea typeface="微软雅黑" panose="020B0503020204020204" pitchFamily="34" charset="-122"/>
              </a:rPr>
              <a:t>有一定难度</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，需要跳一跳才能够得着，老师备课和学生课下有较高要求。</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681990" y="1781810"/>
            <a:ext cx="4942840" cy="4688205"/>
            <a:chOff x="1074" y="2806"/>
            <a:chExt cx="7784" cy="7383"/>
          </a:xfrm>
        </p:grpSpPr>
        <p:sp>
          <p:nvSpPr>
            <p:cNvPr id="118" name="任意多边形 117"/>
            <p:cNvSpPr/>
            <p:nvPr>
              <p:custDataLst>
                <p:tags r:id="rId1"/>
              </p:custDataLst>
            </p:nvPr>
          </p:nvSpPr>
          <p:spPr>
            <a:xfrm>
              <a:off x="2134" y="4265"/>
              <a:ext cx="1356" cy="451"/>
            </a:xfrm>
            <a:custGeom>
              <a:avLst/>
              <a:gdLst>
                <a:gd name="connsiteX0" fmla="*/ 2322175 w 3767632"/>
                <a:gd name="connsiteY0" fmla="*/ 627 h 1252277"/>
                <a:gd name="connsiteX1" fmla="*/ 2530002 w 3767632"/>
                <a:gd name="connsiteY1" fmla="*/ 71155 h 1252277"/>
                <a:gd name="connsiteX2" fmla="*/ 2597458 w 3767632"/>
                <a:gd name="connsiteY2" fmla="*/ 132748 h 1252277"/>
                <a:gd name="connsiteX3" fmla="*/ 2601627 w 3767632"/>
                <a:gd name="connsiteY3" fmla="*/ 136555 h 1252277"/>
                <a:gd name="connsiteX4" fmla="*/ 2893482 w 3767632"/>
                <a:gd name="connsiteY4" fmla="*/ 1549 h 1252277"/>
                <a:gd name="connsiteX5" fmla="*/ 3091998 w 3767632"/>
                <a:gd name="connsiteY5" fmla="*/ 32038 h 1252277"/>
                <a:gd name="connsiteX6" fmla="*/ 3340667 w 3767632"/>
                <a:gd name="connsiteY6" fmla="*/ 317169 h 1252277"/>
                <a:gd name="connsiteX7" fmla="*/ 3342021 w 3767632"/>
                <a:gd name="connsiteY7" fmla="*/ 317678 h 1252277"/>
                <a:gd name="connsiteX8" fmla="*/ 3447168 w 3767632"/>
                <a:gd name="connsiteY8" fmla="*/ 357175 h 1252277"/>
                <a:gd name="connsiteX9" fmla="*/ 3659800 w 3767632"/>
                <a:gd name="connsiteY9" fmla="*/ 593897 h 1252277"/>
                <a:gd name="connsiteX10" fmla="*/ 3645516 w 3767632"/>
                <a:gd name="connsiteY10" fmla="*/ 893967 h 1252277"/>
                <a:gd name="connsiteX11" fmla="*/ 3767522 w 3767632"/>
                <a:gd name="connsiteY11" fmla="*/ 1232153 h 1252277"/>
                <a:gd name="connsiteX12" fmla="*/ 3764575 w 3767632"/>
                <a:gd name="connsiteY12" fmla="*/ 1252277 h 1252277"/>
                <a:gd name="connsiteX13" fmla="*/ 8930 w 3767632"/>
                <a:gd name="connsiteY13" fmla="*/ 1252277 h 1252277"/>
                <a:gd name="connsiteX14" fmla="*/ 5633 w 3767632"/>
                <a:gd name="connsiteY14" fmla="*/ 1243053 h 1252277"/>
                <a:gd name="connsiteX15" fmla="*/ 2750 w 3767632"/>
                <a:gd name="connsiteY15" fmla="*/ 1141633 h 1252277"/>
                <a:gd name="connsiteX16" fmla="*/ 339652 w 3767632"/>
                <a:gd name="connsiteY16" fmla="*/ 838353 h 1252277"/>
                <a:gd name="connsiteX17" fmla="*/ 342875 w 3767632"/>
                <a:gd name="connsiteY17" fmla="*/ 830358 h 1252277"/>
                <a:gd name="connsiteX18" fmla="*/ 342875 w 3767632"/>
                <a:gd name="connsiteY18" fmla="*/ 830358 h 1252277"/>
                <a:gd name="connsiteX19" fmla="*/ 492947 w 3767632"/>
                <a:gd name="connsiteY19" fmla="*/ 394842 h 1252277"/>
                <a:gd name="connsiteX20" fmla="*/ 1223016 w 3767632"/>
                <a:gd name="connsiteY20" fmla="*/ 295344 h 1252277"/>
                <a:gd name="connsiteX21" fmla="*/ 1223156 w 3767632"/>
                <a:gd name="connsiteY21" fmla="*/ 295160 h 1252277"/>
                <a:gd name="connsiteX22" fmla="*/ 1287400 w 3767632"/>
                <a:gd name="connsiteY22" fmla="*/ 210815 h 1252277"/>
                <a:gd name="connsiteX23" fmla="*/ 1959094 w 3767632"/>
                <a:gd name="connsiteY23" fmla="*/ 192052 h 1252277"/>
                <a:gd name="connsiteX24" fmla="*/ 1962377 w 3767632"/>
                <a:gd name="connsiteY24" fmla="*/ 187525 h 1252277"/>
                <a:gd name="connsiteX25" fmla="*/ 2010058 w 3767632"/>
                <a:gd name="connsiteY25" fmla="*/ 121772 h 1252277"/>
                <a:gd name="connsiteX26" fmla="*/ 2245913 w 3767632"/>
                <a:gd name="connsiteY26" fmla="*/ 3444 h 1252277"/>
                <a:gd name="connsiteX27" fmla="*/ 2322175 w 3767632"/>
                <a:gd name="connsiteY27" fmla="*/ 627 h 1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67632" h="1252277">
                  <a:moveTo>
                    <a:pt x="2322175" y="627"/>
                  </a:moveTo>
                  <a:cubicBezTo>
                    <a:pt x="2397727" y="4779"/>
                    <a:pt x="2470113" y="29448"/>
                    <a:pt x="2530002" y="71155"/>
                  </a:cubicBezTo>
                  <a:lnTo>
                    <a:pt x="2597458" y="132748"/>
                  </a:lnTo>
                  <a:lnTo>
                    <a:pt x="2601627" y="136555"/>
                  </a:lnTo>
                  <a:cubicBezTo>
                    <a:pt x="2676860" y="55804"/>
                    <a:pt x="2782849" y="8950"/>
                    <a:pt x="2893482" y="1549"/>
                  </a:cubicBezTo>
                  <a:cubicBezTo>
                    <a:pt x="2959862" y="-2891"/>
                    <a:pt x="3027914" y="6872"/>
                    <a:pt x="3091998" y="32038"/>
                  </a:cubicBezTo>
                  <a:cubicBezTo>
                    <a:pt x="3222212" y="83159"/>
                    <a:pt x="3315582" y="190185"/>
                    <a:pt x="3340667" y="317169"/>
                  </a:cubicBezTo>
                  <a:lnTo>
                    <a:pt x="3342021" y="317678"/>
                  </a:lnTo>
                  <a:lnTo>
                    <a:pt x="3447168" y="357175"/>
                  </a:lnTo>
                  <a:cubicBezTo>
                    <a:pt x="3546658" y="408541"/>
                    <a:pt x="3623218" y="492356"/>
                    <a:pt x="3659800" y="593897"/>
                  </a:cubicBezTo>
                  <a:cubicBezTo>
                    <a:pt x="3695249" y="692170"/>
                    <a:pt x="3690198" y="798904"/>
                    <a:pt x="3645516" y="893967"/>
                  </a:cubicBezTo>
                  <a:cubicBezTo>
                    <a:pt x="3727890" y="991744"/>
                    <a:pt x="3770090" y="1111251"/>
                    <a:pt x="3767522" y="1232153"/>
                  </a:cubicBezTo>
                  <a:lnTo>
                    <a:pt x="3764575" y="1252277"/>
                  </a:lnTo>
                  <a:lnTo>
                    <a:pt x="8930" y="1252277"/>
                  </a:lnTo>
                  <a:lnTo>
                    <a:pt x="5633" y="1243053"/>
                  </a:lnTo>
                  <a:cubicBezTo>
                    <a:pt x="-646" y="1210085"/>
                    <a:pt x="-1779" y="1175961"/>
                    <a:pt x="2750" y="1141633"/>
                  </a:cubicBezTo>
                  <a:cubicBezTo>
                    <a:pt x="24003" y="980860"/>
                    <a:pt x="163885" y="854927"/>
                    <a:pt x="339652" y="838353"/>
                  </a:cubicBezTo>
                  <a:lnTo>
                    <a:pt x="342875" y="830358"/>
                  </a:lnTo>
                  <a:lnTo>
                    <a:pt x="342875" y="830358"/>
                  </a:lnTo>
                  <a:cubicBezTo>
                    <a:pt x="319271" y="672036"/>
                    <a:pt x="374318" y="512372"/>
                    <a:pt x="492947" y="394842"/>
                  </a:cubicBezTo>
                  <a:cubicBezTo>
                    <a:pt x="680386" y="209209"/>
                    <a:pt x="984276" y="167834"/>
                    <a:pt x="1223016" y="295344"/>
                  </a:cubicBezTo>
                  <a:lnTo>
                    <a:pt x="1223156" y="295160"/>
                  </a:lnTo>
                  <a:lnTo>
                    <a:pt x="1287400" y="210815"/>
                  </a:lnTo>
                  <a:cubicBezTo>
                    <a:pt x="1458666" y="35796"/>
                    <a:pt x="1765363" y="17931"/>
                    <a:pt x="1959094" y="192052"/>
                  </a:cubicBezTo>
                  <a:lnTo>
                    <a:pt x="1962377" y="187525"/>
                  </a:lnTo>
                  <a:lnTo>
                    <a:pt x="2010058" y="121772"/>
                  </a:lnTo>
                  <a:cubicBezTo>
                    <a:pt x="2069569" y="58120"/>
                    <a:pt x="2153086" y="15436"/>
                    <a:pt x="2245913" y="3444"/>
                  </a:cubicBezTo>
                  <a:cubicBezTo>
                    <a:pt x="2271455" y="139"/>
                    <a:pt x="2296991" y="-757"/>
                    <a:pt x="2322175" y="627"/>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立方体 118"/>
            <p:cNvSpPr/>
            <p:nvPr>
              <p:custDataLst>
                <p:tags r:id="rId2"/>
              </p:custDataLst>
            </p:nvPr>
          </p:nvSpPr>
          <p:spPr>
            <a:xfrm>
              <a:off x="3263" y="3903"/>
              <a:ext cx="1699" cy="4380"/>
            </a:xfrm>
            <a:prstGeom prst="cube">
              <a:avLst>
                <a:gd name="adj" fmla="val 3989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立方体 119"/>
            <p:cNvSpPr/>
            <p:nvPr>
              <p:custDataLst>
                <p:tags r:id="rId3"/>
              </p:custDataLst>
            </p:nvPr>
          </p:nvSpPr>
          <p:spPr>
            <a:xfrm>
              <a:off x="2614" y="5393"/>
              <a:ext cx="1699" cy="3505"/>
            </a:xfrm>
            <a:prstGeom prst="cube">
              <a:avLst>
                <a:gd name="adj" fmla="val 385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立方体 120"/>
            <p:cNvSpPr/>
            <p:nvPr>
              <p:custDataLst>
                <p:tags r:id="rId4"/>
              </p:custDataLst>
            </p:nvPr>
          </p:nvSpPr>
          <p:spPr>
            <a:xfrm>
              <a:off x="1965" y="6883"/>
              <a:ext cx="1699" cy="2659"/>
            </a:xfrm>
            <a:prstGeom prst="cube">
              <a:avLst>
                <a:gd name="adj" fmla="val 385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2" name="直接连接符 121"/>
            <p:cNvCxnSpPr/>
            <p:nvPr>
              <p:custDataLst>
                <p:tags r:id="rId5"/>
              </p:custDataLst>
            </p:nvPr>
          </p:nvCxnSpPr>
          <p:spPr>
            <a:xfrm>
              <a:off x="4129" y="3098"/>
              <a:ext cx="0" cy="1113"/>
            </a:xfrm>
            <a:prstGeom prst="line">
              <a:avLst/>
            </a:prstGeom>
            <a:ln w="28575">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sp>
          <p:nvSpPr>
            <p:cNvPr id="123" name="波形 122"/>
            <p:cNvSpPr/>
            <p:nvPr>
              <p:custDataLst>
                <p:tags r:id="rId6"/>
              </p:custDataLst>
            </p:nvPr>
          </p:nvSpPr>
          <p:spPr>
            <a:xfrm>
              <a:off x="4129" y="2806"/>
              <a:ext cx="1320" cy="916"/>
            </a:xfrm>
            <a:prstGeom prst="wav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5" name="直接连接符 124"/>
            <p:cNvCxnSpPr/>
            <p:nvPr>
              <p:custDataLst>
                <p:tags r:id="rId7"/>
              </p:custDataLst>
            </p:nvPr>
          </p:nvCxnSpPr>
          <p:spPr>
            <a:xfrm>
              <a:off x="2868" y="6001"/>
              <a:ext cx="0" cy="1177"/>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custDataLst>
                <p:tags r:id="rId8"/>
              </p:custDataLst>
            </p:nvPr>
          </p:nvCxnSpPr>
          <p:spPr>
            <a:xfrm>
              <a:off x="3150" y="6001"/>
              <a:ext cx="0" cy="1177"/>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custDataLst>
                <p:tags r:id="rId9"/>
              </p:custDataLst>
            </p:nvPr>
          </p:nvCxnSpPr>
          <p:spPr>
            <a:xfrm flipH="1">
              <a:off x="2868" y="6114"/>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custDataLst>
                <p:tags r:id="rId10"/>
              </p:custDataLst>
            </p:nvPr>
          </p:nvCxnSpPr>
          <p:spPr>
            <a:xfrm flipH="1">
              <a:off x="2868" y="6303"/>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custDataLst>
                <p:tags r:id="rId11"/>
              </p:custDataLst>
            </p:nvPr>
          </p:nvCxnSpPr>
          <p:spPr>
            <a:xfrm flipH="1">
              <a:off x="2868" y="6491"/>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custDataLst>
                <p:tags r:id="rId12"/>
              </p:custDataLst>
            </p:nvPr>
          </p:nvCxnSpPr>
          <p:spPr>
            <a:xfrm flipH="1">
              <a:off x="2868" y="6678"/>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custDataLst>
                <p:tags r:id="rId13"/>
              </p:custDataLst>
            </p:nvPr>
          </p:nvCxnSpPr>
          <p:spPr>
            <a:xfrm flipH="1">
              <a:off x="2868" y="6866"/>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custDataLst>
                <p:tags r:id="rId14"/>
              </p:custDataLst>
            </p:nvPr>
          </p:nvCxnSpPr>
          <p:spPr>
            <a:xfrm flipH="1">
              <a:off x="2868" y="7054"/>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custDataLst>
                <p:tags r:id="rId15"/>
              </p:custDataLst>
            </p:nvPr>
          </p:nvCxnSpPr>
          <p:spPr>
            <a:xfrm>
              <a:off x="3513" y="4505"/>
              <a:ext cx="0" cy="1177"/>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custDataLst>
                <p:tags r:id="rId16"/>
              </p:custDataLst>
            </p:nvPr>
          </p:nvCxnSpPr>
          <p:spPr>
            <a:xfrm>
              <a:off x="3794" y="4505"/>
              <a:ext cx="0" cy="1177"/>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custDataLst>
                <p:tags r:id="rId17"/>
              </p:custDataLst>
            </p:nvPr>
          </p:nvCxnSpPr>
          <p:spPr>
            <a:xfrm flipH="1">
              <a:off x="3513" y="4619"/>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custDataLst>
                <p:tags r:id="rId18"/>
              </p:custDataLst>
            </p:nvPr>
          </p:nvCxnSpPr>
          <p:spPr>
            <a:xfrm flipH="1">
              <a:off x="3513" y="4807"/>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custDataLst>
                <p:tags r:id="rId19"/>
              </p:custDataLst>
            </p:nvPr>
          </p:nvCxnSpPr>
          <p:spPr>
            <a:xfrm flipH="1">
              <a:off x="3513" y="4995"/>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custDataLst>
                <p:tags r:id="rId20"/>
              </p:custDataLst>
            </p:nvPr>
          </p:nvCxnSpPr>
          <p:spPr>
            <a:xfrm flipH="1">
              <a:off x="3513" y="5183"/>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custDataLst>
                <p:tags r:id="rId21"/>
              </p:custDataLst>
            </p:nvPr>
          </p:nvCxnSpPr>
          <p:spPr>
            <a:xfrm flipH="1">
              <a:off x="3513" y="5370"/>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custDataLst>
                <p:tags r:id="rId22"/>
              </p:custDataLst>
            </p:nvPr>
          </p:nvCxnSpPr>
          <p:spPr>
            <a:xfrm flipH="1">
              <a:off x="3513" y="5558"/>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sp>
          <p:nvSpPr>
            <p:cNvPr id="142" name="任意多边形 141"/>
            <p:cNvSpPr/>
            <p:nvPr>
              <p:custDataLst>
                <p:tags r:id="rId23"/>
              </p:custDataLst>
            </p:nvPr>
          </p:nvSpPr>
          <p:spPr>
            <a:xfrm>
              <a:off x="1074" y="6332"/>
              <a:ext cx="1109" cy="368"/>
            </a:xfrm>
            <a:custGeom>
              <a:avLst/>
              <a:gdLst>
                <a:gd name="connsiteX0" fmla="*/ 2322175 w 3767632"/>
                <a:gd name="connsiteY0" fmla="*/ 627 h 1252277"/>
                <a:gd name="connsiteX1" fmla="*/ 2530002 w 3767632"/>
                <a:gd name="connsiteY1" fmla="*/ 71155 h 1252277"/>
                <a:gd name="connsiteX2" fmla="*/ 2597458 w 3767632"/>
                <a:gd name="connsiteY2" fmla="*/ 132748 h 1252277"/>
                <a:gd name="connsiteX3" fmla="*/ 2601627 w 3767632"/>
                <a:gd name="connsiteY3" fmla="*/ 136555 h 1252277"/>
                <a:gd name="connsiteX4" fmla="*/ 2893482 w 3767632"/>
                <a:gd name="connsiteY4" fmla="*/ 1549 h 1252277"/>
                <a:gd name="connsiteX5" fmla="*/ 3091998 w 3767632"/>
                <a:gd name="connsiteY5" fmla="*/ 32038 h 1252277"/>
                <a:gd name="connsiteX6" fmla="*/ 3340667 w 3767632"/>
                <a:gd name="connsiteY6" fmla="*/ 317169 h 1252277"/>
                <a:gd name="connsiteX7" fmla="*/ 3342021 w 3767632"/>
                <a:gd name="connsiteY7" fmla="*/ 317678 h 1252277"/>
                <a:gd name="connsiteX8" fmla="*/ 3447168 w 3767632"/>
                <a:gd name="connsiteY8" fmla="*/ 357175 h 1252277"/>
                <a:gd name="connsiteX9" fmla="*/ 3659800 w 3767632"/>
                <a:gd name="connsiteY9" fmla="*/ 593897 h 1252277"/>
                <a:gd name="connsiteX10" fmla="*/ 3645516 w 3767632"/>
                <a:gd name="connsiteY10" fmla="*/ 893967 h 1252277"/>
                <a:gd name="connsiteX11" fmla="*/ 3767522 w 3767632"/>
                <a:gd name="connsiteY11" fmla="*/ 1232153 h 1252277"/>
                <a:gd name="connsiteX12" fmla="*/ 3764575 w 3767632"/>
                <a:gd name="connsiteY12" fmla="*/ 1252277 h 1252277"/>
                <a:gd name="connsiteX13" fmla="*/ 8930 w 3767632"/>
                <a:gd name="connsiteY13" fmla="*/ 1252277 h 1252277"/>
                <a:gd name="connsiteX14" fmla="*/ 5633 w 3767632"/>
                <a:gd name="connsiteY14" fmla="*/ 1243053 h 1252277"/>
                <a:gd name="connsiteX15" fmla="*/ 2750 w 3767632"/>
                <a:gd name="connsiteY15" fmla="*/ 1141633 h 1252277"/>
                <a:gd name="connsiteX16" fmla="*/ 339652 w 3767632"/>
                <a:gd name="connsiteY16" fmla="*/ 838353 h 1252277"/>
                <a:gd name="connsiteX17" fmla="*/ 342875 w 3767632"/>
                <a:gd name="connsiteY17" fmla="*/ 830358 h 1252277"/>
                <a:gd name="connsiteX18" fmla="*/ 342875 w 3767632"/>
                <a:gd name="connsiteY18" fmla="*/ 830358 h 1252277"/>
                <a:gd name="connsiteX19" fmla="*/ 492947 w 3767632"/>
                <a:gd name="connsiteY19" fmla="*/ 394842 h 1252277"/>
                <a:gd name="connsiteX20" fmla="*/ 1223016 w 3767632"/>
                <a:gd name="connsiteY20" fmla="*/ 295344 h 1252277"/>
                <a:gd name="connsiteX21" fmla="*/ 1223156 w 3767632"/>
                <a:gd name="connsiteY21" fmla="*/ 295160 h 1252277"/>
                <a:gd name="connsiteX22" fmla="*/ 1287400 w 3767632"/>
                <a:gd name="connsiteY22" fmla="*/ 210815 h 1252277"/>
                <a:gd name="connsiteX23" fmla="*/ 1959094 w 3767632"/>
                <a:gd name="connsiteY23" fmla="*/ 192052 h 1252277"/>
                <a:gd name="connsiteX24" fmla="*/ 1962377 w 3767632"/>
                <a:gd name="connsiteY24" fmla="*/ 187525 h 1252277"/>
                <a:gd name="connsiteX25" fmla="*/ 2010058 w 3767632"/>
                <a:gd name="connsiteY25" fmla="*/ 121772 h 1252277"/>
                <a:gd name="connsiteX26" fmla="*/ 2245913 w 3767632"/>
                <a:gd name="connsiteY26" fmla="*/ 3444 h 1252277"/>
                <a:gd name="connsiteX27" fmla="*/ 2322175 w 3767632"/>
                <a:gd name="connsiteY27" fmla="*/ 627 h 1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67632" h="1252277">
                  <a:moveTo>
                    <a:pt x="2322175" y="627"/>
                  </a:moveTo>
                  <a:cubicBezTo>
                    <a:pt x="2397727" y="4779"/>
                    <a:pt x="2470113" y="29448"/>
                    <a:pt x="2530002" y="71155"/>
                  </a:cubicBezTo>
                  <a:lnTo>
                    <a:pt x="2597458" y="132748"/>
                  </a:lnTo>
                  <a:lnTo>
                    <a:pt x="2601627" y="136555"/>
                  </a:lnTo>
                  <a:cubicBezTo>
                    <a:pt x="2676860" y="55804"/>
                    <a:pt x="2782849" y="8950"/>
                    <a:pt x="2893482" y="1549"/>
                  </a:cubicBezTo>
                  <a:cubicBezTo>
                    <a:pt x="2959862" y="-2891"/>
                    <a:pt x="3027914" y="6872"/>
                    <a:pt x="3091998" y="32038"/>
                  </a:cubicBezTo>
                  <a:cubicBezTo>
                    <a:pt x="3222212" y="83159"/>
                    <a:pt x="3315582" y="190185"/>
                    <a:pt x="3340667" y="317169"/>
                  </a:cubicBezTo>
                  <a:lnTo>
                    <a:pt x="3342021" y="317678"/>
                  </a:lnTo>
                  <a:lnTo>
                    <a:pt x="3447168" y="357175"/>
                  </a:lnTo>
                  <a:cubicBezTo>
                    <a:pt x="3546658" y="408541"/>
                    <a:pt x="3623218" y="492356"/>
                    <a:pt x="3659800" y="593897"/>
                  </a:cubicBezTo>
                  <a:cubicBezTo>
                    <a:pt x="3695249" y="692170"/>
                    <a:pt x="3690198" y="798904"/>
                    <a:pt x="3645516" y="893967"/>
                  </a:cubicBezTo>
                  <a:cubicBezTo>
                    <a:pt x="3727890" y="991744"/>
                    <a:pt x="3770090" y="1111251"/>
                    <a:pt x="3767522" y="1232153"/>
                  </a:cubicBezTo>
                  <a:lnTo>
                    <a:pt x="3764575" y="1252277"/>
                  </a:lnTo>
                  <a:lnTo>
                    <a:pt x="8930" y="1252277"/>
                  </a:lnTo>
                  <a:lnTo>
                    <a:pt x="5633" y="1243053"/>
                  </a:lnTo>
                  <a:cubicBezTo>
                    <a:pt x="-646" y="1210085"/>
                    <a:pt x="-1779" y="1175961"/>
                    <a:pt x="2750" y="1141633"/>
                  </a:cubicBezTo>
                  <a:cubicBezTo>
                    <a:pt x="24003" y="980860"/>
                    <a:pt x="163885" y="854927"/>
                    <a:pt x="339652" y="838353"/>
                  </a:cubicBezTo>
                  <a:lnTo>
                    <a:pt x="342875" y="830358"/>
                  </a:lnTo>
                  <a:lnTo>
                    <a:pt x="342875" y="830358"/>
                  </a:lnTo>
                  <a:cubicBezTo>
                    <a:pt x="319271" y="672036"/>
                    <a:pt x="374318" y="512372"/>
                    <a:pt x="492947" y="394842"/>
                  </a:cubicBezTo>
                  <a:cubicBezTo>
                    <a:pt x="680386" y="209209"/>
                    <a:pt x="984276" y="167834"/>
                    <a:pt x="1223016" y="295344"/>
                  </a:cubicBezTo>
                  <a:lnTo>
                    <a:pt x="1223156" y="295160"/>
                  </a:lnTo>
                  <a:lnTo>
                    <a:pt x="1287400" y="210815"/>
                  </a:lnTo>
                  <a:cubicBezTo>
                    <a:pt x="1458666" y="35796"/>
                    <a:pt x="1765363" y="17931"/>
                    <a:pt x="1959094" y="192052"/>
                  </a:cubicBezTo>
                  <a:lnTo>
                    <a:pt x="1962377" y="187525"/>
                  </a:lnTo>
                  <a:lnTo>
                    <a:pt x="2010058" y="121772"/>
                  </a:lnTo>
                  <a:cubicBezTo>
                    <a:pt x="2069569" y="58120"/>
                    <a:pt x="2153086" y="15436"/>
                    <a:pt x="2245913" y="3444"/>
                  </a:cubicBezTo>
                  <a:cubicBezTo>
                    <a:pt x="2271455" y="139"/>
                    <a:pt x="2296991" y="-757"/>
                    <a:pt x="2322175" y="627"/>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任意多边形 142"/>
            <p:cNvSpPr/>
            <p:nvPr>
              <p:custDataLst>
                <p:tags r:id="rId24"/>
              </p:custDataLst>
            </p:nvPr>
          </p:nvSpPr>
          <p:spPr>
            <a:xfrm flipH="1">
              <a:off x="4623" y="5152"/>
              <a:ext cx="967" cy="322"/>
            </a:xfrm>
            <a:custGeom>
              <a:avLst/>
              <a:gdLst>
                <a:gd name="connsiteX0" fmla="*/ 2322175 w 3767632"/>
                <a:gd name="connsiteY0" fmla="*/ 627 h 1252277"/>
                <a:gd name="connsiteX1" fmla="*/ 2530002 w 3767632"/>
                <a:gd name="connsiteY1" fmla="*/ 71155 h 1252277"/>
                <a:gd name="connsiteX2" fmla="*/ 2597458 w 3767632"/>
                <a:gd name="connsiteY2" fmla="*/ 132748 h 1252277"/>
                <a:gd name="connsiteX3" fmla="*/ 2601627 w 3767632"/>
                <a:gd name="connsiteY3" fmla="*/ 136555 h 1252277"/>
                <a:gd name="connsiteX4" fmla="*/ 2893482 w 3767632"/>
                <a:gd name="connsiteY4" fmla="*/ 1549 h 1252277"/>
                <a:gd name="connsiteX5" fmla="*/ 3091998 w 3767632"/>
                <a:gd name="connsiteY5" fmla="*/ 32038 h 1252277"/>
                <a:gd name="connsiteX6" fmla="*/ 3340667 w 3767632"/>
                <a:gd name="connsiteY6" fmla="*/ 317169 h 1252277"/>
                <a:gd name="connsiteX7" fmla="*/ 3342021 w 3767632"/>
                <a:gd name="connsiteY7" fmla="*/ 317678 h 1252277"/>
                <a:gd name="connsiteX8" fmla="*/ 3447168 w 3767632"/>
                <a:gd name="connsiteY8" fmla="*/ 357175 h 1252277"/>
                <a:gd name="connsiteX9" fmla="*/ 3659800 w 3767632"/>
                <a:gd name="connsiteY9" fmla="*/ 593897 h 1252277"/>
                <a:gd name="connsiteX10" fmla="*/ 3645516 w 3767632"/>
                <a:gd name="connsiteY10" fmla="*/ 893967 h 1252277"/>
                <a:gd name="connsiteX11" fmla="*/ 3767522 w 3767632"/>
                <a:gd name="connsiteY11" fmla="*/ 1232153 h 1252277"/>
                <a:gd name="connsiteX12" fmla="*/ 3764575 w 3767632"/>
                <a:gd name="connsiteY12" fmla="*/ 1252277 h 1252277"/>
                <a:gd name="connsiteX13" fmla="*/ 8930 w 3767632"/>
                <a:gd name="connsiteY13" fmla="*/ 1252277 h 1252277"/>
                <a:gd name="connsiteX14" fmla="*/ 5633 w 3767632"/>
                <a:gd name="connsiteY14" fmla="*/ 1243053 h 1252277"/>
                <a:gd name="connsiteX15" fmla="*/ 2750 w 3767632"/>
                <a:gd name="connsiteY15" fmla="*/ 1141633 h 1252277"/>
                <a:gd name="connsiteX16" fmla="*/ 339652 w 3767632"/>
                <a:gd name="connsiteY16" fmla="*/ 838353 h 1252277"/>
                <a:gd name="connsiteX17" fmla="*/ 342875 w 3767632"/>
                <a:gd name="connsiteY17" fmla="*/ 830358 h 1252277"/>
                <a:gd name="connsiteX18" fmla="*/ 342875 w 3767632"/>
                <a:gd name="connsiteY18" fmla="*/ 830358 h 1252277"/>
                <a:gd name="connsiteX19" fmla="*/ 492947 w 3767632"/>
                <a:gd name="connsiteY19" fmla="*/ 394842 h 1252277"/>
                <a:gd name="connsiteX20" fmla="*/ 1223016 w 3767632"/>
                <a:gd name="connsiteY20" fmla="*/ 295344 h 1252277"/>
                <a:gd name="connsiteX21" fmla="*/ 1223156 w 3767632"/>
                <a:gd name="connsiteY21" fmla="*/ 295160 h 1252277"/>
                <a:gd name="connsiteX22" fmla="*/ 1287400 w 3767632"/>
                <a:gd name="connsiteY22" fmla="*/ 210815 h 1252277"/>
                <a:gd name="connsiteX23" fmla="*/ 1959094 w 3767632"/>
                <a:gd name="connsiteY23" fmla="*/ 192052 h 1252277"/>
                <a:gd name="connsiteX24" fmla="*/ 1962377 w 3767632"/>
                <a:gd name="connsiteY24" fmla="*/ 187525 h 1252277"/>
                <a:gd name="connsiteX25" fmla="*/ 2010058 w 3767632"/>
                <a:gd name="connsiteY25" fmla="*/ 121772 h 1252277"/>
                <a:gd name="connsiteX26" fmla="*/ 2245913 w 3767632"/>
                <a:gd name="connsiteY26" fmla="*/ 3444 h 1252277"/>
                <a:gd name="connsiteX27" fmla="*/ 2322175 w 3767632"/>
                <a:gd name="connsiteY27" fmla="*/ 627 h 1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67632" h="1252277">
                  <a:moveTo>
                    <a:pt x="2322175" y="627"/>
                  </a:moveTo>
                  <a:cubicBezTo>
                    <a:pt x="2397727" y="4779"/>
                    <a:pt x="2470113" y="29448"/>
                    <a:pt x="2530002" y="71155"/>
                  </a:cubicBezTo>
                  <a:lnTo>
                    <a:pt x="2597458" y="132748"/>
                  </a:lnTo>
                  <a:lnTo>
                    <a:pt x="2601627" y="136555"/>
                  </a:lnTo>
                  <a:cubicBezTo>
                    <a:pt x="2676860" y="55804"/>
                    <a:pt x="2782849" y="8950"/>
                    <a:pt x="2893482" y="1549"/>
                  </a:cubicBezTo>
                  <a:cubicBezTo>
                    <a:pt x="2959862" y="-2891"/>
                    <a:pt x="3027914" y="6872"/>
                    <a:pt x="3091998" y="32038"/>
                  </a:cubicBezTo>
                  <a:cubicBezTo>
                    <a:pt x="3222212" y="83159"/>
                    <a:pt x="3315582" y="190185"/>
                    <a:pt x="3340667" y="317169"/>
                  </a:cubicBezTo>
                  <a:lnTo>
                    <a:pt x="3342021" y="317678"/>
                  </a:lnTo>
                  <a:lnTo>
                    <a:pt x="3447168" y="357175"/>
                  </a:lnTo>
                  <a:cubicBezTo>
                    <a:pt x="3546658" y="408541"/>
                    <a:pt x="3623218" y="492356"/>
                    <a:pt x="3659800" y="593897"/>
                  </a:cubicBezTo>
                  <a:cubicBezTo>
                    <a:pt x="3695249" y="692170"/>
                    <a:pt x="3690198" y="798904"/>
                    <a:pt x="3645516" y="893967"/>
                  </a:cubicBezTo>
                  <a:cubicBezTo>
                    <a:pt x="3727890" y="991744"/>
                    <a:pt x="3770090" y="1111251"/>
                    <a:pt x="3767522" y="1232153"/>
                  </a:cubicBezTo>
                  <a:lnTo>
                    <a:pt x="3764575" y="1252277"/>
                  </a:lnTo>
                  <a:lnTo>
                    <a:pt x="8930" y="1252277"/>
                  </a:lnTo>
                  <a:lnTo>
                    <a:pt x="5633" y="1243053"/>
                  </a:lnTo>
                  <a:cubicBezTo>
                    <a:pt x="-646" y="1210085"/>
                    <a:pt x="-1779" y="1175961"/>
                    <a:pt x="2750" y="1141633"/>
                  </a:cubicBezTo>
                  <a:cubicBezTo>
                    <a:pt x="24003" y="980860"/>
                    <a:pt x="163885" y="854927"/>
                    <a:pt x="339652" y="838353"/>
                  </a:cubicBezTo>
                  <a:lnTo>
                    <a:pt x="342875" y="830358"/>
                  </a:lnTo>
                  <a:lnTo>
                    <a:pt x="342875" y="830358"/>
                  </a:lnTo>
                  <a:cubicBezTo>
                    <a:pt x="319271" y="672036"/>
                    <a:pt x="374318" y="512372"/>
                    <a:pt x="492947" y="394842"/>
                  </a:cubicBezTo>
                  <a:cubicBezTo>
                    <a:pt x="680386" y="209209"/>
                    <a:pt x="984276" y="167834"/>
                    <a:pt x="1223016" y="295344"/>
                  </a:cubicBezTo>
                  <a:lnTo>
                    <a:pt x="1223156" y="295160"/>
                  </a:lnTo>
                  <a:lnTo>
                    <a:pt x="1287400" y="210815"/>
                  </a:lnTo>
                  <a:cubicBezTo>
                    <a:pt x="1458666" y="35796"/>
                    <a:pt x="1765363" y="17931"/>
                    <a:pt x="1959094" y="192052"/>
                  </a:cubicBezTo>
                  <a:lnTo>
                    <a:pt x="1962377" y="187525"/>
                  </a:lnTo>
                  <a:lnTo>
                    <a:pt x="2010058" y="121772"/>
                  </a:lnTo>
                  <a:cubicBezTo>
                    <a:pt x="2069569" y="58120"/>
                    <a:pt x="2153086" y="15436"/>
                    <a:pt x="2245913" y="3444"/>
                  </a:cubicBezTo>
                  <a:cubicBezTo>
                    <a:pt x="2271455" y="139"/>
                    <a:pt x="2296991" y="-757"/>
                    <a:pt x="2322175" y="627"/>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立方体 143"/>
            <p:cNvSpPr/>
            <p:nvPr>
              <p:custDataLst>
                <p:tags r:id="rId25"/>
              </p:custDataLst>
            </p:nvPr>
          </p:nvSpPr>
          <p:spPr>
            <a:xfrm>
              <a:off x="1316" y="8457"/>
              <a:ext cx="1699" cy="1733"/>
            </a:xfrm>
            <a:prstGeom prst="cube">
              <a:avLst>
                <a:gd name="adj" fmla="val 385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6" name="直接连接符 145"/>
            <p:cNvCxnSpPr/>
            <p:nvPr>
              <p:custDataLst>
                <p:tags r:id="rId26"/>
              </p:custDataLst>
            </p:nvPr>
          </p:nvCxnSpPr>
          <p:spPr>
            <a:xfrm>
              <a:off x="2216" y="7531"/>
              <a:ext cx="0" cy="1177"/>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custDataLst>
                <p:tags r:id="rId27"/>
              </p:custDataLst>
            </p:nvPr>
          </p:nvCxnSpPr>
          <p:spPr>
            <a:xfrm>
              <a:off x="2496" y="7531"/>
              <a:ext cx="0" cy="1177"/>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custDataLst>
                <p:tags r:id="rId28"/>
              </p:custDataLst>
            </p:nvPr>
          </p:nvCxnSpPr>
          <p:spPr>
            <a:xfrm flipH="1">
              <a:off x="2216" y="7644"/>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custDataLst>
                <p:tags r:id="rId29"/>
              </p:custDataLst>
            </p:nvPr>
          </p:nvCxnSpPr>
          <p:spPr>
            <a:xfrm flipH="1">
              <a:off x="2216" y="7832"/>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custDataLst>
                <p:tags r:id="rId30"/>
              </p:custDataLst>
            </p:nvPr>
          </p:nvCxnSpPr>
          <p:spPr>
            <a:xfrm flipH="1">
              <a:off x="2216" y="8020"/>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custDataLst>
                <p:tags r:id="rId31"/>
              </p:custDataLst>
            </p:nvPr>
          </p:nvCxnSpPr>
          <p:spPr>
            <a:xfrm flipH="1">
              <a:off x="2216" y="8207"/>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custDataLst>
                <p:tags r:id="rId32"/>
              </p:custDataLst>
            </p:nvPr>
          </p:nvCxnSpPr>
          <p:spPr>
            <a:xfrm flipH="1">
              <a:off x="2216" y="8396"/>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custDataLst>
                <p:tags r:id="rId33"/>
              </p:custDataLst>
            </p:nvPr>
          </p:nvCxnSpPr>
          <p:spPr>
            <a:xfrm flipH="1">
              <a:off x="2216" y="8584"/>
              <a:ext cx="282" cy="0"/>
            </a:xfrm>
            <a:prstGeom prst="line">
              <a:avLst/>
            </a:prstGeom>
            <a:ln w="28575" cap="rnd">
              <a:solidFill>
                <a:schemeClr val="accent6">
                  <a:lumMod val="0"/>
                  <a:lumOff val="100000"/>
                </a:schemeClr>
              </a:solidFill>
            </a:ln>
          </p:spPr>
          <p:style>
            <a:lnRef idx="1">
              <a:schemeClr val="accent1"/>
            </a:lnRef>
            <a:fillRef idx="0">
              <a:schemeClr val="accent1"/>
            </a:fillRef>
            <a:effectRef idx="0">
              <a:schemeClr val="accent1"/>
            </a:effectRef>
            <a:fontRef idx="minor">
              <a:schemeClr val="tx1"/>
            </a:fontRef>
          </p:style>
        </p:cxnSp>
        <p:sp>
          <p:nvSpPr>
            <p:cNvPr id="154" name="KSO_Shape"/>
            <p:cNvSpPr/>
            <p:nvPr>
              <p:custDataLst>
                <p:tags r:id="rId34"/>
              </p:custDataLst>
            </p:nvPr>
          </p:nvSpPr>
          <p:spPr bwMode="auto">
            <a:xfrm flipH="1">
              <a:off x="1515" y="8457"/>
              <a:ext cx="600" cy="585"/>
            </a:xfrm>
            <a:custGeom>
              <a:avLst/>
              <a:gdLst/>
              <a:ahLst/>
              <a:cxnLst/>
              <a:rect l="0" t="0" r="r" b="b"/>
              <a:pathLst>
                <a:path w="5833534" h="5697984">
                  <a:moveTo>
                    <a:pt x="4116344" y="2028563"/>
                  </a:moveTo>
                  <a:lnTo>
                    <a:pt x="4115715" y="2034106"/>
                  </a:lnTo>
                  <a:lnTo>
                    <a:pt x="4105639" y="2083992"/>
                  </a:lnTo>
                  <a:lnTo>
                    <a:pt x="4085489" y="2122793"/>
                  </a:lnTo>
                  <a:lnTo>
                    <a:pt x="4055263" y="2161593"/>
                  </a:lnTo>
                  <a:lnTo>
                    <a:pt x="4025038" y="2189308"/>
                  </a:lnTo>
                  <a:lnTo>
                    <a:pt x="3989775" y="2211480"/>
                  </a:lnTo>
                  <a:lnTo>
                    <a:pt x="3959549" y="2223952"/>
                  </a:lnTo>
                  <a:lnTo>
                    <a:pt x="3959549" y="2244737"/>
                  </a:lnTo>
                  <a:lnTo>
                    <a:pt x="3964587" y="2266909"/>
                  </a:lnTo>
                  <a:lnTo>
                    <a:pt x="3974662" y="2289081"/>
                  </a:lnTo>
                  <a:lnTo>
                    <a:pt x="3989775" y="2311252"/>
                  </a:lnTo>
                  <a:lnTo>
                    <a:pt x="4004887" y="2327881"/>
                  </a:lnTo>
                  <a:lnTo>
                    <a:pt x="4161053" y="2460911"/>
                  </a:lnTo>
                  <a:lnTo>
                    <a:pt x="4352482" y="2189308"/>
                  </a:lnTo>
                  <a:lnTo>
                    <a:pt x="4196316" y="2056277"/>
                  </a:lnTo>
                  <a:lnTo>
                    <a:pt x="4176166" y="2045192"/>
                  </a:lnTo>
                  <a:lnTo>
                    <a:pt x="4156015" y="2034106"/>
                  </a:lnTo>
                  <a:lnTo>
                    <a:pt x="4135865" y="2028563"/>
                  </a:lnTo>
                  <a:lnTo>
                    <a:pt x="4116344" y="2028563"/>
                  </a:lnTo>
                  <a:close/>
                  <a:moveTo>
                    <a:pt x="2040226" y="1191580"/>
                  </a:moveTo>
                  <a:lnTo>
                    <a:pt x="2125865" y="1191580"/>
                  </a:lnTo>
                  <a:lnTo>
                    <a:pt x="2211504" y="1202666"/>
                  </a:lnTo>
                  <a:lnTo>
                    <a:pt x="2292105" y="1224838"/>
                  </a:lnTo>
                  <a:lnTo>
                    <a:pt x="2332406" y="1241466"/>
                  </a:lnTo>
                  <a:lnTo>
                    <a:pt x="2372707" y="1258095"/>
                  </a:lnTo>
                  <a:lnTo>
                    <a:pt x="2398150" y="1274092"/>
                  </a:lnTo>
                  <a:lnTo>
                    <a:pt x="3989775" y="1768045"/>
                  </a:lnTo>
                  <a:lnTo>
                    <a:pt x="4025038" y="1790217"/>
                  </a:lnTo>
                  <a:lnTo>
                    <a:pt x="4060301" y="1823474"/>
                  </a:lnTo>
                  <a:lnTo>
                    <a:pt x="4085489" y="1856732"/>
                  </a:lnTo>
                  <a:lnTo>
                    <a:pt x="4091442" y="1869834"/>
                  </a:lnTo>
                  <a:lnTo>
                    <a:pt x="4100602" y="1867818"/>
                  </a:lnTo>
                  <a:lnTo>
                    <a:pt x="4145940" y="1862275"/>
                  </a:lnTo>
                  <a:lnTo>
                    <a:pt x="4196316" y="1873361"/>
                  </a:lnTo>
                  <a:lnTo>
                    <a:pt x="4241655" y="1889989"/>
                  </a:lnTo>
                  <a:lnTo>
                    <a:pt x="4281955" y="1923247"/>
                  </a:lnTo>
                  <a:lnTo>
                    <a:pt x="4443158" y="2061820"/>
                  </a:lnTo>
                  <a:lnTo>
                    <a:pt x="4785715" y="1585128"/>
                  </a:lnTo>
                  <a:lnTo>
                    <a:pt x="4800827" y="1568499"/>
                  </a:lnTo>
                  <a:lnTo>
                    <a:pt x="4815940" y="1557414"/>
                  </a:lnTo>
                  <a:lnTo>
                    <a:pt x="4836091" y="1546328"/>
                  </a:lnTo>
                  <a:lnTo>
                    <a:pt x="4856241" y="1540785"/>
                  </a:lnTo>
                  <a:lnTo>
                    <a:pt x="4876391" y="1540785"/>
                  </a:lnTo>
                  <a:lnTo>
                    <a:pt x="4896542" y="1546328"/>
                  </a:lnTo>
                  <a:lnTo>
                    <a:pt x="4916692" y="1551871"/>
                  </a:lnTo>
                  <a:lnTo>
                    <a:pt x="4931805" y="1568499"/>
                  </a:lnTo>
                  <a:lnTo>
                    <a:pt x="5793233" y="2305709"/>
                  </a:lnTo>
                  <a:lnTo>
                    <a:pt x="5808346" y="2322338"/>
                  </a:lnTo>
                  <a:lnTo>
                    <a:pt x="5818421" y="2344510"/>
                  </a:lnTo>
                  <a:lnTo>
                    <a:pt x="5828497" y="2361139"/>
                  </a:lnTo>
                  <a:lnTo>
                    <a:pt x="5833534" y="2383311"/>
                  </a:lnTo>
                  <a:lnTo>
                    <a:pt x="5833534" y="2405482"/>
                  </a:lnTo>
                  <a:lnTo>
                    <a:pt x="5828497" y="2427654"/>
                  </a:lnTo>
                  <a:lnTo>
                    <a:pt x="5823459" y="2449826"/>
                  </a:lnTo>
                  <a:lnTo>
                    <a:pt x="5808346" y="2471997"/>
                  </a:lnTo>
                  <a:lnTo>
                    <a:pt x="4755489" y="3946417"/>
                  </a:lnTo>
                  <a:lnTo>
                    <a:pt x="4740376" y="3963046"/>
                  </a:lnTo>
                  <a:lnTo>
                    <a:pt x="4725264" y="3979675"/>
                  </a:lnTo>
                  <a:lnTo>
                    <a:pt x="4705113" y="3985218"/>
                  </a:lnTo>
                  <a:lnTo>
                    <a:pt x="4684963" y="3990761"/>
                  </a:lnTo>
                  <a:lnTo>
                    <a:pt x="4664812" y="3990761"/>
                  </a:lnTo>
                  <a:lnTo>
                    <a:pt x="4644662" y="3985218"/>
                  </a:lnTo>
                  <a:lnTo>
                    <a:pt x="4624512" y="3979675"/>
                  </a:lnTo>
                  <a:lnTo>
                    <a:pt x="4609399" y="3968589"/>
                  </a:lnTo>
                  <a:lnTo>
                    <a:pt x="3747970" y="3225836"/>
                  </a:lnTo>
                  <a:lnTo>
                    <a:pt x="3732857" y="3209207"/>
                  </a:lnTo>
                  <a:lnTo>
                    <a:pt x="3722782" y="3192579"/>
                  </a:lnTo>
                  <a:lnTo>
                    <a:pt x="3712707" y="3170407"/>
                  </a:lnTo>
                  <a:lnTo>
                    <a:pt x="3707669" y="3148235"/>
                  </a:lnTo>
                  <a:lnTo>
                    <a:pt x="3707669" y="3126063"/>
                  </a:lnTo>
                  <a:lnTo>
                    <a:pt x="3712707" y="3103892"/>
                  </a:lnTo>
                  <a:lnTo>
                    <a:pt x="3717745" y="3081720"/>
                  </a:lnTo>
                  <a:lnTo>
                    <a:pt x="3732857" y="3065091"/>
                  </a:lnTo>
                  <a:lnTo>
                    <a:pt x="4070376" y="2588399"/>
                  </a:lnTo>
                  <a:lnTo>
                    <a:pt x="3909173" y="2444283"/>
                  </a:lnTo>
                  <a:lnTo>
                    <a:pt x="3873910" y="2405482"/>
                  </a:lnTo>
                  <a:lnTo>
                    <a:pt x="3843684" y="2361139"/>
                  </a:lnTo>
                  <a:lnTo>
                    <a:pt x="3823534" y="2311252"/>
                  </a:lnTo>
                  <a:lnTo>
                    <a:pt x="3813459" y="2261366"/>
                  </a:lnTo>
                  <a:lnTo>
                    <a:pt x="3813459" y="2211480"/>
                  </a:lnTo>
                  <a:lnTo>
                    <a:pt x="3813729" y="2209996"/>
                  </a:lnTo>
                  <a:lnTo>
                    <a:pt x="2614518" y="1836763"/>
                  </a:lnTo>
                  <a:lnTo>
                    <a:pt x="2913586" y="3090555"/>
                  </a:lnTo>
                  <a:lnTo>
                    <a:pt x="3697594" y="4212478"/>
                  </a:lnTo>
                  <a:lnTo>
                    <a:pt x="3705792" y="4227513"/>
                  </a:lnTo>
                  <a:lnTo>
                    <a:pt x="4740376" y="4373223"/>
                  </a:lnTo>
                  <a:lnTo>
                    <a:pt x="4790752" y="4389852"/>
                  </a:lnTo>
                  <a:lnTo>
                    <a:pt x="4836091" y="4412024"/>
                  </a:lnTo>
                  <a:lnTo>
                    <a:pt x="4876391" y="4445281"/>
                  </a:lnTo>
                  <a:lnTo>
                    <a:pt x="4906617" y="4484082"/>
                  </a:lnTo>
                  <a:lnTo>
                    <a:pt x="4936842" y="4528425"/>
                  </a:lnTo>
                  <a:lnTo>
                    <a:pt x="4951955" y="4578312"/>
                  </a:lnTo>
                  <a:lnTo>
                    <a:pt x="4962030" y="4633741"/>
                  </a:lnTo>
                  <a:lnTo>
                    <a:pt x="4956993" y="4689171"/>
                  </a:lnTo>
                  <a:lnTo>
                    <a:pt x="4946918" y="4744600"/>
                  </a:lnTo>
                  <a:lnTo>
                    <a:pt x="4926767" y="4794486"/>
                  </a:lnTo>
                  <a:lnTo>
                    <a:pt x="4896542" y="4838830"/>
                  </a:lnTo>
                  <a:lnTo>
                    <a:pt x="4861279" y="4872087"/>
                  </a:lnTo>
                  <a:lnTo>
                    <a:pt x="4820978" y="4905345"/>
                  </a:lnTo>
                  <a:lnTo>
                    <a:pt x="4775639" y="4921974"/>
                  </a:lnTo>
                  <a:lnTo>
                    <a:pt x="4725264" y="4933060"/>
                  </a:lnTo>
                  <a:lnTo>
                    <a:pt x="4674888" y="4933060"/>
                  </a:lnTo>
                  <a:lnTo>
                    <a:pt x="3415489" y="4750143"/>
                  </a:lnTo>
                  <a:lnTo>
                    <a:pt x="3365113" y="4739057"/>
                  </a:lnTo>
                  <a:lnTo>
                    <a:pt x="3319775" y="4711342"/>
                  </a:lnTo>
                  <a:lnTo>
                    <a:pt x="3279474" y="4683628"/>
                  </a:lnTo>
                  <a:lnTo>
                    <a:pt x="3276115" y="4679317"/>
                  </a:lnTo>
                  <a:lnTo>
                    <a:pt x="3259324" y="4666999"/>
                  </a:lnTo>
                  <a:lnTo>
                    <a:pt x="3234136" y="4639284"/>
                  </a:lnTo>
                  <a:lnTo>
                    <a:pt x="3213985" y="4617112"/>
                  </a:lnTo>
                  <a:lnTo>
                    <a:pt x="2502629" y="3593564"/>
                  </a:lnTo>
                  <a:lnTo>
                    <a:pt x="2483534" y="3602756"/>
                  </a:lnTo>
                  <a:lnTo>
                    <a:pt x="2317294" y="3669271"/>
                  </a:lnTo>
                  <a:lnTo>
                    <a:pt x="2191354" y="3724700"/>
                  </a:lnTo>
                  <a:lnTo>
                    <a:pt x="2004963" y="3802301"/>
                  </a:lnTo>
                  <a:lnTo>
                    <a:pt x="1732933" y="3918703"/>
                  </a:lnTo>
                  <a:lnTo>
                    <a:pt x="1380301" y="4073905"/>
                  </a:lnTo>
                  <a:lnTo>
                    <a:pt x="1571730" y="4916431"/>
                  </a:lnTo>
                  <a:lnTo>
                    <a:pt x="1586842" y="4971860"/>
                  </a:lnTo>
                  <a:lnTo>
                    <a:pt x="1617068" y="5104890"/>
                  </a:lnTo>
                  <a:lnTo>
                    <a:pt x="1637218" y="5182492"/>
                  </a:lnTo>
                  <a:lnTo>
                    <a:pt x="1647293" y="5265636"/>
                  </a:lnTo>
                  <a:lnTo>
                    <a:pt x="1652331" y="5343237"/>
                  </a:lnTo>
                  <a:lnTo>
                    <a:pt x="1647293" y="5415295"/>
                  </a:lnTo>
                  <a:lnTo>
                    <a:pt x="1627143" y="5498439"/>
                  </a:lnTo>
                  <a:lnTo>
                    <a:pt x="1617068" y="5537239"/>
                  </a:lnTo>
                  <a:lnTo>
                    <a:pt x="1601955" y="5570497"/>
                  </a:lnTo>
                  <a:lnTo>
                    <a:pt x="1586842" y="5598211"/>
                  </a:lnTo>
                  <a:lnTo>
                    <a:pt x="1566692" y="5620383"/>
                  </a:lnTo>
                  <a:lnTo>
                    <a:pt x="1546542" y="5642555"/>
                  </a:lnTo>
                  <a:lnTo>
                    <a:pt x="1526391" y="5659184"/>
                  </a:lnTo>
                  <a:lnTo>
                    <a:pt x="1506241" y="5675813"/>
                  </a:lnTo>
                  <a:lnTo>
                    <a:pt x="1481053" y="5686898"/>
                  </a:lnTo>
                  <a:lnTo>
                    <a:pt x="1450827" y="5692441"/>
                  </a:lnTo>
                  <a:lnTo>
                    <a:pt x="1425639" y="5697984"/>
                  </a:lnTo>
                  <a:lnTo>
                    <a:pt x="1360151" y="5697984"/>
                  </a:lnTo>
                  <a:lnTo>
                    <a:pt x="1294662" y="5686898"/>
                  </a:lnTo>
                  <a:lnTo>
                    <a:pt x="1259399" y="5681355"/>
                  </a:lnTo>
                  <a:lnTo>
                    <a:pt x="1234211" y="5664727"/>
                  </a:lnTo>
                  <a:lnTo>
                    <a:pt x="1203985" y="5642555"/>
                  </a:lnTo>
                  <a:lnTo>
                    <a:pt x="1178797" y="5620383"/>
                  </a:lnTo>
                  <a:lnTo>
                    <a:pt x="1158647" y="5592669"/>
                  </a:lnTo>
                  <a:lnTo>
                    <a:pt x="1143534" y="5564954"/>
                  </a:lnTo>
                  <a:lnTo>
                    <a:pt x="1133459" y="5537239"/>
                  </a:lnTo>
                  <a:lnTo>
                    <a:pt x="1123384" y="5515067"/>
                  </a:lnTo>
                  <a:lnTo>
                    <a:pt x="780827" y="4012933"/>
                  </a:lnTo>
                  <a:lnTo>
                    <a:pt x="780827" y="3996304"/>
                  </a:lnTo>
                  <a:lnTo>
                    <a:pt x="765714" y="3940874"/>
                  </a:lnTo>
                  <a:lnTo>
                    <a:pt x="765714" y="3885445"/>
                  </a:lnTo>
                  <a:lnTo>
                    <a:pt x="770752" y="3830016"/>
                  </a:lnTo>
                  <a:lnTo>
                    <a:pt x="785865" y="3774587"/>
                  </a:lnTo>
                  <a:lnTo>
                    <a:pt x="811053" y="3730243"/>
                  </a:lnTo>
                  <a:lnTo>
                    <a:pt x="841278" y="3685900"/>
                  </a:lnTo>
                  <a:lnTo>
                    <a:pt x="881579" y="3647099"/>
                  </a:lnTo>
                  <a:lnTo>
                    <a:pt x="926917" y="3619384"/>
                  </a:lnTo>
                  <a:lnTo>
                    <a:pt x="2045264" y="3015205"/>
                  </a:lnTo>
                  <a:lnTo>
                    <a:pt x="1808497" y="2028563"/>
                  </a:lnTo>
                  <a:lnTo>
                    <a:pt x="1299700" y="2544055"/>
                  </a:lnTo>
                  <a:lnTo>
                    <a:pt x="1264436" y="2577313"/>
                  </a:lnTo>
                  <a:lnTo>
                    <a:pt x="1254361" y="2582856"/>
                  </a:lnTo>
                  <a:lnTo>
                    <a:pt x="1244286" y="2588399"/>
                  </a:lnTo>
                  <a:lnTo>
                    <a:pt x="1224136" y="2599485"/>
                  </a:lnTo>
                  <a:lnTo>
                    <a:pt x="1214060" y="2605028"/>
                  </a:lnTo>
                  <a:lnTo>
                    <a:pt x="1173760" y="2616114"/>
                  </a:lnTo>
                  <a:lnTo>
                    <a:pt x="1133459" y="2621657"/>
                  </a:lnTo>
                  <a:lnTo>
                    <a:pt x="1093158" y="2616114"/>
                  </a:lnTo>
                  <a:lnTo>
                    <a:pt x="1047820" y="2605028"/>
                  </a:lnTo>
                  <a:lnTo>
                    <a:pt x="1012557" y="2582856"/>
                  </a:lnTo>
                  <a:lnTo>
                    <a:pt x="95714" y="2039649"/>
                  </a:lnTo>
                  <a:lnTo>
                    <a:pt x="60451" y="2006391"/>
                  </a:lnTo>
                  <a:lnTo>
                    <a:pt x="35263" y="1973134"/>
                  </a:lnTo>
                  <a:lnTo>
                    <a:pt x="15113" y="1928790"/>
                  </a:lnTo>
                  <a:lnTo>
                    <a:pt x="5038" y="1884447"/>
                  </a:lnTo>
                  <a:lnTo>
                    <a:pt x="0" y="1840103"/>
                  </a:lnTo>
                  <a:lnTo>
                    <a:pt x="5038" y="1795760"/>
                  </a:lnTo>
                  <a:lnTo>
                    <a:pt x="15113" y="1751416"/>
                  </a:lnTo>
                  <a:lnTo>
                    <a:pt x="35263" y="1707073"/>
                  </a:lnTo>
                  <a:lnTo>
                    <a:pt x="65489" y="1668272"/>
                  </a:lnTo>
                  <a:lnTo>
                    <a:pt x="95714" y="1640558"/>
                  </a:lnTo>
                  <a:lnTo>
                    <a:pt x="136015" y="1618386"/>
                  </a:lnTo>
                  <a:lnTo>
                    <a:pt x="176316" y="1607300"/>
                  </a:lnTo>
                  <a:lnTo>
                    <a:pt x="216617" y="1601757"/>
                  </a:lnTo>
                  <a:lnTo>
                    <a:pt x="261955" y="1607300"/>
                  </a:lnTo>
                  <a:lnTo>
                    <a:pt x="302256" y="1618386"/>
                  </a:lnTo>
                  <a:lnTo>
                    <a:pt x="337519" y="1640558"/>
                  </a:lnTo>
                  <a:lnTo>
                    <a:pt x="1081691" y="2081462"/>
                  </a:lnTo>
                  <a:lnTo>
                    <a:pt x="1692632" y="1418840"/>
                  </a:lnTo>
                  <a:lnTo>
                    <a:pt x="1763158" y="1346782"/>
                  </a:lnTo>
                  <a:lnTo>
                    <a:pt x="1828647" y="1280267"/>
                  </a:lnTo>
                  <a:lnTo>
                    <a:pt x="1863910" y="1258095"/>
                  </a:lnTo>
                  <a:lnTo>
                    <a:pt x="1899173" y="1235923"/>
                  </a:lnTo>
                  <a:lnTo>
                    <a:pt x="1934436" y="1219295"/>
                  </a:lnTo>
                  <a:lnTo>
                    <a:pt x="1969699" y="1208209"/>
                  </a:lnTo>
                  <a:lnTo>
                    <a:pt x="2004963" y="1197123"/>
                  </a:lnTo>
                  <a:lnTo>
                    <a:pt x="2040226" y="1191580"/>
                  </a:lnTo>
                  <a:close/>
                  <a:moveTo>
                    <a:pt x="3057820" y="731517"/>
                  </a:moveTo>
                  <a:lnTo>
                    <a:pt x="3148496" y="731517"/>
                  </a:lnTo>
                  <a:lnTo>
                    <a:pt x="3244211" y="737059"/>
                  </a:lnTo>
                  <a:lnTo>
                    <a:pt x="3339925" y="748145"/>
                  </a:lnTo>
                  <a:lnTo>
                    <a:pt x="3430602" y="764774"/>
                  </a:lnTo>
                  <a:lnTo>
                    <a:pt x="3662331" y="809118"/>
                  </a:lnTo>
                  <a:lnTo>
                    <a:pt x="3768121" y="836832"/>
                  </a:lnTo>
                  <a:lnTo>
                    <a:pt x="3798346" y="847918"/>
                  </a:lnTo>
                  <a:lnTo>
                    <a:pt x="3813459" y="859004"/>
                  </a:lnTo>
                  <a:lnTo>
                    <a:pt x="3828572" y="903347"/>
                  </a:lnTo>
                  <a:lnTo>
                    <a:pt x="3843684" y="997577"/>
                  </a:lnTo>
                  <a:lnTo>
                    <a:pt x="3873910" y="1186037"/>
                  </a:lnTo>
                  <a:lnTo>
                    <a:pt x="3808421" y="1213752"/>
                  </a:lnTo>
                  <a:lnTo>
                    <a:pt x="3742933" y="1235923"/>
                  </a:lnTo>
                  <a:lnTo>
                    <a:pt x="3677444" y="1263638"/>
                  </a:lnTo>
                  <a:lnTo>
                    <a:pt x="3611955" y="1291353"/>
                  </a:lnTo>
                  <a:lnTo>
                    <a:pt x="3586767" y="1252552"/>
                  </a:lnTo>
                  <a:lnTo>
                    <a:pt x="3561579" y="1219295"/>
                  </a:lnTo>
                  <a:lnTo>
                    <a:pt x="3526316" y="1186037"/>
                  </a:lnTo>
                  <a:lnTo>
                    <a:pt x="3496090" y="1158322"/>
                  </a:lnTo>
                  <a:lnTo>
                    <a:pt x="3455790" y="1130608"/>
                  </a:lnTo>
                  <a:lnTo>
                    <a:pt x="3415489" y="1108436"/>
                  </a:lnTo>
                  <a:lnTo>
                    <a:pt x="3334887" y="1064093"/>
                  </a:lnTo>
                  <a:lnTo>
                    <a:pt x="3244211" y="1030835"/>
                  </a:lnTo>
                  <a:lnTo>
                    <a:pt x="3153534" y="1003120"/>
                  </a:lnTo>
                  <a:lnTo>
                    <a:pt x="3067895" y="980949"/>
                  </a:lnTo>
                  <a:lnTo>
                    <a:pt x="2987293" y="969863"/>
                  </a:lnTo>
                  <a:lnTo>
                    <a:pt x="2881504" y="958777"/>
                  </a:lnTo>
                  <a:lnTo>
                    <a:pt x="2765639" y="958777"/>
                  </a:lnTo>
                  <a:lnTo>
                    <a:pt x="2644737" y="964320"/>
                  </a:lnTo>
                  <a:lnTo>
                    <a:pt x="2523835" y="980949"/>
                  </a:lnTo>
                  <a:lnTo>
                    <a:pt x="2397895" y="1008663"/>
                  </a:lnTo>
                  <a:lnTo>
                    <a:pt x="2282030" y="1047464"/>
                  </a:lnTo>
                  <a:lnTo>
                    <a:pt x="2226617" y="1069635"/>
                  </a:lnTo>
                  <a:lnTo>
                    <a:pt x="2176241" y="1091807"/>
                  </a:lnTo>
                  <a:lnTo>
                    <a:pt x="2125865" y="1119522"/>
                  </a:lnTo>
                  <a:lnTo>
                    <a:pt x="2080527" y="1147236"/>
                  </a:lnTo>
                  <a:lnTo>
                    <a:pt x="1984812" y="1113979"/>
                  </a:lnTo>
                  <a:lnTo>
                    <a:pt x="2065414" y="1058550"/>
                  </a:lnTo>
                  <a:lnTo>
                    <a:pt x="2146015" y="1008663"/>
                  </a:lnTo>
                  <a:lnTo>
                    <a:pt x="2231654" y="958777"/>
                  </a:lnTo>
                  <a:lnTo>
                    <a:pt x="2317294" y="914433"/>
                  </a:lnTo>
                  <a:lnTo>
                    <a:pt x="2402933" y="875633"/>
                  </a:lnTo>
                  <a:lnTo>
                    <a:pt x="2493609" y="842375"/>
                  </a:lnTo>
                  <a:lnTo>
                    <a:pt x="2584286" y="814661"/>
                  </a:lnTo>
                  <a:lnTo>
                    <a:pt x="2680000" y="786946"/>
                  </a:lnTo>
                  <a:lnTo>
                    <a:pt x="2770677" y="764774"/>
                  </a:lnTo>
                  <a:lnTo>
                    <a:pt x="2866391" y="748145"/>
                  </a:lnTo>
                  <a:lnTo>
                    <a:pt x="2962105" y="737059"/>
                  </a:lnTo>
                  <a:lnTo>
                    <a:pt x="3057820" y="731517"/>
                  </a:lnTo>
                  <a:close/>
                  <a:moveTo>
                    <a:pt x="1435100" y="0"/>
                  </a:moveTo>
                  <a:cubicBezTo>
                    <a:pt x="1809181" y="0"/>
                    <a:pt x="2112433" y="303252"/>
                    <a:pt x="2112433" y="677333"/>
                  </a:cubicBezTo>
                  <a:cubicBezTo>
                    <a:pt x="2112433" y="1051414"/>
                    <a:pt x="1809181" y="1354666"/>
                    <a:pt x="1435100" y="1354666"/>
                  </a:cubicBezTo>
                  <a:cubicBezTo>
                    <a:pt x="1061019" y="1354666"/>
                    <a:pt x="757767" y="1051414"/>
                    <a:pt x="757767" y="677333"/>
                  </a:cubicBezTo>
                  <a:cubicBezTo>
                    <a:pt x="757767" y="303252"/>
                    <a:pt x="1061019" y="0"/>
                    <a:pt x="1435100" y="0"/>
                  </a:cubicBezTo>
                  <a:close/>
                </a:path>
              </a:pathLst>
            </a:custGeom>
            <a:solidFill>
              <a:schemeClr val="accen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latin typeface="+mn-lt"/>
                <a:ea typeface="+mn-ea"/>
              </a:endParaRPr>
            </a:p>
          </p:txBody>
        </p:sp>
        <p:sp>
          <p:nvSpPr>
            <p:cNvPr id="157" name="椭圆 156"/>
            <p:cNvSpPr/>
            <p:nvPr>
              <p:custDataLst>
                <p:tags r:id="rId35"/>
              </p:custDataLst>
            </p:nvPr>
          </p:nvSpPr>
          <p:spPr>
            <a:xfrm>
              <a:off x="6070" y="3789"/>
              <a:ext cx="541" cy="541"/>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KSO_Shape"/>
            <p:cNvSpPr/>
            <p:nvPr>
              <p:custDataLst>
                <p:tags r:id="rId36"/>
              </p:custDataLst>
            </p:nvPr>
          </p:nvSpPr>
          <p:spPr bwMode="auto">
            <a:xfrm>
              <a:off x="6174" y="3915"/>
              <a:ext cx="342" cy="290"/>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chemeClr val="bg1"/>
            </a:solidFill>
            <a:ln>
              <a:noFill/>
            </a:ln>
          </p:spPr>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latin typeface="+mn-lt"/>
                <a:ea typeface="+mn-ea"/>
              </a:endParaRPr>
            </a:p>
          </p:txBody>
        </p:sp>
        <p:sp>
          <p:nvSpPr>
            <p:cNvPr id="160" name="文本框 159"/>
            <p:cNvSpPr txBox="1"/>
            <p:nvPr>
              <p:custDataLst>
                <p:tags r:id="rId37"/>
              </p:custDataLst>
            </p:nvPr>
          </p:nvSpPr>
          <p:spPr>
            <a:xfrm>
              <a:off x="6642" y="3735"/>
              <a:ext cx="2217" cy="649"/>
            </a:xfrm>
            <a:prstGeom prst="rect">
              <a:avLst/>
            </a:prstGeom>
            <a:noFill/>
          </p:spPr>
          <p:txBody>
            <a:bodyPr wrap="square" rtlCol="0" anchor="ctr" anchorCtr="0"/>
            <a:lstStyle/>
            <a:p>
              <a:pPr algn="l">
                <a:lnSpc>
                  <a:spcPct val="100000"/>
                </a:lnSpc>
                <a:spcBef>
                  <a:spcPts val="600"/>
                </a:spcBef>
                <a:spcAft>
                  <a:spcPts val="600"/>
                </a:spcAft>
                <a:buClrTx/>
                <a:buSzTx/>
                <a:buFontTx/>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高阶性</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1" name="椭圆 160"/>
            <p:cNvSpPr/>
            <p:nvPr>
              <p:custDataLst>
                <p:tags r:id="rId38"/>
              </p:custDataLst>
            </p:nvPr>
          </p:nvSpPr>
          <p:spPr>
            <a:xfrm>
              <a:off x="6070" y="6025"/>
              <a:ext cx="541" cy="541"/>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文本框 162"/>
            <p:cNvSpPr txBox="1"/>
            <p:nvPr>
              <p:custDataLst>
                <p:tags r:id="rId39"/>
              </p:custDataLst>
            </p:nvPr>
          </p:nvSpPr>
          <p:spPr>
            <a:xfrm>
              <a:off x="6642" y="5902"/>
              <a:ext cx="2106" cy="788"/>
            </a:xfrm>
            <a:prstGeom prst="rect">
              <a:avLst/>
            </a:prstGeom>
            <a:noFill/>
          </p:spPr>
          <p:txBody>
            <a:bodyPr wrap="square" rtlCol="0" anchor="ctr" anchorCtr="0"/>
            <a:lstStyle/>
            <a:p>
              <a:pPr fontAlgn="auto">
                <a:lnSpc>
                  <a:spcPct val="100000"/>
                </a:lnSpc>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创新性</a:t>
              </a:r>
              <a:endPar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4" name="KSO_Shape"/>
            <p:cNvSpPr/>
            <p:nvPr>
              <p:custDataLst>
                <p:tags r:id="rId40"/>
              </p:custDataLst>
            </p:nvPr>
          </p:nvSpPr>
          <p:spPr bwMode="auto">
            <a:xfrm>
              <a:off x="6225" y="6108"/>
              <a:ext cx="230" cy="375"/>
            </a:xfrm>
            <a:custGeom>
              <a:avLst/>
              <a:gdLst>
                <a:gd name="T0" fmla="*/ 454852 w 3085"/>
                <a:gd name="T1" fmla="*/ 674490 h 5033"/>
                <a:gd name="T2" fmla="*/ 367366 w 3085"/>
                <a:gd name="T3" fmla="*/ 534445 h 5033"/>
                <a:gd name="T4" fmla="*/ 234811 w 3085"/>
                <a:gd name="T5" fmla="*/ 639290 h 5033"/>
                <a:gd name="T6" fmla="*/ 142780 w 3085"/>
                <a:gd name="T7" fmla="*/ 819078 h 5033"/>
                <a:gd name="T8" fmla="*/ 103393 w 3085"/>
                <a:gd name="T9" fmla="*/ 1068889 h 5033"/>
                <a:gd name="T10" fmla="*/ 124980 w 3085"/>
                <a:gd name="T11" fmla="*/ 1264953 h 5033"/>
                <a:gd name="T12" fmla="*/ 202998 w 3085"/>
                <a:gd name="T13" fmla="*/ 1305453 h 5033"/>
                <a:gd name="T14" fmla="*/ 458261 w 3085"/>
                <a:gd name="T15" fmla="*/ 1220290 h 5033"/>
                <a:gd name="T16" fmla="*/ 413192 w 3085"/>
                <a:gd name="T17" fmla="*/ 956853 h 5033"/>
                <a:gd name="T18" fmla="*/ 555594 w 3085"/>
                <a:gd name="T19" fmla="*/ 1014764 h 5033"/>
                <a:gd name="T20" fmla="*/ 562411 w 3085"/>
                <a:gd name="T21" fmla="*/ 1226725 h 5033"/>
                <a:gd name="T22" fmla="*/ 803281 w 3085"/>
                <a:gd name="T23" fmla="*/ 1306967 h 5033"/>
                <a:gd name="T24" fmla="*/ 869180 w 3085"/>
                <a:gd name="T25" fmla="*/ 1233159 h 5033"/>
                <a:gd name="T26" fmla="*/ 875997 w 3085"/>
                <a:gd name="T27" fmla="*/ 1003787 h 5033"/>
                <a:gd name="T28" fmla="*/ 823733 w 3085"/>
                <a:gd name="T29" fmla="*/ 769873 h 5033"/>
                <a:gd name="T30" fmla="*/ 720719 w 3085"/>
                <a:gd name="T31" fmla="*/ 607496 h 5033"/>
                <a:gd name="T32" fmla="*/ 580968 w 3085"/>
                <a:gd name="T33" fmla="*/ 521197 h 5033"/>
                <a:gd name="T34" fmla="*/ 545747 w 3085"/>
                <a:gd name="T35" fmla="*/ 701742 h 5033"/>
                <a:gd name="T36" fmla="*/ 442733 w 3085"/>
                <a:gd name="T37" fmla="*/ 971993 h 5033"/>
                <a:gd name="T38" fmla="*/ 515448 w 3085"/>
                <a:gd name="T39" fmla="*/ 995460 h 5033"/>
                <a:gd name="T40" fmla="*/ 541202 w 3085"/>
                <a:gd name="T41" fmla="*/ 769873 h 5033"/>
                <a:gd name="T42" fmla="*/ 471137 w 3085"/>
                <a:gd name="T43" fmla="*/ 740728 h 5033"/>
                <a:gd name="T44" fmla="*/ 442354 w 3085"/>
                <a:gd name="T45" fmla="*/ 769873 h 5033"/>
                <a:gd name="T46" fmla="*/ 874104 w 3085"/>
                <a:gd name="T47" fmla="*/ 339516 h 5033"/>
                <a:gd name="T48" fmla="*/ 1086949 w 3085"/>
                <a:gd name="T49" fmla="*/ 289175 h 5033"/>
                <a:gd name="T50" fmla="*/ 1168375 w 3085"/>
                <a:gd name="T51" fmla="*/ 82892 h 5033"/>
                <a:gd name="T52" fmla="*/ 1117247 w 3085"/>
                <a:gd name="T53" fmla="*/ 757 h 5033"/>
                <a:gd name="T54" fmla="*/ 1055514 w 3085"/>
                <a:gd name="T55" fmla="*/ 46934 h 5033"/>
                <a:gd name="T56" fmla="*/ 1030897 w 3085"/>
                <a:gd name="T57" fmla="*/ 188494 h 5033"/>
                <a:gd name="T58" fmla="*/ 933564 w 3085"/>
                <a:gd name="T59" fmla="*/ 234293 h 5033"/>
                <a:gd name="T60" fmla="*/ 711629 w 3085"/>
                <a:gd name="T61" fmla="*/ 200985 h 5033"/>
                <a:gd name="T62" fmla="*/ 523780 w 3085"/>
                <a:gd name="T63" fmla="*/ 277442 h 5033"/>
                <a:gd name="T64" fmla="*/ 415843 w 3085"/>
                <a:gd name="T65" fmla="*/ 430357 h 5033"/>
                <a:gd name="T66" fmla="*/ 234432 w 3085"/>
                <a:gd name="T67" fmla="*/ 518548 h 5033"/>
                <a:gd name="T68" fmla="*/ 95439 w 3085"/>
                <a:gd name="T69" fmla="*/ 702121 h 5033"/>
                <a:gd name="T70" fmla="*/ 14392 w 3085"/>
                <a:gd name="T71" fmla="*/ 975021 h 5033"/>
                <a:gd name="T72" fmla="*/ 5681 w 3085"/>
                <a:gd name="T73" fmla="*/ 1303182 h 5033"/>
                <a:gd name="T74" fmla="*/ 77639 w 3085"/>
                <a:gd name="T75" fmla="*/ 1601820 h 5033"/>
                <a:gd name="T76" fmla="*/ 216632 w 3085"/>
                <a:gd name="T77" fmla="*/ 1800155 h 5033"/>
                <a:gd name="T78" fmla="*/ 404860 w 3085"/>
                <a:gd name="T79" fmla="*/ 1895537 h 5033"/>
                <a:gd name="T80" fmla="*/ 602935 w 3085"/>
                <a:gd name="T81" fmla="*/ 1889860 h 5033"/>
                <a:gd name="T82" fmla="*/ 785860 w 3085"/>
                <a:gd name="T83" fmla="*/ 1781987 h 5033"/>
                <a:gd name="T84" fmla="*/ 918036 w 3085"/>
                <a:gd name="T85" fmla="*/ 1571918 h 5033"/>
                <a:gd name="T86" fmla="*/ 980905 w 3085"/>
                <a:gd name="T87" fmla="*/ 1261547 h 5033"/>
                <a:gd name="T88" fmla="*/ 965377 w 3085"/>
                <a:gd name="T89" fmla="*/ 947769 h 5033"/>
                <a:gd name="T90" fmla="*/ 883193 w 3085"/>
                <a:gd name="T91" fmla="*/ 691901 h 5033"/>
                <a:gd name="T92" fmla="*/ 748745 w 3085"/>
                <a:gd name="T93" fmla="*/ 518169 h 5033"/>
                <a:gd name="T94" fmla="*/ 575666 w 3085"/>
                <a:gd name="T95" fmla="*/ 431871 h 5033"/>
                <a:gd name="T96" fmla="*/ 633611 w 3085"/>
                <a:gd name="T97" fmla="*/ 326647 h 5033"/>
                <a:gd name="T98" fmla="*/ 920308 w 3085"/>
                <a:gd name="T99" fmla="*/ 1231645 h 5033"/>
                <a:gd name="T100" fmla="*/ 856682 w 3085"/>
                <a:gd name="T101" fmla="*/ 1355415 h 5033"/>
                <a:gd name="T102" fmla="*/ 660501 w 3085"/>
                <a:gd name="T103" fmla="*/ 1299018 h 5033"/>
                <a:gd name="T104" fmla="*/ 458261 w 3085"/>
                <a:gd name="T105" fmla="*/ 1261547 h 5033"/>
                <a:gd name="T106" fmla="*/ 192772 w 3085"/>
                <a:gd name="T107" fmla="*/ 1351630 h 5033"/>
                <a:gd name="T108" fmla="*/ 92410 w 3085"/>
                <a:gd name="T109" fmla="*/ 1329299 h 5033"/>
                <a:gd name="T110" fmla="*/ 58703 w 3085"/>
                <a:gd name="T111" fmla="*/ 1130964 h 5033"/>
                <a:gd name="T112" fmla="*/ 96954 w 3085"/>
                <a:gd name="T113" fmla="*/ 833840 h 5033"/>
                <a:gd name="T114" fmla="*/ 200726 w 3085"/>
                <a:gd name="T115" fmla="*/ 620743 h 5033"/>
                <a:gd name="T116" fmla="*/ 352974 w 3085"/>
                <a:gd name="T117" fmla="*/ 497730 h 5033"/>
                <a:gd name="T118" fmla="*/ 524917 w 3085"/>
                <a:gd name="T119" fmla="*/ 470478 h 5033"/>
                <a:gd name="T120" fmla="*/ 698374 w 3085"/>
                <a:gd name="T121" fmla="*/ 537094 h 5033"/>
                <a:gd name="T122" fmla="*/ 832444 w 3085"/>
                <a:gd name="T123" fmla="*/ 697957 h 5033"/>
                <a:gd name="T124" fmla="*/ 911219 w 3085"/>
                <a:gd name="T125" fmla="*/ 946633 h 50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85" h="5033">
                  <a:moveTo>
                    <a:pt x="1073" y="2299"/>
                  </a:moveTo>
                  <a:lnTo>
                    <a:pt x="1073" y="2299"/>
                  </a:lnTo>
                  <a:lnTo>
                    <a:pt x="1073" y="2250"/>
                  </a:lnTo>
                  <a:lnTo>
                    <a:pt x="1076" y="2203"/>
                  </a:lnTo>
                  <a:lnTo>
                    <a:pt x="1079" y="2156"/>
                  </a:lnTo>
                  <a:lnTo>
                    <a:pt x="1085" y="2113"/>
                  </a:lnTo>
                  <a:lnTo>
                    <a:pt x="1091" y="2069"/>
                  </a:lnTo>
                  <a:lnTo>
                    <a:pt x="1099" y="2028"/>
                  </a:lnTo>
                  <a:lnTo>
                    <a:pt x="1108" y="1988"/>
                  </a:lnTo>
                  <a:lnTo>
                    <a:pt x="1118" y="1952"/>
                  </a:lnTo>
                  <a:lnTo>
                    <a:pt x="1130" y="1917"/>
                  </a:lnTo>
                  <a:lnTo>
                    <a:pt x="1142" y="1884"/>
                  </a:lnTo>
                  <a:lnTo>
                    <a:pt x="1156" y="1854"/>
                  </a:lnTo>
                  <a:lnTo>
                    <a:pt x="1170" y="1826"/>
                  </a:lnTo>
                  <a:lnTo>
                    <a:pt x="1186" y="1802"/>
                  </a:lnTo>
                  <a:lnTo>
                    <a:pt x="1193" y="1792"/>
                  </a:lnTo>
                  <a:lnTo>
                    <a:pt x="1201" y="1782"/>
                  </a:lnTo>
                  <a:lnTo>
                    <a:pt x="1209" y="1771"/>
                  </a:lnTo>
                  <a:lnTo>
                    <a:pt x="1218" y="1763"/>
                  </a:lnTo>
                  <a:lnTo>
                    <a:pt x="1226" y="1755"/>
                  </a:lnTo>
                  <a:lnTo>
                    <a:pt x="1236" y="1748"/>
                  </a:lnTo>
                  <a:lnTo>
                    <a:pt x="1236" y="1346"/>
                  </a:lnTo>
                  <a:lnTo>
                    <a:pt x="1210" y="1348"/>
                  </a:lnTo>
                  <a:lnTo>
                    <a:pt x="1186" y="1351"/>
                  </a:lnTo>
                  <a:lnTo>
                    <a:pt x="1160" y="1355"/>
                  </a:lnTo>
                  <a:lnTo>
                    <a:pt x="1136" y="1360"/>
                  </a:lnTo>
                  <a:lnTo>
                    <a:pt x="1111" y="1365"/>
                  </a:lnTo>
                  <a:lnTo>
                    <a:pt x="1087" y="1371"/>
                  </a:lnTo>
                  <a:lnTo>
                    <a:pt x="1063" y="1377"/>
                  </a:lnTo>
                  <a:lnTo>
                    <a:pt x="1040" y="1385"/>
                  </a:lnTo>
                  <a:lnTo>
                    <a:pt x="1017" y="1394"/>
                  </a:lnTo>
                  <a:lnTo>
                    <a:pt x="993" y="1403"/>
                  </a:lnTo>
                  <a:lnTo>
                    <a:pt x="970" y="1412"/>
                  </a:lnTo>
                  <a:lnTo>
                    <a:pt x="947" y="1423"/>
                  </a:lnTo>
                  <a:lnTo>
                    <a:pt x="924" y="1434"/>
                  </a:lnTo>
                  <a:lnTo>
                    <a:pt x="901" y="1446"/>
                  </a:lnTo>
                  <a:lnTo>
                    <a:pt x="880" y="1459"/>
                  </a:lnTo>
                  <a:lnTo>
                    <a:pt x="858" y="1472"/>
                  </a:lnTo>
                  <a:lnTo>
                    <a:pt x="836" y="1486"/>
                  </a:lnTo>
                  <a:lnTo>
                    <a:pt x="816" y="1501"/>
                  </a:lnTo>
                  <a:lnTo>
                    <a:pt x="795" y="1517"/>
                  </a:lnTo>
                  <a:lnTo>
                    <a:pt x="774" y="1533"/>
                  </a:lnTo>
                  <a:lnTo>
                    <a:pt x="754" y="1550"/>
                  </a:lnTo>
                  <a:lnTo>
                    <a:pt x="733" y="1568"/>
                  </a:lnTo>
                  <a:lnTo>
                    <a:pt x="714" y="1586"/>
                  </a:lnTo>
                  <a:lnTo>
                    <a:pt x="695" y="1605"/>
                  </a:lnTo>
                  <a:lnTo>
                    <a:pt x="675" y="1625"/>
                  </a:lnTo>
                  <a:lnTo>
                    <a:pt x="657" y="1645"/>
                  </a:lnTo>
                  <a:lnTo>
                    <a:pt x="639" y="1666"/>
                  </a:lnTo>
                  <a:lnTo>
                    <a:pt x="620" y="1689"/>
                  </a:lnTo>
                  <a:lnTo>
                    <a:pt x="603" y="1711"/>
                  </a:lnTo>
                  <a:lnTo>
                    <a:pt x="586" y="1735"/>
                  </a:lnTo>
                  <a:lnTo>
                    <a:pt x="568" y="1758"/>
                  </a:lnTo>
                  <a:lnTo>
                    <a:pt x="552" y="1783"/>
                  </a:lnTo>
                  <a:lnTo>
                    <a:pt x="536" y="1808"/>
                  </a:lnTo>
                  <a:lnTo>
                    <a:pt x="520" y="1835"/>
                  </a:lnTo>
                  <a:lnTo>
                    <a:pt x="505" y="1861"/>
                  </a:lnTo>
                  <a:lnTo>
                    <a:pt x="490" y="1889"/>
                  </a:lnTo>
                  <a:lnTo>
                    <a:pt x="476" y="1916"/>
                  </a:lnTo>
                  <a:lnTo>
                    <a:pt x="462" y="1945"/>
                  </a:lnTo>
                  <a:lnTo>
                    <a:pt x="448" y="1974"/>
                  </a:lnTo>
                  <a:lnTo>
                    <a:pt x="435" y="2004"/>
                  </a:lnTo>
                  <a:lnTo>
                    <a:pt x="423" y="2034"/>
                  </a:lnTo>
                  <a:lnTo>
                    <a:pt x="410" y="2066"/>
                  </a:lnTo>
                  <a:lnTo>
                    <a:pt x="398" y="2097"/>
                  </a:lnTo>
                  <a:lnTo>
                    <a:pt x="387" y="2130"/>
                  </a:lnTo>
                  <a:lnTo>
                    <a:pt x="377" y="2164"/>
                  </a:lnTo>
                  <a:lnTo>
                    <a:pt x="367" y="2197"/>
                  </a:lnTo>
                  <a:lnTo>
                    <a:pt x="356" y="2232"/>
                  </a:lnTo>
                  <a:lnTo>
                    <a:pt x="347" y="2267"/>
                  </a:lnTo>
                  <a:lnTo>
                    <a:pt x="338" y="2303"/>
                  </a:lnTo>
                  <a:lnTo>
                    <a:pt x="330" y="2339"/>
                  </a:lnTo>
                  <a:lnTo>
                    <a:pt x="322" y="2376"/>
                  </a:lnTo>
                  <a:lnTo>
                    <a:pt x="315" y="2414"/>
                  </a:lnTo>
                  <a:lnTo>
                    <a:pt x="309" y="2452"/>
                  </a:lnTo>
                  <a:lnTo>
                    <a:pt x="302" y="2491"/>
                  </a:lnTo>
                  <a:lnTo>
                    <a:pt x="296" y="2530"/>
                  </a:lnTo>
                  <a:lnTo>
                    <a:pt x="291" y="2570"/>
                  </a:lnTo>
                  <a:lnTo>
                    <a:pt x="287" y="2611"/>
                  </a:lnTo>
                  <a:lnTo>
                    <a:pt x="283" y="2652"/>
                  </a:lnTo>
                  <a:lnTo>
                    <a:pt x="280" y="2694"/>
                  </a:lnTo>
                  <a:lnTo>
                    <a:pt x="277" y="2737"/>
                  </a:lnTo>
                  <a:lnTo>
                    <a:pt x="275" y="2780"/>
                  </a:lnTo>
                  <a:lnTo>
                    <a:pt x="273" y="2824"/>
                  </a:lnTo>
                  <a:lnTo>
                    <a:pt x="273" y="2868"/>
                  </a:lnTo>
                  <a:lnTo>
                    <a:pt x="272" y="2913"/>
                  </a:lnTo>
                  <a:lnTo>
                    <a:pt x="273" y="2957"/>
                  </a:lnTo>
                  <a:lnTo>
                    <a:pt x="273" y="2999"/>
                  </a:lnTo>
                  <a:lnTo>
                    <a:pt x="275" y="3039"/>
                  </a:lnTo>
                  <a:lnTo>
                    <a:pt x="277" y="3076"/>
                  </a:lnTo>
                  <a:lnTo>
                    <a:pt x="280" y="3111"/>
                  </a:lnTo>
                  <a:lnTo>
                    <a:pt x="283" y="3144"/>
                  </a:lnTo>
                  <a:lnTo>
                    <a:pt x="287" y="3176"/>
                  </a:lnTo>
                  <a:lnTo>
                    <a:pt x="291" y="3205"/>
                  </a:lnTo>
                  <a:lnTo>
                    <a:pt x="296" y="3232"/>
                  </a:lnTo>
                  <a:lnTo>
                    <a:pt x="302" y="3258"/>
                  </a:lnTo>
                  <a:lnTo>
                    <a:pt x="309" y="3282"/>
                  </a:lnTo>
                  <a:lnTo>
                    <a:pt x="315" y="3303"/>
                  </a:lnTo>
                  <a:lnTo>
                    <a:pt x="322" y="3324"/>
                  </a:lnTo>
                  <a:lnTo>
                    <a:pt x="330" y="3342"/>
                  </a:lnTo>
                  <a:lnTo>
                    <a:pt x="338" y="3359"/>
                  </a:lnTo>
                  <a:lnTo>
                    <a:pt x="347" y="3375"/>
                  </a:lnTo>
                  <a:lnTo>
                    <a:pt x="356" y="3388"/>
                  </a:lnTo>
                  <a:lnTo>
                    <a:pt x="367" y="3400"/>
                  </a:lnTo>
                  <a:lnTo>
                    <a:pt x="377" y="3411"/>
                  </a:lnTo>
                  <a:lnTo>
                    <a:pt x="387" y="3422"/>
                  </a:lnTo>
                  <a:lnTo>
                    <a:pt x="398" y="3430"/>
                  </a:lnTo>
                  <a:lnTo>
                    <a:pt x="410" y="3436"/>
                  </a:lnTo>
                  <a:lnTo>
                    <a:pt x="423" y="3442"/>
                  </a:lnTo>
                  <a:lnTo>
                    <a:pt x="435" y="3447"/>
                  </a:lnTo>
                  <a:lnTo>
                    <a:pt x="448" y="3450"/>
                  </a:lnTo>
                  <a:lnTo>
                    <a:pt x="461" y="3452"/>
                  </a:lnTo>
                  <a:lnTo>
                    <a:pt x="476" y="3453"/>
                  </a:lnTo>
                  <a:lnTo>
                    <a:pt x="490" y="3454"/>
                  </a:lnTo>
                  <a:lnTo>
                    <a:pt x="505" y="3453"/>
                  </a:lnTo>
                  <a:lnTo>
                    <a:pt x="520" y="3452"/>
                  </a:lnTo>
                  <a:lnTo>
                    <a:pt x="536" y="3449"/>
                  </a:lnTo>
                  <a:lnTo>
                    <a:pt x="552" y="3446"/>
                  </a:lnTo>
                  <a:lnTo>
                    <a:pt x="586" y="3438"/>
                  </a:lnTo>
                  <a:lnTo>
                    <a:pt x="620" y="3427"/>
                  </a:lnTo>
                  <a:lnTo>
                    <a:pt x="657" y="3413"/>
                  </a:lnTo>
                  <a:lnTo>
                    <a:pt x="695" y="3398"/>
                  </a:lnTo>
                  <a:lnTo>
                    <a:pt x="774" y="3364"/>
                  </a:lnTo>
                  <a:lnTo>
                    <a:pt x="858" y="3328"/>
                  </a:lnTo>
                  <a:lnTo>
                    <a:pt x="901" y="3310"/>
                  </a:lnTo>
                  <a:lnTo>
                    <a:pt x="946" y="3292"/>
                  </a:lnTo>
                  <a:lnTo>
                    <a:pt x="993" y="3276"/>
                  </a:lnTo>
                  <a:lnTo>
                    <a:pt x="1040" y="3261"/>
                  </a:lnTo>
                  <a:lnTo>
                    <a:pt x="1087" y="3247"/>
                  </a:lnTo>
                  <a:lnTo>
                    <a:pt x="1111" y="3241"/>
                  </a:lnTo>
                  <a:lnTo>
                    <a:pt x="1136" y="3236"/>
                  </a:lnTo>
                  <a:lnTo>
                    <a:pt x="1160" y="3231"/>
                  </a:lnTo>
                  <a:lnTo>
                    <a:pt x="1185" y="3227"/>
                  </a:lnTo>
                  <a:lnTo>
                    <a:pt x="1210" y="3224"/>
                  </a:lnTo>
                  <a:lnTo>
                    <a:pt x="1236" y="3221"/>
                  </a:lnTo>
                  <a:lnTo>
                    <a:pt x="1236" y="2849"/>
                  </a:lnTo>
                  <a:lnTo>
                    <a:pt x="1226" y="2842"/>
                  </a:lnTo>
                  <a:lnTo>
                    <a:pt x="1218" y="2835"/>
                  </a:lnTo>
                  <a:lnTo>
                    <a:pt x="1209" y="2826"/>
                  </a:lnTo>
                  <a:lnTo>
                    <a:pt x="1201" y="2816"/>
                  </a:lnTo>
                  <a:lnTo>
                    <a:pt x="1193" y="2806"/>
                  </a:lnTo>
                  <a:lnTo>
                    <a:pt x="1186" y="2795"/>
                  </a:lnTo>
                  <a:lnTo>
                    <a:pt x="1170" y="2771"/>
                  </a:lnTo>
                  <a:lnTo>
                    <a:pt x="1156" y="2743"/>
                  </a:lnTo>
                  <a:lnTo>
                    <a:pt x="1142" y="2714"/>
                  </a:lnTo>
                  <a:lnTo>
                    <a:pt x="1130" y="2681"/>
                  </a:lnTo>
                  <a:lnTo>
                    <a:pt x="1118" y="2646"/>
                  </a:lnTo>
                  <a:lnTo>
                    <a:pt x="1108" y="2609"/>
                  </a:lnTo>
                  <a:lnTo>
                    <a:pt x="1099" y="2569"/>
                  </a:lnTo>
                  <a:lnTo>
                    <a:pt x="1091" y="2528"/>
                  </a:lnTo>
                  <a:lnTo>
                    <a:pt x="1085" y="2485"/>
                  </a:lnTo>
                  <a:lnTo>
                    <a:pt x="1079" y="2441"/>
                  </a:lnTo>
                  <a:lnTo>
                    <a:pt x="1076" y="2395"/>
                  </a:lnTo>
                  <a:lnTo>
                    <a:pt x="1073" y="2347"/>
                  </a:lnTo>
                  <a:lnTo>
                    <a:pt x="1073" y="2299"/>
                  </a:lnTo>
                  <a:close/>
                  <a:moveTo>
                    <a:pt x="1525" y="2299"/>
                  </a:moveTo>
                  <a:lnTo>
                    <a:pt x="1525" y="2299"/>
                  </a:lnTo>
                  <a:lnTo>
                    <a:pt x="1524" y="2347"/>
                  </a:lnTo>
                  <a:lnTo>
                    <a:pt x="1522" y="2395"/>
                  </a:lnTo>
                  <a:lnTo>
                    <a:pt x="1518" y="2441"/>
                  </a:lnTo>
                  <a:lnTo>
                    <a:pt x="1513" y="2485"/>
                  </a:lnTo>
                  <a:lnTo>
                    <a:pt x="1506" y="2528"/>
                  </a:lnTo>
                  <a:lnTo>
                    <a:pt x="1498" y="2569"/>
                  </a:lnTo>
                  <a:lnTo>
                    <a:pt x="1489" y="2609"/>
                  </a:lnTo>
                  <a:lnTo>
                    <a:pt x="1479" y="2646"/>
                  </a:lnTo>
                  <a:lnTo>
                    <a:pt x="1467" y="2681"/>
                  </a:lnTo>
                  <a:lnTo>
                    <a:pt x="1455" y="2714"/>
                  </a:lnTo>
                  <a:lnTo>
                    <a:pt x="1441" y="2743"/>
                  </a:lnTo>
                  <a:lnTo>
                    <a:pt x="1427" y="2771"/>
                  </a:lnTo>
                  <a:lnTo>
                    <a:pt x="1412" y="2795"/>
                  </a:lnTo>
                  <a:lnTo>
                    <a:pt x="1404" y="2806"/>
                  </a:lnTo>
                  <a:lnTo>
                    <a:pt x="1396" y="2816"/>
                  </a:lnTo>
                  <a:lnTo>
                    <a:pt x="1387" y="2826"/>
                  </a:lnTo>
                  <a:lnTo>
                    <a:pt x="1379" y="2835"/>
                  </a:lnTo>
                  <a:lnTo>
                    <a:pt x="1370" y="2842"/>
                  </a:lnTo>
                  <a:lnTo>
                    <a:pt x="1362" y="2849"/>
                  </a:lnTo>
                  <a:lnTo>
                    <a:pt x="1362" y="3221"/>
                  </a:lnTo>
                  <a:lnTo>
                    <a:pt x="1387" y="3224"/>
                  </a:lnTo>
                  <a:lnTo>
                    <a:pt x="1412" y="3227"/>
                  </a:lnTo>
                  <a:lnTo>
                    <a:pt x="1436" y="3231"/>
                  </a:lnTo>
                  <a:lnTo>
                    <a:pt x="1461" y="3236"/>
                  </a:lnTo>
                  <a:lnTo>
                    <a:pt x="1485" y="3241"/>
                  </a:lnTo>
                  <a:lnTo>
                    <a:pt x="1510" y="3247"/>
                  </a:lnTo>
                  <a:lnTo>
                    <a:pt x="1558" y="3261"/>
                  </a:lnTo>
                  <a:lnTo>
                    <a:pt x="1604" y="3276"/>
                  </a:lnTo>
                  <a:lnTo>
                    <a:pt x="1650" y="3292"/>
                  </a:lnTo>
                  <a:lnTo>
                    <a:pt x="1695" y="3310"/>
                  </a:lnTo>
                  <a:lnTo>
                    <a:pt x="1739" y="3328"/>
                  </a:lnTo>
                  <a:lnTo>
                    <a:pt x="1823" y="3364"/>
                  </a:lnTo>
                  <a:lnTo>
                    <a:pt x="1903" y="3398"/>
                  </a:lnTo>
                  <a:lnTo>
                    <a:pt x="1941" y="3413"/>
                  </a:lnTo>
                  <a:lnTo>
                    <a:pt x="1976" y="3427"/>
                  </a:lnTo>
                  <a:lnTo>
                    <a:pt x="2012" y="3438"/>
                  </a:lnTo>
                  <a:lnTo>
                    <a:pt x="2044" y="3446"/>
                  </a:lnTo>
                  <a:lnTo>
                    <a:pt x="2061" y="3449"/>
                  </a:lnTo>
                  <a:lnTo>
                    <a:pt x="2076" y="3452"/>
                  </a:lnTo>
                  <a:lnTo>
                    <a:pt x="2091" y="3453"/>
                  </a:lnTo>
                  <a:lnTo>
                    <a:pt x="2107" y="3454"/>
                  </a:lnTo>
                  <a:lnTo>
                    <a:pt x="2121" y="3453"/>
                  </a:lnTo>
                  <a:lnTo>
                    <a:pt x="2135" y="3452"/>
                  </a:lnTo>
                  <a:lnTo>
                    <a:pt x="2148" y="3450"/>
                  </a:lnTo>
                  <a:lnTo>
                    <a:pt x="2162" y="3447"/>
                  </a:lnTo>
                  <a:lnTo>
                    <a:pt x="2175" y="3442"/>
                  </a:lnTo>
                  <a:lnTo>
                    <a:pt x="2186" y="3436"/>
                  </a:lnTo>
                  <a:lnTo>
                    <a:pt x="2198" y="3430"/>
                  </a:lnTo>
                  <a:lnTo>
                    <a:pt x="2209" y="3422"/>
                  </a:lnTo>
                  <a:lnTo>
                    <a:pt x="2221" y="3411"/>
                  </a:lnTo>
                  <a:lnTo>
                    <a:pt x="2231" y="3400"/>
                  </a:lnTo>
                  <a:lnTo>
                    <a:pt x="2240" y="3388"/>
                  </a:lnTo>
                  <a:lnTo>
                    <a:pt x="2250" y="3375"/>
                  </a:lnTo>
                  <a:lnTo>
                    <a:pt x="2258" y="3359"/>
                  </a:lnTo>
                  <a:lnTo>
                    <a:pt x="2267" y="3342"/>
                  </a:lnTo>
                  <a:lnTo>
                    <a:pt x="2275" y="3324"/>
                  </a:lnTo>
                  <a:lnTo>
                    <a:pt x="2282" y="3303"/>
                  </a:lnTo>
                  <a:lnTo>
                    <a:pt x="2289" y="3282"/>
                  </a:lnTo>
                  <a:lnTo>
                    <a:pt x="2295" y="3258"/>
                  </a:lnTo>
                  <a:lnTo>
                    <a:pt x="2300" y="3232"/>
                  </a:lnTo>
                  <a:lnTo>
                    <a:pt x="2305" y="3205"/>
                  </a:lnTo>
                  <a:lnTo>
                    <a:pt x="2309" y="3176"/>
                  </a:lnTo>
                  <a:lnTo>
                    <a:pt x="2313" y="3144"/>
                  </a:lnTo>
                  <a:lnTo>
                    <a:pt x="2317" y="3111"/>
                  </a:lnTo>
                  <a:lnTo>
                    <a:pt x="2320" y="3076"/>
                  </a:lnTo>
                  <a:lnTo>
                    <a:pt x="2322" y="3039"/>
                  </a:lnTo>
                  <a:lnTo>
                    <a:pt x="2324" y="2999"/>
                  </a:lnTo>
                  <a:lnTo>
                    <a:pt x="2325" y="2957"/>
                  </a:lnTo>
                  <a:lnTo>
                    <a:pt x="2325" y="2913"/>
                  </a:lnTo>
                  <a:lnTo>
                    <a:pt x="2325" y="2868"/>
                  </a:lnTo>
                  <a:lnTo>
                    <a:pt x="2324" y="2824"/>
                  </a:lnTo>
                  <a:lnTo>
                    <a:pt x="2322" y="2780"/>
                  </a:lnTo>
                  <a:lnTo>
                    <a:pt x="2320" y="2737"/>
                  </a:lnTo>
                  <a:lnTo>
                    <a:pt x="2317" y="2694"/>
                  </a:lnTo>
                  <a:lnTo>
                    <a:pt x="2313" y="2652"/>
                  </a:lnTo>
                  <a:lnTo>
                    <a:pt x="2309" y="2611"/>
                  </a:lnTo>
                  <a:lnTo>
                    <a:pt x="2305" y="2570"/>
                  </a:lnTo>
                  <a:lnTo>
                    <a:pt x="2300" y="2530"/>
                  </a:lnTo>
                  <a:lnTo>
                    <a:pt x="2295" y="2491"/>
                  </a:lnTo>
                  <a:lnTo>
                    <a:pt x="2289" y="2452"/>
                  </a:lnTo>
                  <a:lnTo>
                    <a:pt x="2282" y="2414"/>
                  </a:lnTo>
                  <a:lnTo>
                    <a:pt x="2275" y="2376"/>
                  </a:lnTo>
                  <a:lnTo>
                    <a:pt x="2267" y="2339"/>
                  </a:lnTo>
                  <a:lnTo>
                    <a:pt x="2258" y="2303"/>
                  </a:lnTo>
                  <a:lnTo>
                    <a:pt x="2250" y="2267"/>
                  </a:lnTo>
                  <a:lnTo>
                    <a:pt x="2240" y="2232"/>
                  </a:lnTo>
                  <a:lnTo>
                    <a:pt x="2231" y="2197"/>
                  </a:lnTo>
                  <a:lnTo>
                    <a:pt x="2221" y="2164"/>
                  </a:lnTo>
                  <a:lnTo>
                    <a:pt x="2209" y="2130"/>
                  </a:lnTo>
                  <a:lnTo>
                    <a:pt x="2198" y="2097"/>
                  </a:lnTo>
                  <a:lnTo>
                    <a:pt x="2186" y="2066"/>
                  </a:lnTo>
                  <a:lnTo>
                    <a:pt x="2175" y="2034"/>
                  </a:lnTo>
                  <a:lnTo>
                    <a:pt x="2162" y="2004"/>
                  </a:lnTo>
                  <a:lnTo>
                    <a:pt x="2148" y="1974"/>
                  </a:lnTo>
                  <a:lnTo>
                    <a:pt x="2135" y="1945"/>
                  </a:lnTo>
                  <a:lnTo>
                    <a:pt x="2121" y="1916"/>
                  </a:lnTo>
                  <a:lnTo>
                    <a:pt x="2107" y="1889"/>
                  </a:lnTo>
                  <a:lnTo>
                    <a:pt x="2091" y="1861"/>
                  </a:lnTo>
                  <a:lnTo>
                    <a:pt x="2076" y="1835"/>
                  </a:lnTo>
                  <a:lnTo>
                    <a:pt x="2061" y="1808"/>
                  </a:lnTo>
                  <a:lnTo>
                    <a:pt x="2044" y="1783"/>
                  </a:lnTo>
                  <a:lnTo>
                    <a:pt x="2028" y="1758"/>
                  </a:lnTo>
                  <a:lnTo>
                    <a:pt x="2012" y="1735"/>
                  </a:lnTo>
                  <a:lnTo>
                    <a:pt x="1995" y="1711"/>
                  </a:lnTo>
                  <a:lnTo>
                    <a:pt x="1976" y="1689"/>
                  </a:lnTo>
                  <a:lnTo>
                    <a:pt x="1959" y="1666"/>
                  </a:lnTo>
                  <a:lnTo>
                    <a:pt x="1941" y="1645"/>
                  </a:lnTo>
                  <a:lnTo>
                    <a:pt x="1921" y="1625"/>
                  </a:lnTo>
                  <a:lnTo>
                    <a:pt x="1903" y="1605"/>
                  </a:lnTo>
                  <a:lnTo>
                    <a:pt x="1884" y="1586"/>
                  </a:lnTo>
                  <a:lnTo>
                    <a:pt x="1863" y="1568"/>
                  </a:lnTo>
                  <a:lnTo>
                    <a:pt x="1844" y="1550"/>
                  </a:lnTo>
                  <a:lnTo>
                    <a:pt x="1823" y="1533"/>
                  </a:lnTo>
                  <a:lnTo>
                    <a:pt x="1803" y="1517"/>
                  </a:lnTo>
                  <a:lnTo>
                    <a:pt x="1782" y="1501"/>
                  </a:lnTo>
                  <a:lnTo>
                    <a:pt x="1760" y="1486"/>
                  </a:lnTo>
                  <a:lnTo>
                    <a:pt x="1739" y="1472"/>
                  </a:lnTo>
                  <a:lnTo>
                    <a:pt x="1717" y="1459"/>
                  </a:lnTo>
                  <a:lnTo>
                    <a:pt x="1695" y="1446"/>
                  </a:lnTo>
                  <a:lnTo>
                    <a:pt x="1673" y="1434"/>
                  </a:lnTo>
                  <a:lnTo>
                    <a:pt x="1650" y="1423"/>
                  </a:lnTo>
                  <a:lnTo>
                    <a:pt x="1628" y="1412"/>
                  </a:lnTo>
                  <a:lnTo>
                    <a:pt x="1604" y="1403"/>
                  </a:lnTo>
                  <a:lnTo>
                    <a:pt x="1581" y="1394"/>
                  </a:lnTo>
                  <a:lnTo>
                    <a:pt x="1558" y="1385"/>
                  </a:lnTo>
                  <a:lnTo>
                    <a:pt x="1534" y="1377"/>
                  </a:lnTo>
                  <a:lnTo>
                    <a:pt x="1510" y="1371"/>
                  </a:lnTo>
                  <a:lnTo>
                    <a:pt x="1485" y="1365"/>
                  </a:lnTo>
                  <a:lnTo>
                    <a:pt x="1461" y="1360"/>
                  </a:lnTo>
                  <a:lnTo>
                    <a:pt x="1436" y="1355"/>
                  </a:lnTo>
                  <a:lnTo>
                    <a:pt x="1412" y="1351"/>
                  </a:lnTo>
                  <a:lnTo>
                    <a:pt x="1387" y="1348"/>
                  </a:lnTo>
                  <a:lnTo>
                    <a:pt x="1362" y="1346"/>
                  </a:lnTo>
                  <a:lnTo>
                    <a:pt x="1362" y="1748"/>
                  </a:lnTo>
                  <a:lnTo>
                    <a:pt x="1370" y="1755"/>
                  </a:lnTo>
                  <a:lnTo>
                    <a:pt x="1379" y="1763"/>
                  </a:lnTo>
                  <a:lnTo>
                    <a:pt x="1387" y="1771"/>
                  </a:lnTo>
                  <a:lnTo>
                    <a:pt x="1396" y="1782"/>
                  </a:lnTo>
                  <a:lnTo>
                    <a:pt x="1404" y="1792"/>
                  </a:lnTo>
                  <a:lnTo>
                    <a:pt x="1412" y="1802"/>
                  </a:lnTo>
                  <a:lnTo>
                    <a:pt x="1427" y="1826"/>
                  </a:lnTo>
                  <a:lnTo>
                    <a:pt x="1441" y="1854"/>
                  </a:lnTo>
                  <a:lnTo>
                    <a:pt x="1455" y="1884"/>
                  </a:lnTo>
                  <a:lnTo>
                    <a:pt x="1467" y="1917"/>
                  </a:lnTo>
                  <a:lnTo>
                    <a:pt x="1479" y="1952"/>
                  </a:lnTo>
                  <a:lnTo>
                    <a:pt x="1489" y="1988"/>
                  </a:lnTo>
                  <a:lnTo>
                    <a:pt x="1498" y="2028"/>
                  </a:lnTo>
                  <a:lnTo>
                    <a:pt x="1506" y="2069"/>
                  </a:lnTo>
                  <a:lnTo>
                    <a:pt x="1513" y="2113"/>
                  </a:lnTo>
                  <a:lnTo>
                    <a:pt x="1518" y="2156"/>
                  </a:lnTo>
                  <a:lnTo>
                    <a:pt x="1522" y="2203"/>
                  </a:lnTo>
                  <a:lnTo>
                    <a:pt x="1524" y="2250"/>
                  </a:lnTo>
                  <a:lnTo>
                    <a:pt x="1525" y="2299"/>
                  </a:lnTo>
                  <a:close/>
                  <a:moveTo>
                    <a:pt x="1168" y="2034"/>
                  </a:moveTo>
                  <a:lnTo>
                    <a:pt x="1168" y="2553"/>
                  </a:lnTo>
                  <a:lnTo>
                    <a:pt x="1168" y="2561"/>
                  </a:lnTo>
                  <a:lnTo>
                    <a:pt x="1169" y="2568"/>
                  </a:lnTo>
                  <a:lnTo>
                    <a:pt x="1171" y="2575"/>
                  </a:lnTo>
                  <a:lnTo>
                    <a:pt x="1173" y="2583"/>
                  </a:lnTo>
                  <a:lnTo>
                    <a:pt x="1178" y="2589"/>
                  </a:lnTo>
                  <a:lnTo>
                    <a:pt x="1181" y="2595"/>
                  </a:lnTo>
                  <a:lnTo>
                    <a:pt x="1185" y="2602"/>
                  </a:lnTo>
                  <a:lnTo>
                    <a:pt x="1190" y="2608"/>
                  </a:lnTo>
                  <a:lnTo>
                    <a:pt x="1196" y="2613"/>
                  </a:lnTo>
                  <a:lnTo>
                    <a:pt x="1201" y="2617"/>
                  </a:lnTo>
                  <a:lnTo>
                    <a:pt x="1207" y="2621"/>
                  </a:lnTo>
                  <a:lnTo>
                    <a:pt x="1214" y="2624"/>
                  </a:lnTo>
                  <a:lnTo>
                    <a:pt x="1221" y="2627"/>
                  </a:lnTo>
                  <a:lnTo>
                    <a:pt x="1228" y="2629"/>
                  </a:lnTo>
                  <a:lnTo>
                    <a:pt x="1236" y="2630"/>
                  </a:lnTo>
                  <a:lnTo>
                    <a:pt x="1244" y="2630"/>
                  </a:lnTo>
                  <a:lnTo>
                    <a:pt x="1354" y="2630"/>
                  </a:lnTo>
                  <a:lnTo>
                    <a:pt x="1361" y="2630"/>
                  </a:lnTo>
                  <a:lnTo>
                    <a:pt x="1369" y="2629"/>
                  </a:lnTo>
                  <a:lnTo>
                    <a:pt x="1376" y="2627"/>
                  </a:lnTo>
                  <a:lnTo>
                    <a:pt x="1383" y="2624"/>
                  </a:lnTo>
                  <a:lnTo>
                    <a:pt x="1389" y="2621"/>
                  </a:lnTo>
                  <a:lnTo>
                    <a:pt x="1396" y="2617"/>
                  </a:lnTo>
                  <a:lnTo>
                    <a:pt x="1402" y="2613"/>
                  </a:lnTo>
                  <a:lnTo>
                    <a:pt x="1407" y="2608"/>
                  </a:lnTo>
                  <a:lnTo>
                    <a:pt x="1412" y="2602"/>
                  </a:lnTo>
                  <a:lnTo>
                    <a:pt x="1416" y="2595"/>
                  </a:lnTo>
                  <a:lnTo>
                    <a:pt x="1420" y="2589"/>
                  </a:lnTo>
                  <a:lnTo>
                    <a:pt x="1423" y="2583"/>
                  </a:lnTo>
                  <a:lnTo>
                    <a:pt x="1426" y="2575"/>
                  </a:lnTo>
                  <a:lnTo>
                    <a:pt x="1427" y="2568"/>
                  </a:lnTo>
                  <a:lnTo>
                    <a:pt x="1428" y="2561"/>
                  </a:lnTo>
                  <a:lnTo>
                    <a:pt x="1429" y="2553"/>
                  </a:lnTo>
                  <a:lnTo>
                    <a:pt x="1429" y="2034"/>
                  </a:lnTo>
                  <a:lnTo>
                    <a:pt x="1428" y="2027"/>
                  </a:lnTo>
                  <a:lnTo>
                    <a:pt x="1427" y="2019"/>
                  </a:lnTo>
                  <a:lnTo>
                    <a:pt x="1426" y="2012"/>
                  </a:lnTo>
                  <a:lnTo>
                    <a:pt x="1423" y="2005"/>
                  </a:lnTo>
                  <a:lnTo>
                    <a:pt x="1420" y="1998"/>
                  </a:lnTo>
                  <a:lnTo>
                    <a:pt x="1416" y="1991"/>
                  </a:lnTo>
                  <a:lnTo>
                    <a:pt x="1412" y="1985"/>
                  </a:lnTo>
                  <a:lnTo>
                    <a:pt x="1407" y="1979"/>
                  </a:lnTo>
                  <a:lnTo>
                    <a:pt x="1402" y="1974"/>
                  </a:lnTo>
                  <a:lnTo>
                    <a:pt x="1396" y="1970"/>
                  </a:lnTo>
                  <a:lnTo>
                    <a:pt x="1389" y="1966"/>
                  </a:lnTo>
                  <a:lnTo>
                    <a:pt x="1383" y="1963"/>
                  </a:lnTo>
                  <a:lnTo>
                    <a:pt x="1376" y="1960"/>
                  </a:lnTo>
                  <a:lnTo>
                    <a:pt x="1369" y="1959"/>
                  </a:lnTo>
                  <a:lnTo>
                    <a:pt x="1361" y="1957"/>
                  </a:lnTo>
                  <a:lnTo>
                    <a:pt x="1354" y="1957"/>
                  </a:lnTo>
                  <a:lnTo>
                    <a:pt x="1244" y="1957"/>
                  </a:lnTo>
                  <a:lnTo>
                    <a:pt x="1236" y="1957"/>
                  </a:lnTo>
                  <a:lnTo>
                    <a:pt x="1228" y="1959"/>
                  </a:lnTo>
                  <a:lnTo>
                    <a:pt x="1221" y="1960"/>
                  </a:lnTo>
                  <a:lnTo>
                    <a:pt x="1214" y="1963"/>
                  </a:lnTo>
                  <a:lnTo>
                    <a:pt x="1207" y="1966"/>
                  </a:lnTo>
                  <a:lnTo>
                    <a:pt x="1201" y="1970"/>
                  </a:lnTo>
                  <a:lnTo>
                    <a:pt x="1196" y="1974"/>
                  </a:lnTo>
                  <a:lnTo>
                    <a:pt x="1190" y="1979"/>
                  </a:lnTo>
                  <a:lnTo>
                    <a:pt x="1185" y="1985"/>
                  </a:lnTo>
                  <a:lnTo>
                    <a:pt x="1181" y="1991"/>
                  </a:lnTo>
                  <a:lnTo>
                    <a:pt x="1178" y="1998"/>
                  </a:lnTo>
                  <a:lnTo>
                    <a:pt x="1173" y="2005"/>
                  </a:lnTo>
                  <a:lnTo>
                    <a:pt x="1171" y="2012"/>
                  </a:lnTo>
                  <a:lnTo>
                    <a:pt x="1169" y="2019"/>
                  </a:lnTo>
                  <a:lnTo>
                    <a:pt x="1168" y="2027"/>
                  </a:lnTo>
                  <a:lnTo>
                    <a:pt x="1168" y="2034"/>
                  </a:lnTo>
                  <a:close/>
                  <a:moveTo>
                    <a:pt x="1789" y="827"/>
                  </a:moveTo>
                  <a:lnTo>
                    <a:pt x="1789" y="827"/>
                  </a:lnTo>
                  <a:lnTo>
                    <a:pt x="1809" y="825"/>
                  </a:lnTo>
                  <a:lnTo>
                    <a:pt x="1828" y="824"/>
                  </a:lnTo>
                  <a:lnTo>
                    <a:pt x="1849" y="823"/>
                  </a:lnTo>
                  <a:lnTo>
                    <a:pt x="1869" y="823"/>
                  </a:lnTo>
                  <a:lnTo>
                    <a:pt x="1909" y="825"/>
                  </a:lnTo>
                  <a:lnTo>
                    <a:pt x="1950" y="828"/>
                  </a:lnTo>
                  <a:lnTo>
                    <a:pt x="1989" y="833"/>
                  </a:lnTo>
                  <a:lnTo>
                    <a:pt x="2029" y="840"/>
                  </a:lnTo>
                  <a:lnTo>
                    <a:pt x="2069" y="848"/>
                  </a:lnTo>
                  <a:lnTo>
                    <a:pt x="2109" y="856"/>
                  </a:lnTo>
                  <a:lnTo>
                    <a:pt x="2188" y="873"/>
                  </a:lnTo>
                  <a:lnTo>
                    <a:pt x="2229" y="882"/>
                  </a:lnTo>
                  <a:lnTo>
                    <a:pt x="2269" y="890"/>
                  </a:lnTo>
                  <a:lnTo>
                    <a:pt x="2308" y="897"/>
                  </a:lnTo>
                  <a:lnTo>
                    <a:pt x="2348" y="904"/>
                  </a:lnTo>
                  <a:lnTo>
                    <a:pt x="2389" y="908"/>
                  </a:lnTo>
                  <a:lnTo>
                    <a:pt x="2429" y="911"/>
                  </a:lnTo>
                  <a:lnTo>
                    <a:pt x="2470" y="911"/>
                  </a:lnTo>
                  <a:lnTo>
                    <a:pt x="2511" y="910"/>
                  </a:lnTo>
                  <a:lnTo>
                    <a:pt x="2550" y="906"/>
                  </a:lnTo>
                  <a:lnTo>
                    <a:pt x="2588" y="901"/>
                  </a:lnTo>
                  <a:lnTo>
                    <a:pt x="2625" y="892"/>
                  </a:lnTo>
                  <a:lnTo>
                    <a:pt x="2660" y="882"/>
                  </a:lnTo>
                  <a:lnTo>
                    <a:pt x="2694" y="871"/>
                  </a:lnTo>
                  <a:lnTo>
                    <a:pt x="2727" y="857"/>
                  </a:lnTo>
                  <a:lnTo>
                    <a:pt x="2758" y="841"/>
                  </a:lnTo>
                  <a:lnTo>
                    <a:pt x="2788" y="824"/>
                  </a:lnTo>
                  <a:lnTo>
                    <a:pt x="2817" y="806"/>
                  </a:lnTo>
                  <a:lnTo>
                    <a:pt x="2844" y="785"/>
                  </a:lnTo>
                  <a:lnTo>
                    <a:pt x="2870" y="764"/>
                  </a:lnTo>
                  <a:lnTo>
                    <a:pt x="2894" y="741"/>
                  </a:lnTo>
                  <a:lnTo>
                    <a:pt x="2916" y="715"/>
                  </a:lnTo>
                  <a:lnTo>
                    <a:pt x="2938" y="690"/>
                  </a:lnTo>
                  <a:lnTo>
                    <a:pt x="2958" y="662"/>
                  </a:lnTo>
                  <a:lnTo>
                    <a:pt x="2977" y="634"/>
                  </a:lnTo>
                  <a:lnTo>
                    <a:pt x="2994" y="603"/>
                  </a:lnTo>
                  <a:lnTo>
                    <a:pt x="3010" y="573"/>
                  </a:lnTo>
                  <a:lnTo>
                    <a:pt x="3024" y="541"/>
                  </a:lnTo>
                  <a:lnTo>
                    <a:pt x="3037" y="508"/>
                  </a:lnTo>
                  <a:lnTo>
                    <a:pt x="3048" y="475"/>
                  </a:lnTo>
                  <a:lnTo>
                    <a:pt x="3058" y="440"/>
                  </a:lnTo>
                  <a:lnTo>
                    <a:pt x="3066" y="404"/>
                  </a:lnTo>
                  <a:lnTo>
                    <a:pt x="3073" y="369"/>
                  </a:lnTo>
                  <a:lnTo>
                    <a:pt x="3078" y="332"/>
                  </a:lnTo>
                  <a:lnTo>
                    <a:pt x="3083" y="294"/>
                  </a:lnTo>
                  <a:lnTo>
                    <a:pt x="3085" y="257"/>
                  </a:lnTo>
                  <a:lnTo>
                    <a:pt x="3085" y="219"/>
                  </a:lnTo>
                  <a:lnTo>
                    <a:pt x="3084" y="180"/>
                  </a:lnTo>
                  <a:lnTo>
                    <a:pt x="3082" y="142"/>
                  </a:lnTo>
                  <a:lnTo>
                    <a:pt x="3079" y="124"/>
                  </a:lnTo>
                  <a:lnTo>
                    <a:pt x="3075" y="109"/>
                  </a:lnTo>
                  <a:lnTo>
                    <a:pt x="3070" y="94"/>
                  </a:lnTo>
                  <a:lnTo>
                    <a:pt x="3063" y="80"/>
                  </a:lnTo>
                  <a:lnTo>
                    <a:pt x="3056" y="67"/>
                  </a:lnTo>
                  <a:lnTo>
                    <a:pt x="3047" y="56"/>
                  </a:lnTo>
                  <a:lnTo>
                    <a:pt x="3038" y="45"/>
                  </a:lnTo>
                  <a:lnTo>
                    <a:pt x="3026" y="36"/>
                  </a:lnTo>
                  <a:lnTo>
                    <a:pt x="3015" y="28"/>
                  </a:lnTo>
                  <a:lnTo>
                    <a:pt x="3003" y="20"/>
                  </a:lnTo>
                  <a:lnTo>
                    <a:pt x="2991" y="14"/>
                  </a:lnTo>
                  <a:lnTo>
                    <a:pt x="2978" y="9"/>
                  </a:lnTo>
                  <a:lnTo>
                    <a:pt x="2964" y="5"/>
                  </a:lnTo>
                  <a:lnTo>
                    <a:pt x="2950" y="2"/>
                  </a:lnTo>
                  <a:lnTo>
                    <a:pt x="2937" y="1"/>
                  </a:lnTo>
                  <a:lnTo>
                    <a:pt x="2923" y="0"/>
                  </a:lnTo>
                  <a:lnTo>
                    <a:pt x="2909" y="1"/>
                  </a:lnTo>
                  <a:lnTo>
                    <a:pt x="2895" y="2"/>
                  </a:lnTo>
                  <a:lnTo>
                    <a:pt x="2882" y="5"/>
                  </a:lnTo>
                  <a:lnTo>
                    <a:pt x="2870" y="9"/>
                  </a:lnTo>
                  <a:lnTo>
                    <a:pt x="2857" y="14"/>
                  </a:lnTo>
                  <a:lnTo>
                    <a:pt x="2845" y="20"/>
                  </a:lnTo>
                  <a:lnTo>
                    <a:pt x="2835" y="28"/>
                  </a:lnTo>
                  <a:lnTo>
                    <a:pt x="2825" y="36"/>
                  </a:lnTo>
                  <a:lnTo>
                    <a:pt x="2816" y="45"/>
                  </a:lnTo>
                  <a:lnTo>
                    <a:pt x="2807" y="55"/>
                  </a:lnTo>
                  <a:lnTo>
                    <a:pt x="2800" y="67"/>
                  </a:lnTo>
                  <a:lnTo>
                    <a:pt x="2795" y="80"/>
                  </a:lnTo>
                  <a:lnTo>
                    <a:pt x="2791" y="94"/>
                  </a:lnTo>
                  <a:lnTo>
                    <a:pt x="2788" y="108"/>
                  </a:lnTo>
                  <a:lnTo>
                    <a:pt x="2787" y="124"/>
                  </a:lnTo>
                  <a:lnTo>
                    <a:pt x="2787" y="142"/>
                  </a:lnTo>
                  <a:lnTo>
                    <a:pt x="2790" y="179"/>
                  </a:lnTo>
                  <a:lnTo>
                    <a:pt x="2791" y="217"/>
                  </a:lnTo>
                  <a:lnTo>
                    <a:pt x="2791" y="255"/>
                  </a:lnTo>
                  <a:lnTo>
                    <a:pt x="2790" y="291"/>
                  </a:lnTo>
                  <a:lnTo>
                    <a:pt x="2786" y="326"/>
                  </a:lnTo>
                  <a:lnTo>
                    <a:pt x="2780" y="361"/>
                  </a:lnTo>
                  <a:lnTo>
                    <a:pt x="2777" y="378"/>
                  </a:lnTo>
                  <a:lnTo>
                    <a:pt x="2773" y="394"/>
                  </a:lnTo>
                  <a:lnTo>
                    <a:pt x="2768" y="411"/>
                  </a:lnTo>
                  <a:lnTo>
                    <a:pt x="2762" y="426"/>
                  </a:lnTo>
                  <a:lnTo>
                    <a:pt x="2756" y="441"/>
                  </a:lnTo>
                  <a:lnTo>
                    <a:pt x="2748" y="456"/>
                  </a:lnTo>
                  <a:lnTo>
                    <a:pt x="2740" y="471"/>
                  </a:lnTo>
                  <a:lnTo>
                    <a:pt x="2732" y="484"/>
                  </a:lnTo>
                  <a:lnTo>
                    <a:pt x="2722" y="498"/>
                  </a:lnTo>
                  <a:lnTo>
                    <a:pt x="2712" y="510"/>
                  </a:lnTo>
                  <a:lnTo>
                    <a:pt x="2701" y="523"/>
                  </a:lnTo>
                  <a:lnTo>
                    <a:pt x="2689" y="535"/>
                  </a:lnTo>
                  <a:lnTo>
                    <a:pt x="2676" y="546"/>
                  </a:lnTo>
                  <a:lnTo>
                    <a:pt x="2662" y="556"/>
                  </a:lnTo>
                  <a:lnTo>
                    <a:pt x="2648" y="566"/>
                  </a:lnTo>
                  <a:lnTo>
                    <a:pt x="2631" y="576"/>
                  </a:lnTo>
                  <a:lnTo>
                    <a:pt x="2615" y="584"/>
                  </a:lnTo>
                  <a:lnTo>
                    <a:pt x="2597" y="592"/>
                  </a:lnTo>
                  <a:lnTo>
                    <a:pt x="2577" y="598"/>
                  </a:lnTo>
                  <a:lnTo>
                    <a:pt x="2558" y="605"/>
                  </a:lnTo>
                  <a:lnTo>
                    <a:pt x="2540" y="609"/>
                  </a:lnTo>
                  <a:lnTo>
                    <a:pt x="2521" y="613"/>
                  </a:lnTo>
                  <a:lnTo>
                    <a:pt x="2503" y="616"/>
                  </a:lnTo>
                  <a:lnTo>
                    <a:pt x="2485" y="618"/>
                  </a:lnTo>
                  <a:lnTo>
                    <a:pt x="2465" y="619"/>
                  </a:lnTo>
                  <a:lnTo>
                    <a:pt x="2447" y="620"/>
                  </a:lnTo>
                  <a:lnTo>
                    <a:pt x="2427" y="620"/>
                  </a:lnTo>
                  <a:lnTo>
                    <a:pt x="2409" y="620"/>
                  </a:lnTo>
                  <a:lnTo>
                    <a:pt x="2370" y="617"/>
                  </a:lnTo>
                  <a:lnTo>
                    <a:pt x="2333" y="613"/>
                  </a:lnTo>
                  <a:lnTo>
                    <a:pt x="2294" y="607"/>
                  </a:lnTo>
                  <a:lnTo>
                    <a:pt x="2255" y="600"/>
                  </a:lnTo>
                  <a:lnTo>
                    <a:pt x="2217" y="592"/>
                  </a:lnTo>
                  <a:lnTo>
                    <a:pt x="2179" y="583"/>
                  </a:lnTo>
                  <a:lnTo>
                    <a:pt x="2103" y="565"/>
                  </a:lnTo>
                  <a:lnTo>
                    <a:pt x="2065" y="556"/>
                  </a:lnTo>
                  <a:lnTo>
                    <a:pt x="2027" y="549"/>
                  </a:lnTo>
                  <a:lnTo>
                    <a:pt x="1990" y="542"/>
                  </a:lnTo>
                  <a:lnTo>
                    <a:pt x="1955" y="537"/>
                  </a:lnTo>
                  <a:lnTo>
                    <a:pt x="1916" y="533"/>
                  </a:lnTo>
                  <a:lnTo>
                    <a:pt x="1879" y="531"/>
                  </a:lnTo>
                  <a:lnTo>
                    <a:pt x="1843" y="530"/>
                  </a:lnTo>
                  <a:lnTo>
                    <a:pt x="1807" y="532"/>
                  </a:lnTo>
                  <a:lnTo>
                    <a:pt x="1772" y="534"/>
                  </a:lnTo>
                  <a:lnTo>
                    <a:pt x="1739" y="539"/>
                  </a:lnTo>
                  <a:lnTo>
                    <a:pt x="1706" y="545"/>
                  </a:lnTo>
                  <a:lnTo>
                    <a:pt x="1674" y="553"/>
                  </a:lnTo>
                  <a:lnTo>
                    <a:pt x="1643" y="562"/>
                  </a:lnTo>
                  <a:lnTo>
                    <a:pt x="1613" y="574"/>
                  </a:lnTo>
                  <a:lnTo>
                    <a:pt x="1584" y="586"/>
                  </a:lnTo>
                  <a:lnTo>
                    <a:pt x="1555" y="599"/>
                  </a:lnTo>
                  <a:lnTo>
                    <a:pt x="1528" y="614"/>
                  </a:lnTo>
                  <a:lnTo>
                    <a:pt x="1501" y="631"/>
                  </a:lnTo>
                  <a:lnTo>
                    <a:pt x="1476" y="649"/>
                  </a:lnTo>
                  <a:lnTo>
                    <a:pt x="1452" y="668"/>
                  </a:lnTo>
                  <a:lnTo>
                    <a:pt x="1428" y="689"/>
                  </a:lnTo>
                  <a:lnTo>
                    <a:pt x="1405" y="710"/>
                  </a:lnTo>
                  <a:lnTo>
                    <a:pt x="1383" y="733"/>
                  </a:lnTo>
                  <a:lnTo>
                    <a:pt x="1363" y="757"/>
                  </a:lnTo>
                  <a:lnTo>
                    <a:pt x="1343" y="782"/>
                  </a:lnTo>
                  <a:lnTo>
                    <a:pt x="1324" y="809"/>
                  </a:lnTo>
                  <a:lnTo>
                    <a:pt x="1306" y="835"/>
                  </a:lnTo>
                  <a:lnTo>
                    <a:pt x="1290" y="864"/>
                  </a:lnTo>
                  <a:lnTo>
                    <a:pt x="1273" y="893"/>
                  </a:lnTo>
                  <a:lnTo>
                    <a:pt x="1259" y="924"/>
                  </a:lnTo>
                  <a:lnTo>
                    <a:pt x="1245" y="955"/>
                  </a:lnTo>
                  <a:lnTo>
                    <a:pt x="1233" y="987"/>
                  </a:lnTo>
                  <a:lnTo>
                    <a:pt x="1220" y="1020"/>
                  </a:lnTo>
                  <a:lnTo>
                    <a:pt x="1209" y="1053"/>
                  </a:lnTo>
                  <a:lnTo>
                    <a:pt x="1200" y="1088"/>
                  </a:lnTo>
                  <a:lnTo>
                    <a:pt x="1191" y="1123"/>
                  </a:lnTo>
                  <a:lnTo>
                    <a:pt x="1160" y="1127"/>
                  </a:lnTo>
                  <a:lnTo>
                    <a:pt x="1129" y="1132"/>
                  </a:lnTo>
                  <a:lnTo>
                    <a:pt x="1098" y="1137"/>
                  </a:lnTo>
                  <a:lnTo>
                    <a:pt x="1068" y="1143"/>
                  </a:lnTo>
                  <a:lnTo>
                    <a:pt x="1038" y="1151"/>
                  </a:lnTo>
                  <a:lnTo>
                    <a:pt x="1007" y="1159"/>
                  </a:lnTo>
                  <a:lnTo>
                    <a:pt x="978" y="1168"/>
                  </a:lnTo>
                  <a:lnTo>
                    <a:pt x="948" y="1179"/>
                  </a:lnTo>
                  <a:lnTo>
                    <a:pt x="920" y="1190"/>
                  </a:lnTo>
                  <a:lnTo>
                    <a:pt x="890" y="1201"/>
                  </a:lnTo>
                  <a:lnTo>
                    <a:pt x="862" y="1214"/>
                  </a:lnTo>
                  <a:lnTo>
                    <a:pt x="833" y="1229"/>
                  </a:lnTo>
                  <a:lnTo>
                    <a:pt x="806" y="1243"/>
                  </a:lnTo>
                  <a:lnTo>
                    <a:pt x="778" y="1258"/>
                  </a:lnTo>
                  <a:lnTo>
                    <a:pt x="751" y="1274"/>
                  </a:lnTo>
                  <a:lnTo>
                    <a:pt x="724" y="1292"/>
                  </a:lnTo>
                  <a:lnTo>
                    <a:pt x="697" y="1310"/>
                  </a:lnTo>
                  <a:lnTo>
                    <a:pt x="671" y="1329"/>
                  </a:lnTo>
                  <a:lnTo>
                    <a:pt x="645" y="1350"/>
                  </a:lnTo>
                  <a:lnTo>
                    <a:pt x="619" y="1370"/>
                  </a:lnTo>
                  <a:lnTo>
                    <a:pt x="595" y="1391"/>
                  </a:lnTo>
                  <a:lnTo>
                    <a:pt x="569" y="1415"/>
                  </a:lnTo>
                  <a:lnTo>
                    <a:pt x="545" y="1438"/>
                  </a:lnTo>
                  <a:lnTo>
                    <a:pt x="521" y="1463"/>
                  </a:lnTo>
                  <a:lnTo>
                    <a:pt x="498" y="1487"/>
                  </a:lnTo>
                  <a:lnTo>
                    <a:pt x="475" y="1514"/>
                  </a:lnTo>
                  <a:lnTo>
                    <a:pt x="452" y="1540"/>
                  </a:lnTo>
                  <a:lnTo>
                    <a:pt x="430" y="1568"/>
                  </a:lnTo>
                  <a:lnTo>
                    <a:pt x="408" y="1596"/>
                  </a:lnTo>
                  <a:lnTo>
                    <a:pt x="387" y="1626"/>
                  </a:lnTo>
                  <a:lnTo>
                    <a:pt x="366" y="1656"/>
                  </a:lnTo>
                  <a:lnTo>
                    <a:pt x="345" y="1688"/>
                  </a:lnTo>
                  <a:lnTo>
                    <a:pt x="326" y="1719"/>
                  </a:lnTo>
                  <a:lnTo>
                    <a:pt x="307" y="1752"/>
                  </a:lnTo>
                  <a:lnTo>
                    <a:pt x="287" y="1786"/>
                  </a:lnTo>
                  <a:lnTo>
                    <a:pt x="269" y="1820"/>
                  </a:lnTo>
                  <a:lnTo>
                    <a:pt x="252" y="1855"/>
                  </a:lnTo>
                  <a:lnTo>
                    <a:pt x="234" y="1892"/>
                  </a:lnTo>
                  <a:lnTo>
                    <a:pt x="218" y="1928"/>
                  </a:lnTo>
                  <a:lnTo>
                    <a:pt x="202" y="1966"/>
                  </a:lnTo>
                  <a:lnTo>
                    <a:pt x="185" y="2005"/>
                  </a:lnTo>
                  <a:lnTo>
                    <a:pt x="171" y="2043"/>
                  </a:lnTo>
                  <a:lnTo>
                    <a:pt x="156" y="2083"/>
                  </a:lnTo>
                  <a:lnTo>
                    <a:pt x="143" y="2124"/>
                  </a:lnTo>
                  <a:lnTo>
                    <a:pt x="129" y="2166"/>
                  </a:lnTo>
                  <a:lnTo>
                    <a:pt x="116" y="2208"/>
                  </a:lnTo>
                  <a:lnTo>
                    <a:pt x="104" y="2251"/>
                  </a:lnTo>
                  <a:lnTo>
                    <a:pt x="93" y="2296"/>
                  </a:lnTo>
                  <a:lnTo>
                    <a:pt x="81" y="2340"/>
                  </a:lnTo>
                  <a:lnTo>
                    <a:pt x="71" y="2386"/>
                  </a:lnTo>
                  <a:lnTo>
                    <a:pt x="62" y="2432"/>
                  </a:lnTo>
                  <a:lnTo>
                    <a:pt x="53" y="2479"/>
                  </a:lnTo>
                  <a:lnTo>
                    <a:pt x="45" y="2527"/>
                  </a:lnTo>
                  <a:lnTo>
                    <a:pt x="38" y="2576"/>
                  </a:lnTo>
                  <a:lnTo>
                    <a:pt x="30" y="2625"/>
                  </a:lnTo>
                  <a:lnTo>
                    <a:pt x="24" y="2675"/>
                  </a:lnTo>
                  <a:lnTo>
                    <a:pt x="18" y="2726"/>
                  </a:lnTo>
                  <a:lnTo>
                    <a:pt x="14" y="2778"/>
                  </a:lnTo>
                  <a:lnTo>
                    <a:pt x="10" y="2830"/>
                  </a:lnTo>
                  <a:lnTo>
                    <a:pt x="6" y="2883"/>
                  </a:lnTo>
                  <a:lnTo>
                    <a:pt x="4" y="2937"/>
                  </a:lnTo>
                  <a:lnTo>
                    <a:pt x="2" y="2992"/>
                  </a:lnTo>
                  <a:lnTo>
                    <a:pt x="1" y="3047"/>
                  </a:lnTo>
                  <a:lnTo>
                    <a:pt x="0" y="3103"/>
                  </a:lnTo>
                  <a:lnTo>
                    <a:pt x="1" y="3162"/>
                  </a:lnTo>
                  <a:lnTo>
                    <a:pt x="2" y="3220"/>
                  </a:lnTo>
                  <a:lnTo>
                    <a:pt x="4" y="3277"/>
                  </a:lnTo>
                  <a:lnTo>
                    <a:pt x="7" y="3333"/>
                  </a:lnTo>
                  <a:lnTo>
                    <a:pt x="11" y="3389"/>
                  </a:lnTo>
                  <a:lnTo>
                    <a:pt x="15" y="3443"/>
                  </a:lnTo>
                  <a:lnTo>
                    <a:pt x="20" y="3497"/>
                  </a:lnTo>
                  <a:lnTo>
                    <a:pt x="26" y="3550"/>
                  </a:lnTo>
                  <a:lnTo>
                    <a:pt x="34" y="3602"/>
                  </a:lnTo>
                  <a:lnTo>
                    <a:pt x="41" y="3653"/>
                  </a:lnTo>
                  <a:lnTo>
                    <a:pt x="50" y="3703"/>
                  </a:lnTo>
                  <a:lnTo>
                    <a:pt x="59" y="3752"/>
                  </a:lnTo>
                  <a:lnTo>
                    <a:pt x="68" y="3799"/>
                  </a:lnTo>
                  <a:lnTo>
                    <a:pt x="79" y="3847"/>
                  </a:lnTo>
                  <a:lnTo>
                    <a:pt x="91" y="3893"/>
                  </a:lnTo>
                  <a:lnTo>
                    <a:pt x="102" y="3939"/>
                  </a:lnTo>
                  <a:lnTo>
                    <a:pt x="115" y="3984"/>
                  </a:lnTo>
                  <a:lnTo>
                    <a:pt x="128" y="4028"/>
                  </a:lnTo>
                  <a:lnTo>
                    <a:pt x="143" y="4070"/>
                  </a:lnTo>
                  <a:lnTo>
                    <a:pt x="157" y="4112"/>
                  </a:lnTo>
                  <a:lnTo>
                    <a:pt x="172" y="4153"/>
                  </a:lnTo>
                  <a:lnTo>
                    <a:pt x="188" y="4193"/>
                  </a:lnTo>
                  <a:lnTo>
                    <a:pt x="205" y="4232"/>
                  </a:lnTo>
                  <a:lnTo>
                    <a:pt x="222" y="4270"/>
                  </a:lnTo>
                  <a:lnTo>
                    <a:pt x="239" y="4308"/>
                  </a:lnTo>
                  <a:lnTo>
                    <a:pt x="258" y="4344"/>
                  </a:lnTo>
                  <a:lnTo>
                    <a:pt x="277" y="4379"/>
                  </a:lnTo>
                  <a:lnTo>
                    <a:pt x="296" y="4414"/>
                  </a:lnTo>
                  <a:lnTo>
                    <a:pt x="317" y="4447"/>
                  </a:lnTo>
                  <a:lnTo>
                    <a:pt x="337" y="4480"/>
                  </a:lnTo>
                  <a:lnTo>
                    <a:pt x="359" y="4512"/>
                  </a:lnTo>
                  <a:lnTo>
                    <a:pt x="381" y="4543"/>
                  </a:lnTo>
                  <a:lnTo>
                    <a:pt x="402" y="4573"/>
                  </a:lnTo>
                  <a:lnTo>
                    <a:pt x="426" y="4602"/>
                  </a:lnTo>
                  <a:lnTo>
                    <a:pt x="449" y="4630"/>
                  </a:lnTo>
                  <a:lnTo>
                    <a:pt x="473" y="4657"/>
                  </a:lnTo>
                  <a:lnTo>
                    <a:pt x="497" y="4684"/>
                  </a:lnTo>
                  <a:lnTo>
                    <a:pt x="521" y="4708"/>
                  </a:lnTo>
                  <a:lnTo>
                    <a:pt x="547" y="4732"/>
                  </a:lnTo>
                  <a:lnTo>
                    <a:pt x="572" y="4756"/>
                  </a:lnTo>
                  <a:lnTo>
                    <a:pt x="599" y="4778"/>
                  </a:lnTo>
                  <a:lnTo>
                    <a:pt x="625" y="4800"/>
                  </a:lnTo>
                  <a:lnTo>
                    <a:pt x="652" y="4821"/>
                  </a:lnTo>
                  <a:lnTo>
                    <a:pt x="679" y="4840"/>
                  </a:lnTo>
                  <a:lnTo>
                    <a:pt x="708" y="4859"/>
                  </a:lnTo>
                  <a:lnTo>
                    <a:pt x="735" y="4876"/>
                  </a:lnTo>
                  <a:lnTo>
                    <a:pt x="764" y="4893"/>
                  </a:lnTo>
                  <a:lnTo>
                    <a:pt x="793" y="4910"/>
                  </a:lnTo>
                  <a:lnTo>
                    <a:pt x="822" y="4924"/>
                  </a:lnTo>
                  <a:lnTo>
                    <a:pt x="853" y="4938"/>
                  </a:lnTo>
                  <a:lnTo>
                    <a:pt x="882" y="4951"/>
                  </a:lnTo>
                  <a:lnTo>
                    <a:pt x="913" y="4963"/>
                  </a:lnTo>
                  <a:lnTo>
                    <a:pt x="943" y="4974"/>
                  </a:lnTo>
                  <a:lnTo>
                    <a:pt x="974" y="4984"/>
                  </a:lnTo>
                  <a:lnTo>
                    <a:pt x="1005" y="4993"/>
                  </a:lnTo>
                  <a:lnTo>
                    <a:pt x="1037" y="5001"/>
                  </a:lnTo>
                  <a:lnTo>
                    <a:pt x="1069" y="5008"/>
                  </a:lnTo>
                  <a:lnTo>
                    <a:pt x="1101" y="5015"/>
                  </a:lnTo>
                  <a:lnTo>
                    <a:pt x="1133" y="5021"/>
                  </a:lnTo>
                  <a:lnTo>
                    <a:pt x="1165" y="5025"/>
                  </a:lnTo>
                  <a:lnTo>
                    <a:pt x="1199" y="5028"/>
                  </a:lnTo>
                  <a:lnTo>
                    <a:pt x="1232" y="5031"/>
                  </a:lnTo>
                  <a:lnTo>
                    <a:pt x="1265" y="5032"/>
                  </a:lnTo>
                  <a:lnTo>
                    <a:pt x="1299" y="5033"/>
                  </a:lnTo>
                  <a:lnTo>
                    <a:pt x="1332" y="5032"/>
                  </a:lnTo>
                  <a:lnTo>
                    <a:pt x="1365" y="5031"/>
                  </a:lnTo>
                  <a:lnTo>
                    <a:pt x="1399" y="5028"/>
                  </a:lnTo>
                  <a:lnTo>
                    <a:pt x="1431" y="5025"/>
                  </a:lnTo>
                  <a:lnTo>
                    <a:pt x="1464" y="5021"/>
                  </a:lnTo>
                  <a:lnTo>
                    <a:pt x="1496" y="5015"/>
                  </a:lnTo>
                  <a:lnTo>
                    <a:pt x="1528" y="5008"/>
                  </a:lnTo>
                  <a:lnTo>
                    <a:pt x="1561" y="5001"/>
                  </a:lnTo>
                  <a:lnTo>
                    <a:pt x="1592" y="4993"/>
                  </a:lnTo>
                  <a:lnTo>
                    <a:pt x="1623" y="4984"/>
                  </a:lnTo>
                  <a:lnTo>
                    <a:pt x="1654" y="4974"/>
                  </a:lnTo>
                  <a:lnTo>
                    <a:pt x="1685" y="4963"/>
                  </a:lnTo>
                  <a:lnTo>
                    <a:pt x="1715" y="4951"/>
                  </a:lnTo>
                  <a:lnTo>
                    <a:pt x="1745" y="4938"/>
                  </a:lnTo>
                  <a:lnTo>
                    <a:pt x="1775" y="4924"/>
                  </a:lnTo>
                  <a:lnTo>
                    <a:pt x="1804" y="4910"/>
                  </a:lnTo>
                  <a:lnTo>
                    <a:pt x="1833" y="4893"/>
                  </a:lnTo>
                  <a:lnTo>
                    <a:pt x="1861" y="4876"/>
                  </a:lnTo>
                  <a:lnTo>
                    <a:pt x="1890" y="4859"/>
                  </a:lnTo>
                  <a:lnTo>
                    <a:pt x="1917" y="4840"/>
                  </a:lnTo>
                  <a:lnTo>
                    <a:pt x="1945" y="4821"/>
                  </a:lnTo>
                  <a:lnTo>
                    <a:pt x="1972" y="4800"/>
                  </a:lnTo>
                  <a:lnTo>
                    <a:pt x="1999" y="4778"/>
                  </a:lnTo>
                  <a:lnTo>
                    <a:pt x="2024" y="4756"/>
                  </a:lnTo>
                  <a:lnTo>
                    <a:pt x="2051" y="4732"/>
                  </a:lnTo>
                  <a:lnTo>
                    <a:pt x="2075" y="4708"/>
                  </a:lnTo>
                  <a:lnTo>
                    <a:pt x="2100" y="4684"/>
                  </a:lnTo>
                  <a:lnTo>
                    <a:pt x="2124" y="4657"/>
                  </a:lnTo>
                  <a:lnTo>
                    <a:pt x="2148" y="4630"/>
                  </a:lnTo>
                  <a:lnTo>
                    <a:pt x="2172" y="4602"/>
                  </a:lnTo>
                  <a:lnTo>
                    <a:pt x="2194" y="4573"/>
                  </a:lnTo>
                  <a:lnTo>
                    <a:pt x="2217" y="4543"/>
                  </a:lnTo>
                  <a:lnTo>
                    <a:pt x="2238" y="4512"/>
                  </a:lnTo>
                  <a:lnTo>
                    <a:pt x="2259" y="4480"/>
                  </a:lnTo>
                  <a:lnTo>
                    <a:pt x="2280" y="4447"/>
                  </a:lnTo>
                  <a:lnTo>
                    <a:pt x="2300" y="4414"/>
                  </a:lnTo>
                  <a:lnTo>
                    <a:pt x="2320" y="4379"/>
                  </a:lnTo>
                  <a:lnTo>
                    <a:pt x="2339" y="4344"/>
                  </a:lnTo>
                  <a:lnTo>
                    <a:pt x="2357" y="4308"/>
                  </a:lnTo>
                  <a:lnTo>
                    <a:pt x="2376" y="4270"/>
                  </a:lnTo>
                  <a:lnTo>
                    <a:pt x="2392" y="4232"/>
                  </a:lnTo>
                  <a:lnTo>
                    <a:pt x="2409" y="4193"/>
                  </a:lnTo>
                  <a:lnTo>
                    <a:pt x="2424" y="4153"/>
                  </a:lnTo>
                  <a:lnTo>
                    <a:pt x="2440" y="4112"/>
                  </a:lnTo>
                  <a:lnTo>
                    <a:pt x="2455" y="4070"/>
                  </a:lnTo>
                  <a:lnTo>
                    <a:pt x="2468" y="4028"/>
                  </a:lnTo>
                  <a:lnTo>
                    <a:pt x="2483" y="3984"/>
                  </a:lnTo>
                  <a:lnTo>
                    <a:pt x="2495" y="3939"/>
                  </a:lnTo>
                  <a:lnTo>
                    <a:pt x="2507" y="3893"/>
                  </a:lnTo>
                  <a:lnTo>
                    <a:pt x="2518" y="3847"/>
                  </a:lnTo>
                  <a:lnTo>
                    <a:pt x="2528" y="3799"/>
                  </a:lnTo>
                  <a:lnTo>
                    <a:pt x="2539" y="3752"/>
                  </a:lnTo>
                  <a:lnTo>
                    <a:pt x="2548" y="3703"/>
                  </a:lnTo>
                  <a:lnTo>
                    <a:pt x="2556" y="3653"/>
                  </a:lnTo>
                  <a:lnTo>
                    <a:pt x="2564" y="3602"/>
                  </a:lnTo>
                  <a:lnTo>
                    <a:pt x="2570" y="3550"/>
                  </a:lnTo>
                  <a:lnTo>
                    <a:pt x="2576" y="3497"/>
                  </a:lnTo>
                  <a:lnTo>
                    <a:pt x="2581" y="3443"/>
                  </a:lnTo>
                  <a:lnTo>
                    <a:pt x="2586" y="3389"/>
                  </a:lnTo>
                  <a:lnTo>
                    <a:pt x="2590" y="3333"/>
                  </a:lnTo>
                  <a:lnTo>
                    <a:pt x="2593" y="3277"/>
                  </a:lnTo>
                  <a:lnTo>
                    <a:pt x="2595" y="3220"/>
                  </a:lnTo>
                  <a:lnTo>
                    <a:pt x="2597" y="3162"/>
                  </a:lnTo>
                  <a:lnTo>
                    <a:pt x="2597" y="3103"/>
                  </a:lnTo>
                  <a:lnTo>
                    <a:pt x="2597" y="3049"/>
                  </a:lnTo>
                  <a:lnTo>
                    <a:pt x="2596" y="2996"/>
                  </a:lnTo>
                  <a:lnTo>
                    <a:pt x="2594" y="2944"/>
                  </a:lnTo>
                  <a:lnTo>
                    <a:pt x="2592" y="2892"/>
                  </a:lnTo>
                  <a:lnTo>
                    <a:pt x="2588" y="2841"/>
                  </a:lnTo>
                  <a:lnTo>
                    <a:pt x="2584" y="2791"/>
                  </a:lnTo>
                  <a:lnTo>
                    <a:pt x="2580" y="2741"/>
                  </a:lnTo>
                  <a:lnTo>
                    <a:pt x="2575" y="2692"/>
                  </a:lnTo>
                  <a:lnTo>
                    <a:pt x="2569" y="2644"/>
                  </a:lnTo>
                  <a:lnTo>
                    <a:pt x="2563" y="2596"/>
                  </a:lnTo>
                  <a:lnTo>
                    <a:pt x="2556" y="2550"/>
                  </a:lnTo>
                  <a:lnTo>
                    <a:pt x="2549" y="2504"/>
                  </a:lnTo>
                  <a:lnTo>
                    <a:pt x="2541" y="2458"/>
                  </a:lnTo>
                  <a:lnTo>
                    <a:pt x="2531" y="2413"/>
                  </a:lnTo>
                  <a:lnTo>
                    <a:pt x="2522" y="2369"/>
                  </a:lnTo>
                  <a:lnTo>
                    <a:pt x="2512" y="2326"/>
                  </a:lnTo>
                  <a:lnTo>
                    <a:pt x="2502" y="2284"/>
                  </a:lnTo>
                  <a:lnTo>
                    <a:pt x="2491" y="2241"/>
                  </a:lnTo>
                  <a:lnTo>
                    <a:pt x="2478" y="2200"/>
                  </a:lnTo>
                  <a:lnTo>
                    <a:pt x="2466" y="2159"/>
                  </a:lnTo>
                  <a:lnTo>
                    <a:pt x="2453" y="2120"/>
                  </a:lnTo>
                  <a:lnTo>
                    <a:pt x="2440" y="2081"/>
                  </a:lnTo>
                  <a:lnTo>
                    <a:pt x="2426" y="2042"/>
                  </a:lnTo>
                  <a:lnTo>
                    <a:pt x="2412" y="2005"/>
                  </a:lnTo>
                  <a:lnTo>
                    <a:pt x="2397" y="1968"/>
                  </a:lnTo>
                  <a:lnTo>
                    <a:pt x="2382" y="1932"/>
                  </a:lnTo>
                  <a:lnTo>
                    <a:pt x="2365" y="1897"/>
                  </a:lnTo>
                  <a:lnTo>
                    <a:pt x="2349" y="1862"/>
                  </a:lnTo>
                  <a:lnTo>
                    <a:pt x="2332" y="1828"/>
                  </a:lnTo>
                  <a:lnTo>
                    <a:pt x="2314" y="1795"/>
                  </a:lnTo>
                  <a:lnTo>
                    <a:pt x="2297" y="1762"/>
                  </a:lnTo>
                  <a:lnTo>
                    <a:pt x="2279" y="1731"/>
                  </a:lnTo>
                  <a:lnTo>
                    <a:pt x="2259" y="1700"/>
                  </a:lnTo>
                  <a:lnTo>
                    <a:pt x="2240" y="1671"/>
                  </a:lnTo>
                  <a:lnTo>
                    <a:pt x="2221" y="1641"/>
                  </a:lnTo>
                  <a:lnTo>
                    <a:pt x="2200" y="1613"/>
                  </a:lnTo>
                  <a:lnTo>
                    <a:pt x="2180" y="1584"/>
                  </a:lnTo>
                  <a:lnTo>
                    <a:pt x="2159" y="1558"/>
                  </a:lnTo>
                  <a:lnTo>
                    <a:pt x="2137" y="1531"/>
                  </a:lnTo>
                  <a:lnTo>
                    <a:pt x="2116" y="1506"/>
                  </a:lnTo>
                  <a:lnTo>
                    <a:pt x="2093" y="1481"/>
                  </a:lnTo>
                  <a:lnTo>
                    <a:pt x="2071" y="1457"/>
                  </a:lnTo>
                  <a:lnTo>
                    <a:pt x="2048" y="1434"/>
                  </a:lnTo>
                  <a:lnTo>
                    <a:pt x="2024" y="1412"/>
                  </a:lnTo>
                  <a:lnTo>
                    <a:pt x="2001" y="1390"/>
                  </a:lnTo>
                  <a:lnTo>
                    <a:pt x="1977" y="1369"/>
                  </a:lnTo>
                  <a:lnTo>
                    <a:pt x="1953" y="1350"/>
                  </a:lnTo>
                  <a:lnTo>
                    <a:pt x="1927" y="1330"/>
                  </a:lnTo>
                  <a:lnTo>
                    <a:pt x="1903" y="1312"/>
                  </a:lnTo>
                  <a:lnTo>
                    <a:pt x="1877" y="1295"/>
                  </a:lnTo>
                  <a:lnTo>
                    <a:pt x="1851" y="1277"/>
                  </a:lnTo>
                  <a:lnTo>
                    <a:pt x="1825" y="1261"/>
                  </a:lnTo>
                  <a:lnTo>
                    <a:pt x="1799" y="1247"/>
                  </a:lnTo>
                  <a:lnTo>
                    <a:pt x="1772" y="1233"/>
                  </a:lnTo>
                  <a:lnTo>
                    <a:pt x="1745" y="1218"/>
                  </a:lnTo>
                  <a:lnTo>
                    <a:pt x="1717" y="1206"/>
                  </a:lnTo>
                  <a:lnTo>
                    <a:pt x="1690" y="1194"/>
                  </a:lnTo>
                  <a:lnTo>
                    <a:pt x="1662" y="1184"/>
                  </a:lnTo>
                  <a:lnTo>
                    <a:pt x="1635" y="1174"/>
                  </a:lnTo>
                  <a:lnTo>
                    <a:pt x="1606" y="1164"/>
                  </a:lnTo>
                  <a:lnTo>
                    <a:pt x="1578" y="1155"/>
                  </a:lnTo>
                  <a:lnTo>
                    <a:pt x="1549" y="1148"/>
                  </a:lnTo>
                  <a:lnTo>
                    <a:pt x="1520" y="1141"/>
                  </a:lnTo>
                  <a:lnTo>
                    <a:pt x="1490" y="1135"/>
                  </a:lnTo>
                  <a:lnTo>
                    <a:pt x="1499" y="1106"/>
                  </a:lnTo>
                  <a:lnTo>
                    <a:pt x="1509" y="1079"/>
                  </a:lnTo>
                  <a:lnTo>
                    <a:pt x="1519" y="1051"/>
                  </a:lnTo>
                  <a:lnTo>
                    <a:pt x="1530" y="1026"/>
                  </a:lnTo>
                  <a:lnTo>
                    <a:pt x="1543" y="1000"/>
                  </a:lnTo>
                  <a:lnTo>
                    <a:pt x="1557" y="976"/>
                  </a:lnTo>
                  <a:lnTo>
                    <a:pt x="1572" y="953"/>
                  </a:lnTo>
                  <a:lnTo>
                    <a:pt x="1589" y="932"/>
                  </a:lnTo>
                  <a:lnTo>
                    <a:pt x="1607" y="912"/>
                  </a:lnTo>
                  <a:lnTo>
                    <a:pt x="1618" y="903"/>
                  </a:lnTo>
                  <a:lnTo>
                    <a:pt x="1628" y="893"/>
                  </a:lnTo>
                  <a:lnTo>
                    <a:pt x="1638" y="885"/>
                  </a:lnTo>
                  <a:lnTo>
                    <a:pt x="1649" y="877"/>
                  </a:lnTo>
                  <a:lnTo>
                    <a:pt x="1660" y="870"/>
                  </a:lnTo>
                  <a:lnTo>
                    <a:pt x="1673" y="863"/>
                  </a:lnTo>
                  <a:lnTo>
                    <a:pt x="1686" y="857"/>
                  </a:lnTo>
                  <a:lnTo>
                    <a:pt x="1698" y="851"/>
                  </a:lnTo>
                  <a:lnTo>
                    <a:pt x="1712" y="845"/>
                  </a:lnTo>
                  <a:lnTo>
                    <a:pt x="1727" y="840"/>
                  </a:lnTo>
                  <a:lnTo>
                    <a:pt x="1741" y="836"/>
                  </a:lnTo>
                  <a:lnTo>
                    <a:pt x="1756" y="832"/>
                  </a:lnTo>
                  <a:lnTo>
                    <a:pt x="1772" y="829"/>
                  </a:lnTo>
                  <a:lnTo>
                    <a:pt x="1789" y="827"/>
                  </a:lnTo>
                  <a:close/>
                  <a:moveTo>
                    <a:pt x="2443" y="2988"/>
                  </a:moveTo>
                  <a:lnTo>
                    <a:pt x="2443" y="2988"/>
                  </a:lnTo>
                  <a:lnTo>
                    <a:pt x="2442" y="3039"/>
                  </a:lnTo>
                  <a:lnTo>
                    <a:pt x="2441" y="3087"/>
                  </a:lnTo>
                  <a:lnTo>
                    <a:pt x="2439" y="3132"/>
                  </a:lnTo>
                  <a:lnTo>
                    <a:pt x="2437" y="3175"/>
                  </a:lnTo>
                  <a:lnTo>
                    <a:pt x="2434" y="3216"/>
                  </a:lnTo>
                  <a:lnTo>
                    <a:pt x="2430" y="3254"/>
                  </a:lnTo>
                  <a:lnTo>
                    <a:pt x="2424" y="3289"/>
                  </a:lnTo>
                  <a:lnTo>
                    <a:pt x="2419" y="3323"/>
                  </a:lnTo>
                  <a:lnTo>
                    <a:pt x="2413" y="3354"/>
                  </a:lnTo>
                  <a:lnTo>
                    <a:pt x="2406" y="3383"/>
                  </a:lnTo>
                  <a:lnTo>
                    <a:pt x="2399" y="3409"/>
                  </a:lnTo>
                  <a:lnTo>
                    <a:pt x="2391" y="3434"/>
                  </a:lnTo>
                  <a:lnTo>
                    <a:pt x="2383" y="3456"/>
                  </a:lnTo>
                  <a:lnTo>
                    <a:pt x="2374" y="3477"/>
                  </a:lnTo>
                  <a:lnTo>
                    <a:pt x="2363" y="3495"/>
                  </a:lnTo>
                  <a:lnTo>
                    <a:pt x="2352" y="3512"/>
                  </a:lnTo>
                  <a:lnTo>
                    <a:pt x="2341" y="3526"/>
                  </a:lnTo>
                  <a:lnTo>
                    <a:pt x="2330" y="3540"/>
                  </a:lnTo>
                  <a:lnTo>
                    <a:pt x="2317" y="3552"/>
                  </a:lnTo>
                  <a:lnTo>
                    <a:pt x="2304" y="3561"/>
                  </a:lnTo>
                  <a:lnTo>
                    <a:pt x="2291" y="3569"/>
                  </a:lnTo>
                  <a:lnTo>
                    <a:pt x="2277" y="3576"/>
                  </a:lnTo>
                  <a:lnTo>
                    <a:pt x="2262" y="3581"/>
                  </a:lnTo>
                  <a:lnTo>
                    <a:pt x="2247" y="3585"/>
                  </a:lnTo>
                  <a:lnTo>
                    <a:pt x="2232" y="3589"/>
                  </a:lnTo>
                  <a:lnTo>
                    <a:pt x="2216" y="3591"/>
                  </a:lnTo>
                  <a:lnTo>
                    <a:pt x="2198" y="3591"/>
                  </a:lnTo>
                  <a:lnTo>
                    <a:pt x="2181" y="3590"/>
                  </a:lnTo>
                  <a:lnTo>
                    <a:pt x="2164" y="3588"/>
                  </a:lnTo>
                  <a:lnTo>
                    <a:pt x="2145" y="3584"/>
                  </a:lnTo>
                  <a:lnTo>
                    <a:pt x="2127" y="3581"/>
                  </a:lnTo>
                  <a:lnTo>
                    <a:pt x="2108" y="3576"/>
                  </a:lnTo>
                  <a:lnTo>
                    <a:pt x="2087" y="3571"/>
                  </a:lnTo>
                  <a:lnTo>
                    <a:pt x="2068" y="3564"/>
                  </a:lnTo>
                  <a:lnTo>
                    <a:pt x="2026" y="3550"/>
                  </a:lnTo>
                  <a:lnTo>
                    <a:pt x="1983" y="3534"/>
                  </a:lnTo>
                  <a:lnTo>
                    <a:pt x="1939" y="3514"/>
                  </a:lnTo>
                  <a:lnTo>
                    <a:pt x="1844" y="3473"/>
                  </a:lnTo>
                  <a:lnTo>
                    <a:pt x="1795" y="3452"/>
                  </a:lnTo>
                  <a:lnTo>
                    <a:pt x="1744" y="3432"/>
                  </a:lnTo>
                  <a:lnTo>
                    <a:pt x="1692" y="3411"/>
                  </a:lnTo>
                  <a:lnTo>
                    <a:pt x="1639" y="3392"/>
                  </a:lnTo>
                  <a:lnTo>
                    <a:pt x="1584" y="3375"/>
                  </a:lnTo>
                  <a:lnTo>
                    <a:pt x="1557" y="3367"/>
                  </a:lnTo>
                  <a:lnTo>
                    <a:pt x="1529" y="3358"/>
                  </a:lnTo>
                  <a:lnTo>
                    <a:pt x="1500" y="3352"/>
                  </a:lnTo>
                  <a:lnTo>
                    <a:pt x="1473" y="3346"/>
                  </a:lnTo>
                  <a:lnTo>
                    <a:pt x="1444" y="3341"/>
                  </a:lnTo>
                  <a:lnTo>
                    <a:pt x="1416" y="3336"/>
                  </a:lnTo>
                  <a:lnTo>
                    <a:pt x="1386" y="3333"/>
                  </a:lnTo>
                  <a:lnTo>
                    <a:pt x="1358" y="3330"/>
                  </a:lnTo>
                  <a:lnTo>
                    <a:pt x="1328" y="3328"/>
                  </a:lnTo>
                  <a:lnTo>
                    <a:pt x="1299" y="3328"/>
                  </a:lnTo>
                  <a:lnTo>
                    <a:pt x="1269" y="3328"/>
                  </a:lnTo>
                  <a:lnTo>
                    <a:pt x="1240" y="3330"/>
                  </a:lnTo>
                  <a:lnTo>
                    <a:pt x="1210" y="3333"/>
                  </a:lnTo>
                  <a:lnTo>
                    <a:pt x="1182" y="3336"/>
                  </a:lnTo>
                  <a:lnTo>
                    <a:pt x="1153" y="3341"/>
                  </a:lnTo>
                  <a:lnTo>
                    <a:pt x="1125" y="3346"/>
                  </a:lnTo>
                  <a:lnTo>
                    <a:pt x="1096" y="3352"/>
                  </a:lnTo>
                  <a:lnTo>
                    <a:pt x="1068" y="3358"/>
                  </a:lnTo>
                  <a:lnTo>
                    <a:pt x="1040" y="3367"/>
                  </a:lnTo>
                  <a:lnTo>
                    <a:pt x="1013" y="3375"/>
                  </a:lnTo>
                  <a:lnTo>
                    <a:pt x="959" y="3392"/>
                  </a:lnTo>
                  <a:lnTo>
                    <a:pt x="906" y="3411"/>
                  </a:lnTo>
                  <a:lnTo>
                    <a:pt x="854" y="3432"/>
                  </a:lnTo>
                  <a:lnTo>
                    <a:pt x="803" y="3452"/>
                  </a:lnTo>
                  <a:lnTo>
                    <a:pt x="753" y="3473"/>
                  </a:lnTo>
                  <a:lnTo>
                    <a:pt x="659" y="3514"/>
                  </a:lnTo>
                  <a:lnTo>
                    <a:pt x="614" y="3534"/>
                  </a:lnTo>
                  <a:lnTo>
                    <a:pt x="570" y="3550"/>
                  </a:lnTo>
                  <a:lnTo>
                    <a:pt x="530" y="3564"/>
                  </a:lnTo>
                  <a:lnTo>
                    <a:pt x="509" y="3571"/>
                  </a:lnTo>
                  <a:lnTo>
                    <a:pt x="490" y="3576"/>
                  </a:lnTo>
                  <a:lnTo>
                    <a:pt x="471" y="3581"/>
                  </a:lnTo>
                  <a:lnTo>
                    <a:pt x="452" y="3584"/>
                  </a:lnTo>
                  <a:lnTo>
                    <a:pt x="434" y="3588"/>
                  </a:lnTo>
                  <a:lnTo>
                    <a:pt x="416" y="3590"/>
                  </a:lnTo>
                  <a:lnTo>
                    <a:pt x="398" y="3591"/>
                  </a:lnTo>
                  <a:lnTo>
                    <a:pt x="382" y="3591"/>
                  </a:lnTo>
                  <a:lnTo>
                    <a:pt x="366" y="3589"/>
                  </a:lnTo>
                  <a:lnTo>
                    <a:pt x="350" y="3585"/>
                  </a:lnTo>
                  <a:lnTo>
                    <a:pt x="335" y="3581"/>
                  </a:lnTo>
                  <a:lnTo>
                    <a:pt x="320" y="3576"/>
                  </a:lnTo>
                  <a:lnTo>
                    <a:pt x="307" y="3569"/>
                  </a:lnTo>
                  <a:lnTo>
                    <a:pt x="292" y="3561"/>
                  </a:lnTo>
                  <a:lnTo>
                    <a:pt x="280" y="3552"/>
                  </a:lnTo>
                  <a:lnTo>
                    <a:pt x="268" y="3540"/>
                  </a:lnTo>
                  <a:lnTo>
                    <a:pt x="256" y="3526"/>
                  </a:lnTo>
                  <a:lnTo>
                    <a:pt x="244" y="3512"/>
                  </a:lnTo>
                  <a:lnTo>
                    <a:pt x="234" y="3495"/>
                  </a:lnTo>
                  <a:lnTo>
                    <a:pt x="224" y="3477"/>
                  </a:lnTo>
                  <a:lnTo>
                    <a:pt x="215" y="3456"/>
                  </a:lnTo>
                  <a:lnTo>
                    <a:pt x="206" y="3434"/>
                  </a:lnTo>
                  <a:lnTo>
                    <a:pt x="198" y="3409"/>
                  </a:lnTo>
                  <a:lnTo>
                    <a:pt x="190" y="3383"/>
                  </a:lnTo>
                  <a:lnTo>
                    <a:pt x="184" y="3354"/>
                  </a:lnTo>
                  <a:lnTo>
                    <a:pt x="178" y="3323"/>
                  </a:lnTo>
                  <a:lnTo>
                    <a:pt x="172" y="3289"/>
                  </a:lnTo>
                  <a:lnTo>
                    <a:pt x="168" y="3254"/>
                  </a:lnTo>
                  <a:lnTo>
                    <a:pt x="164" y="3216"/>
                  </a:lnTo>
                  <a:lnTo>
                    <a:pt x="161" y="3175"/>
                  </a:lnTo>
                  <a:lnTo>
                    <a:pt x="158" y="3132"/>
                  </a:lnTo>
                  <a:lnTo>
                    <a:pt x="156" y="3087"/>
                  </a:lnTo>
                  <a:lnTo>
                    <a:pt x="155" y="3039"/>
                  </a:lnTo>
                  <a:lnTo>
                    <a:pt x="155" y="2988"/>
                  </a:lnTo>
                  <a:lnTo>
                    <a:pt x="155" y="2936"/>
                  </a:lnTo>
                  <a:lnTo>
                    <a:pt x="156" y="2885"/>
                  </a:lnTo>
                  <a:lnTo>
                    <a:pt x="158" y="2834"/>
                  </a:lnTo>
                  <a:lnTo>
                    <a:pt x="161" y="2784"/>
                  </a:lnTo>
                  <a:lnTo>
                    <a:pt x="164" y="2735"/>
                  </a:lnTo>
                  <a:lnTo>
                    <a:pt x="168" y="2686"/>
                  </a:lnTo>
                  <a:lnTo>
                    <a:pt x="172" y="2639"/>
                  </a:lnTo>
                  <a:lnTo>
                    <a:pt x="178" y="2592"/>
                  </a:lnTo>
                  <a:lnTo>
                    <a:pt x="184" y="2546"/>
                  </a:lnTo>
                  <a:lnTo>
                    <a:pt x="190" y="2501"/>
                  </a:lnTo>
                  <a:lnTo>
                    <a:pt x="198" y="2456"/>
                  </a:lnTo>
                  <a:lnTo>
                    <a:pt x="206" y="2412"/>
                  </a:lnTo>
                  <a:lnTo>
                    <a:pt x="215" y="2368"/>
                  </a:lnTo>
                  <a:lnTo>
                    <a:pt x="224" y="2326"/>
                  </a:lnTo>
                  <a:lnTo>
                    <a:pt x="234" y="2284"/>
                  </a:lnTo>
                  <a:lnTo>
                    <a:pt x="244" y="2243"/>
                  </a:lnTo>
                  <a:lnTo>
                    <a:pt x="256" y="2203"/>
                  </a:lnTo>
                  <a:lnTo>
                    <a:pt x="268" y="2164"/>
                  </a:lnTo>
                  <a:lnTo>
                    <a:pt x="280" y="2125"/>
                  </a:lnTo>
                  <a:lnTo>
                    <a:pt x="292" y="2087"/>
                  </a:lnTo>
                  <a:lnTo>
                    <a:pt x="307" y="2051"/>
                  </a:lnTo>
                  <a:lnTo>
                    <a:pt x="320" y="2014"/>
                  </a:lnTo>
                  <a:lnTo>
                    <a:pt x="335" y="1978"/>
                  </a:lnTo>
                  <a:lnTo>
                    <a:pt x="350" y="1944"/>
                  </a:lnTo>
                  <a:lnTo>
                    <a:pt x="366" y="1910"/>
                  </a:lnTo>
                  <a:lnTo>
                    <a:pt x="382" y="1876"/>
                  </a:lnTo>
                  <a:lnTo>
                    <a:pt x="398" y="1844"/>
                  </a:lnTo>
                  <a:lnTo>
                    <a:pt x="416" y="1812"/>
                  </a:lnTo>
                  <a:lnTo>
                    <a:pt x="434" y="1782"/>
                  </a:lnTo>
                  <a:lnTo>
                    <a:pt x="452" y="1752"/>
                  </a:lnTo>
                  <a:lnTo>
                    <a:pt x="471" y="1723"/>
                  </a:lnTo>
                  <a:lnTo>
                    <a:pt x="490" y="1694"/>
                  </a:lnTo>
                  <a:lnTo>
                    <a:pt x="509" y="1666"/>
                  </a:lnTo>
                  <a:lnTo>
                    <a:pt x="530" y="1640"/>
                  </a:lnTo>
                  <a:lnTo>
                    <a:pt x="550" y="1615"/>
                  </a:lnTo>
                  <a:lnTo>
                    <a:pt x="570" y="1589"/>
                  </a:lnTo>
                  <a:lnTo>
                    <a:pt x="592" y="1565"/>
                  </a:lnTo>
                  <a:lnTo>
                    <a:pt x="614" y="1541"/>
                  </a:lnTo>
                  <a:lnTo>
                    <a:pt x="637" y="1519"/>
                  </a:lnTo>
                  <a:lnTo>
                    <a:pt x="659" y="1497"/>
                  </a:lnTo>
                  <a:lnTo>
                    <a:pt x="681" y="1476"/>
                  </a:lnTo>
                  <a:lnTo>
                    <a:pt x="705" y="1457"/>
                  </a:lnTo>
                  <a:lnTo>
                    <a:pt x="729" y="1437"/>
                  </a:lnTo>
                  <a:lnTo>
                    <a:pt x="753" y="1419"/>
                  </a:lnTo>
                  <a:lnTo>
                    <a:pt x="778" y="1402"/>
                  </a:lnTo>
                  <a:lnTo>
                    <a:pt x="803" y="1385"/>
                  </a:lnTo>
                  <a:lnTo>
                    <a:pt x="828" y="1369"/>
                  </a:lnTo>
                  <a:lnTo>
                    <a:pt x="854" y="1355"/>
                  </a:lnTo>
                  <a:lnTo>
                    <a:pt x="879" y="1341"/>
                  </a:lnTo>
                  <a:lnTo>
                    <a:pt x="906" y="1327"/>
                  </a:lnTo>
                  <a:lnTo>
                    <a:pt x="932" y="1315"/>
                  </a:lnTo>
                  <a:lnTo>
                    <a:pt x="959" y="1304"/>
                  </a:lnTo>
                  <a:lnTo>
                    <a:pt x="985" y="1294"/>
                  </a:lnTo>
                  <a:lnTo>
                    <a:pt x="1013" y="1284"/>
                  </a:lnTo>
                  <a:lnTo>
                    <a:pt x="1040" y="1275"/>
                  </a:lnTo>
                  <a:lnTo>
                    <a:pt x="1068" y="1267"/>
                  </a:lnTo>
                  <a:lnTo>
                    <a:pt x="1096" y="1261"/>
                  </a:lnTo>
                  <a:lnTo>
                    <a:pt x="1125" y="1255"/>
                  </a:lnTo>
                  <a:lnTo>
                    <a:pt x="1153" y="1250"/>
                  </a:lnTo>
                  <a:lnTo>
                    <a:pt x="1182" y="1246"/>
                  </a:lnTo>
                  <a:lnTo>
                    <a:pt x="1210" y="1243"/>
                  </a:lnTo>
                  <a:lnTo>
                    <a:pt x="1240" y="1240"/>
                  </a:lnTo>
                  <a:lnTo>
                    <a:pt x="1269" y="1239"/>
                  </a:lnTo>
                  <a:lnTo>
                    <a:pt x="1299" y="1238"/>
                  </a:lnTo>
                  <a:lnTo>
                    <a:pt x="1328" y="1239"/>
                  </a:lnTo>
                  <a:lnTo>
                    <a:pt x="1358" y="1240"/>
                  </a:lnTo>
                  <a:lnTo>
                    <a:pt x="1386" y="1243"/>
                  </a:lnTo>
                  <a:lnTo>
                    <a:pt x="1416" y="1246"/>
                  </a:lnTo>
                  <a:lnTo>
                    <a:pt x="1444" y="1250"/>
                  </a:lnTo>
                  <a:lnTo>
                    <a:pt x="1473" y="1255"/>
                  </a:lnTo>
                  <a:lnTo>
                    <a:pt x="1500" y="1261"/>
                  </a:lnTo>
                  <a:lnTo>
                    <a:pt x="1529" y="1267"/>
                  </a:lnTo>
                  <a:lnTo>
                    <a:pt x="1557" y="1275"/>
                  </a:lnTo>
                  <a:lnTo>
                    <a:pt x="1584" y="1284"/>
                  </a:lnTo>
                  <a:lnTo>
                    <a:pt x="1612" y="1294"/>
                  </a:lnTo>
                  <a:lnTo>
                    <a:pt x="1639" y="1304"/>
                  </a:lnTo>
                  <a:lnTo>
                    <a:pt x="1666" y="1315"/>
                  </a:lnTo>
                  <a:lnTo>
                    <a:pt x="1692" y="1327"/>
                  </a:lnTo>
                  <a:lnTo>
                    <a:pt x="1717" y="1341"/>
                  </a:lnTo>
                  <a:lnTo>
                    <a:pt x="1744" y="1355"/>
                  </a:lnTo>
                  <a:lnTo>
                    <a:pt x="1769" y="1369"/>
                  </a:lnTo>
                  <a:lnTo>
                    <a:pt x="1795" y="1385"/>
                  </a:lnTo>
                  <a:lnTo>
                    <a:pt x="1819" y="1402"/>
                  </a:lnTo>
                  <a:lnTo>
                    <a:pt x="1844" y="1419"/>
                  </a:lnTo>
                  <a:lnTo>
                    <a:pt x="1868" y="1437"/>
                  </a:lnTo>
                  <a:lnTo>
                    <a:pt x="1892" y="1457"/>
                  </a:lnTo>
                  <a:lnTo>
                    <a:pt x="1915" y="1476"/>
                  </a:lnTo>
                  <a:lnTo>
                    <a:pt x="1939" y="1497"/>
                  </a:lnTo>
                  <a:lnTo>
                    <a:pt x="1961" y="1519"/>
                  </a:lnTo>
                  <a:lnTo>
                    <a:pt x="1983" y="1541"/>
                  </a:lnTo>
                  <a:lnTo>
                    <a:pt x="2005" y="1565"/>
                  </a:lnTo>
                  <a:lnTo>
                    <a:pt x="2026" y="1589"/>
                  </a:lnTo>
                  <a:lnTo>
                    <a:pt x="2048" y="1615"/>
                  </a:lnTo>
                  <a:lnTo>
                    <a:pt x="2068" y="1640"/>
                  </a:lnTo>
                  <a:lnTo>
                    <a:pt x="2087" y="1666"/>
                  </a:lnTo>
                  <a:lnTo>
                    <a:pt x="2108" y="1694"/>
                  </a:lnTo>
                  <a:lnTo>
                    <a:pt x="2127" y="1723"/>
                  </a:lnTo>
                  <a:lnTo>
                    <a:pt x="2145" y="1752"/>
                  </a:lnTo>
                  <a:lnTo>
                    <a:pt x="2164" y="1782"/>
                  </a:lnTo>
                  <a:lnTo>
                    <a:pt x="2181" y="1812"/>
                  </a:lnTo>
                  <a:lnTo>
                    <a:pt x="2198" y="1844"/>
                  </a:lnTo>
                  <a:lnTo>
                    <a:pt x="2216" y="1876"/>
                  </a:lnTo>
                  <a:lnTo>
                    <a:pt x="2232" y="1910"/>
                  </a:lnTo>
                  <a:lnTo>
                    <a:pt x="2247" y="1944"/>
                  </a:lnTo>
                  <a:lnTo>
                    <a:pt x="2262" y="1978"/>
                  </a:lnTo>
                  <a:lnTo>
                    <a:pt x="2277" y="2014"/>
                  </a:lnTo>
                  <a:lnTo>
                    <a:pt x="2291" y="2051"/>
                  </a:lnTo>
                  <a:lnTo>
                    <a:pt x="2304" y="2087"/>
                  </a:lnTo>
                  <a:lnTo>
                    <a:pt x="2317" y="2125"/>
                  </a:lnTo>
                  <a:lnTo>
                    <a:pt x="2330" y="2164"/>
                  </a:lnTo>
                  <a:lnTo>
                    <a:pt x="2341" y="2203"/>
                  </a:lnTo>
                  <a:lnTo>
                    <a:pt x="2352" y="2243"/>
                  </a:lnTo>
                  <a:lnTo>
                    <a:pt x="2363" y="2284"/>
                  </a:lnTo>
                  <a:lnTo>
                    <a:pt x="2374" y="2326"/>
                  </a:lnTo>
                  <a:lnTo>
                    <a:pt x="2383" y="2368"/>
                  </a:lnTo>
                  <a:lnTo>
                    <a:pt x="2391" y="2412"/>
                  </a:lnTo>
                  <a:lnTo>
                    <a:pt x="2399" y="2456"/>
                  </a:lnTo>
                  <a:lnTo>
                    <a:pt x="2406" y="2501"/>
                  </a:lnTo>
                  <a:lnTo>
                    <a:pt x="2413" y="2546"/>
                  </a:lnTo>
                  <a:lnTo>
                    <a:pt x="2419" y="2592"/>
                  </a:lnTo>
                  <a:lnTo>
                    <a:pt x="2424" y="2639"/>
                  </a:lnTo>
                  <a:lnTo>
                    <a:pt x="2430" y="2686"/>
                  </a:lnTo>
                  <a:lnTo>
                    <a:pt x="2434" y="2735"/>
                  </a:lnTo>
                  <a:lnTo>
                    <a:pt x="2437" y="2784"/>
                  </a:lnTo>
                  <a:lnTo>
                    <a:pt x="2439" y="2834"/>
                  </a:lnTo>
                  <a:lnTo>
                    <a:pt x="2441" y="2885"/>
                  </a:lnTo>
                  <a:lnTo>
                    <a:pt x="2442" y="2936"/>
                  </a:lnTo>
                  <a:lnTo>
                    <a:pt x="2443" y="2988"/>
                  </a:lnTo>
                  <a:close/>
                </a:path>
              </a:pathLst>
            </a:custGeom>
            <a:solidFill>
              <a:schemeClr val="bg1"/>
            </a:solidFill>
            <a:ln>
              <a:noFill/>
            </a:ln>
          </p:spPr>
          <p:txBody>
            <a:bodyPr bIns="396000" anchor="ctr">
              <a:scene3d>
                <a:camera prst="orthographicFront"/>
                <a:lightRig rig="threePt" dir="t"/>
              </a:scene3d>
              <a:sp3d>
                <a:contourClr>
                  <a:srgbClr val="FFFFFF"/>
                </a:contourClr>
              </a:sp3d>
            </a:bodyPr>
            <a:lstStyle/>
            <a:p>
              <a:pPr algn="ctr" eaLnBrk="0" fontAlgn="base" hangingPunct="0">
                <a:spcBef>
                  <a:spcPct val="0"/>
                </a:spcBef>
                <a:spcAft>
                  <a:spcPct val="0"/>
                </a:spcAft>
              </a:pPr>
              <a:endParaRPr lang="zh-CN" altLang="en-US">
                <a:solidFill>
                  <a:srgbClr val="FFFFFF"/>
                </a:solidFill>
              </a:endParaRPr>
            </a:p>
          </p:txBody>
        </p:sp>
        <p:sp>
          <p:nvSpPr>
            <p:cNvPr id="165" name="椭圆 164"/>
            <p:cNvSpPr/>
            <p:nvPr>
              <p:custDataLst>
                <p:tags r:id="rId41"/>
              </p:custDataLst>
            </p:nvPr>
          </p:nvSpPr>
          <p:spPr>
            <a:xfrm>
              <a:off x="6070" y="8441"/>
              <a:ext cx="541" cy="541"/>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文本框 166"/>
            <p:cNvSpPr txBox="1"/>
            <p:nvPr>
              <p:custDataLst>
                <p:tags r:id="rId42"/>
              </p:custDataLst>
            </p:nvPr>
          </p:nvSpPr>
          <p:spPr>
            <a:xfrm>
              <a:off x="6642" y="8298"/>
              <a:ext cx="2045" cy="826"/>
            </a:xfrm>
            <a:prstGeom prst="rect">
              <a:avLst/>
            </a:prstGeom>
            <a:noFill/>
          </p:spPr>
          <p:txBody>
            <a:bodyPr wrap="square" rtlCol="0" anchor="ctr" anchorCtr="0"/>
            <a:lstStyle/>
            <a:p>
              <a:pPr algn="l" fontAlgn="auto">
                <a:lnSpc>
                  <a:spcPct val="100000"/>
                </a:lnSpc>
                <a:buClrTx/>
                <a:buSzTx/>
                <a:buFontTx/>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挑战度</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8" name="KSO_Shape"/>
            <p:cNvSpPr/>
            <p:nvPr>
              <p:custDataLst>
                <p:tags r:id="rId43"/>
              </p:custDataLst>
            </p:nvPr>
          </p:nvSpPr>
          <p:spPr bwMode="auto">
            <a:xfrm>
              <a:off x="6177" y="8589"/>
              <a:ext cx="326" cy="244"/>
            </a:xfrm>
            <a:custGeom>
              <a:avLst/>
              <a:gdLst/>
              <a:ahLst/>
              <a:cxnLst/>
              <a:rect l="0" t="0" r="r" b="b"/>
              <a:pathLst>
                <a:path w="1166813" h="874713">
                  <a:moveTo>
                    <a:pt x="631825" y="339725"/>
                  </a:moveTo>
                  <a:lnTo>
                    <a:pt x="639247" y="339990"/>
                  </a:lnTo>
                  <a:lnTo>
                    <a:pt x="646669" y="340520"/>
                  </a:lnTo>
                  <a:lnTo>
                    <a:pt x="654090" y="341314"/>
                  </a:lnTo>
                  <a:lnTo>
                    <a:pt x="661247" y="342638"/>
                  </a:lnTo>
                  <a:lnTo>
                    <a:pt x="668404" y="344227"/>
                  </a:lnTo>
                  <a:lnTo>
                    <a:pt x="675296" y="346081"/>
                  </a:lnTo>
                  <a:lnTo>
                    <a:pt x="681922" y="348729"/>
                  </a:lnTo>
                  <a:lnTo>
                    <a:pt x="688814" y="351377"/>
                  </a:lnTo>
                  <a:lnTo>
                    <a:pt x="695175" y="354026"/>
                  </a:lnTo>
                  <a:lnTo>
                    <a:pt x="701537" y="357204"/>
                  </a:lnTo>
                  <a:lnTo>
                    <a:pt x="707633" y="360646"/>
                  </a:lnTo>
                  <a:lnTo>
                    <a:pt x="713465" y="364619"/>
                  </a:lnTo>
                  <a:lnTo>
                    <a:pt x="719296" y="368856"/>
                  </a:lnTo>
                  <a:lnTo>
                    <a:pt x="724862" y="373093"/>
                  </a:lnTo>
                  <a:lnTo>
                    <a:pt x="730164" y="377595"/>
                  </a:lnTo>
                  <a:lnTo>
                    <a:pt x="735200" y="382362"/>
                  </a:lnTo>
                  <a:lnTo>
                    <a:pt x="739971" y="387658"/>
                  </a:lnTo>
                  <a:lnTo>
                    <a:pt x="744742" y="392955"/>
                  </a:lnTo>
                  <a:lnTo>
                    <a:pt x="748983" y="398251"/>
                  </a:lnTo>
                  <a:lnTo>
                    <a:pt x="752959" y="404077"/>
                  </a:lnTo>
                  <a:lnTo>
                    <a:pt x="756670" y="409903"/>
                  </a:lnTo>
                  <a:lnTo>
                    <a:pt x="760116" y="415994"/>
                  </a:lnTo>
                  <a:lnTo>
                    <a:pt x="763562" y="422615"/>
                  </a:lnTo>
                  <a:lnTo>
                    <a:pt x="766477" y="428971"/>
                  </a:lnTo>
                  <a:lnTo>
                    <a:pt x="769128" y="435326"/>
                  </a:lnTo>
                  <a:lnTo>
                    <a:pt x="771514" y="442477"/>
                  </a:lnTo>
                  <a:lnTo>
                    <a:pt x="773369" y="449097"/>
                  </a:lnTo>
                  <a:lnTo>
                    <a:pt x="774959" y="456247"/>
                  </a:lnTo>
                  <a:lnTo>
                    <a:pt x="776285" y="463663"/>
                  </a:lnTo>
                  <a:lnTo>
                    <a:pt x="777080" y="470813"/>
                  </a:lnTo>
                  <a:lnTo>
                    <a:pt x="777610" y="478228"/>
                  </a:lnTo>
                  <a:lnTo>
                    <a:pt x="777875" y="485643"/>
                  </a:lnTo>
                  <a:lnTo>
                    <a:pt x="777610" y="493058"/>
                  </a:lnTo>
                  <a:lnTo>
                    <a:pt x="777080" y="500738"/>
                  </a:lnTo>
                  <a:lnTo>
                    <a:pt x="776285" y="507888"/>
                  </a:lnTo>
                  <a:lnTo>
                    <a:pt x="774959" y="515303"/>
                  </a:lnTo>
                  <a:lnTo>
                    <a:pt x="773369" y="522188"/>
                  </a:lnTo>
                  <a:lnTo>
                    <a:pt x="771514" y="529074"/>
                  </a:lnTo>
                  <a:lnTo>
                    <a:pt x="769128" y="535959"/>
                  </a:lnTo>
                  <a:lnTo>
                    <a:pt x="766477" y="542580"/>
                  </a:lnTo>
                  <a:lnTo>
                    <a:pt x="763562" y="548936"/>
                  </a:lnTo>
                  <a:lnTo>
                    <a:pt x="760116" y="555291"/>
                  </a:lnTo>
                  <a:lnTo>
                    <a:pt x="756670" y="561382"/>
                  </a:lnTo>
                  <a:lnTo>
                    <a:pt x="752959" y="567208"/>
                  </a:lnTo>
                  <a:lnTo>
                    <a:pt x="748983" y="573034"/>
                  </a:lnTo>
                  <a:lnTo>
                    <a:pt x="744742" y="578596"/>
                  </a:lnTo>
                  <a:lnTo>
                    <a:pt x="739971" y="583892"/>
                  </a:lnTo>
                  <a:lnTo>
                    <a:pt x="735200" y="588659"/>
                  </a:lnTo>
                  <a:lnTo>
                    <a:pt x="730164" y="593691"/>
                  </a:lnTo>
                  <a:lnTo>
                    <a:pt x="724862" y="598458"/>
                  </a:lnTo>
                  <a:lnTo>
                    <a:pt x="719296" y="602695"/>
                  </a:lnTo>
                  <a:lnTo>
                    <a:pt x="713465" y="606667"/>
                  </a:lnTo>
                  <a:lnTo>
                    <a:pt x="707633" y="610639"/>
                  </a:lnTo>
                  <a:lnTo>
                    <a:pt x="701537" y="614082"/>
                  </a:lnTo>
                  <a:lnTo>
                    <a:pt x="695175" y="617260"/>
                  </a:lnTo>
                  <a:lnTo>
                    <a:pt x="688814" y="620173"/>
                  </a:lnTo>
                  <a:lnTo>
                    <a:pt x="681922" y="622821"/>
                  </a:lnTo>
                  <a:lnTo>
                    <a:pt x="675296" y="624940"/>
                  </a:lnTo>
                  <a:lnTo>
                    <a:pt x="668404" y="626794"/>
                  </a:lnTo>
                  <a:lnTo>
                    <a:pt x="661247" y="628912"/>
                  </a:lnTo>
                  <a:lnTo>
                    <a:pt x="654090" y="629971"/>
                  </a:lnTo>
                  <a:lnTo>
                    <a:pt x="646669" y="631031"/>
                  </a:lnTo>
                  <a:lnTo>
                    <a:pt x="639247" y="631560"/>
                  </a:lnTo>
                  <a:lnTo>
                    <a:pt x="631825" y="631825"/>
                  </a:lnTo>
                  <a:lnTo>
                    <a:pt x="624403" y="631560"/>
                  </a:lnTo>
                  <a:lnTo>
                    <a:pt x="616982" y="631031"/>
                  </a:lnTo>
                  <a:lnTo>
                    <a:pt x="609560" y="629971"/>
                  </a:lnTo>
                  <a:lnTo>
                    <a:pt x="602403" y="628912"/>
                  </a:lnTo>
                  <a:lnTo>
                    <a:pt x="595511" y="626794"/>
                  </a:lnTo>
                  <a:lnTo>
                    <a:pt x="588355" y="624940"/>
                  </a:lnTo>
                  <a:lnTo>
                    <a:pt x="581728" y="622821"/>
                  </a:lnTo>
                  <a:lnTo>
                    <a:pt x="575102" y="620173"/>
                  </a:lnTo>
                  <a:lnTo>
                    <a:pt x="568475" y="617260"/>
                  </a:lnTo>
                  <a:lnTo>
                    <a:pt x="562378" y="614082"/>
                  </a:lnTo>
                  <a:lnTo>
                    <a:pt x="556282" y="610639"/>
                  </a:lnTo>
                  <a:lnTo>
                    <a:pt x="550186" y="606667"/>
                  </a:lnTo>
                  <a:lnTo>
                    <a:pt x="544619" y="602695"/>
                  </a:lnTo>
                  <a:lnTo>
                    <a:pt x="539053" y="598458"/>
                  </a:lnTo>
                  <a:lnTo>
                    <a:pt x="533487" y="593691"/>
                  </a:lnTo>
                  <a:lnTo>
                    <a:pt x="528450" y="588659"/>
                  </a:lnTo>
                  <a:lnTo>
                    <a:pt x="523679" y="583892"/>
                  </a:lnTo>
                  <a:lnTo>
                    <a:pt x="519173" y="578596"/>
                  </a:lnTo>
                  <a:lnTo>
                    <a:pt x="514667" y="573034"/>
                  </a:lnTo>
                  <a:lnTo>
                    <a:pt x="510691" y="567208"/>
                  </a:lnTo>
                  <a:lnTo>
                    <a:pt x="506980" y="561382"/>
                  </a:lnTo>
                  <a:lnTo>
                    <a:pt x="503534" y="555291"/>
                  </a:lnTo>
                  <a:lnTo>
                    <a:pt x="500354" y="548936"/>
                  </a:lnTo>
                  <a:lnTo>
                    <a:pt x="497438" y="542580"/>
                  </a:lnTo>
                  <a:lnTo>
                    <a:pt x="494522" y="535959"/>
                  </a:lnTo>
                  <a:lnTo>
                    <a:pt x="492402" y="529074"/>
                  </a:lnTo>
                  <a:lnTo>
                    <a:pt x="490281" y="522188"/>
                  </a:lnTo>
                  <a:lnTo>
                    <a:pt x="488691" y="515303"/>
                  </a:lnTo>
                  <a:lnTo>
                    <a:pt x="487366" y="507888"/>
                  </a:lnTo>
                  <a:lnTo>
                    <a:pt x="486570" y="500738"/>
                  </a:lnTo>
                  <a:lnTo>
                    <a:pt x="486040" y="493058"/>
                  </a:lnTo>
                  <a:lnTo>
                    <a:pt x="485775" y="485643"/>
                  </a:lnTo>
                  <a:lnTo>
                    <a:pt x="486040" y="478228"/>
                  </a:lnTo>
                  <a:lnTo>
                    <a:pt x="486570" y="470813"/>
                  </a:lnTo>
                  <a:lnTo>
                    <a:pt x="487366" y="463663"/>
                  </a:lnTo>
                  <a:lnTo>
                    <a:pt x="488691" y="456247"/>
                  </a:lnTo>
                  <a:lnTo>
                    <a:pt x="490281" y="449097"/>
                  </a:lnTo>
                  <a:lnTo>
                    <a:pt x="492402" y="442477"/>
                  </a:lnTo>
                  <a:lnTo>
                    <a:pt x="494522" y="435326"/>
                  </a:lnTo>
                  <a:lnTo>
                    <a:pt x="497438" y="428971"/>
                  </a:lnTo>
                  <a:lnTo>
                    <a:pt x="500354" y="422615"/>
                  </a:lnTo>
                  <a:lnTo>
                    <a:pt x="503534" y="415994"/>
                  </a:lnTo>
                  <a:lnTo>
                    <a:pt x="506980" y="409903"/>
                  </a:lnTo>
                  <a:lnTo>
                    <a:pt x="510691" y="404077"/>
                  </a:lnTo>
                  <a:lnTo>
                    <a:pt x="514667" y="398251"/>
                  </a:lnTo>
                  <a:lnTo>
                    <a:pt x="519173" y="392955"/>
                  </a:lnTo>
                  <a:lnTo>
                    <a:pt x="523679" y="387658"/>
                  </a:lnTo>
                  <a:lnTo>
                    <a:pt x="528450" y="382362"/>
                  </a:lnTo>
                  <a:lnTo>
                    <a:pt x="533487" y="377595"/>
                  </a:lnTo>
                  <a:lnTo>
                    <a:pt x="539053" y="373093"/>
                  </a:lnTo>
                  <a:lnTo>
                    <a:pt x="544619" y="368856"/>
                  </a:lnTo>
                  <a:lnTo>
                    <a:pt x="550186" y="364619"/>
                  </a:lnTo>
                  <a:lnTo>
                    <a:pt x="556282" y="360646"/>
                  </a:lnTo>
                  <a:lnTo>
                    <a:pt x="562378" y="357204"/>
                  </a:lnTo>
                  <a:lnTo>
                    <a:pt x="568475" y="354026"/>
                  </a:lnTo>
                  <a:lnTo>
                    <a:pt x="575102" y="351377"/>
                  </a:lnTo>
                  <a:lnTo>
                    <a:pt x="581728" y="348729"/>
                  </a:lnTo>
                  <a:lnTo>
                    <a:pt x="588355" y="346081"/>
                  </a:lnTo>
                  <a:lnTo>
                    <a:pt x="595511" y="344227"/>
                  </a:lnTo>
                  <a:lnTo>
                    <a:pt x="602403" y="342638"/>
                  </a:lnTo>
                  <a:lnTo>
                    <a:pt x="609560" y="341314"/>
                  </a:lnTo>
                  <a:lnTo>
                    <a:pt x="616982" y="340520"/>
                  </a:lnTo>
                  <a:lnTo>
                    <a:pt x="624403" y="339990"/>
                  </a:lnTo>
                  <a:lnTo>
                    <a:pt x="631825" y="339725"/>
                  </a:lnTo>
                  <a:close/>
                  <a:moveTo>
                    <a:pt x="992942" y="242814"/>
                  </a:moveTo>
                  <a:lnTo>
                    <a:pt x="989237" y="243079"/>
                  </a:lnTo>
                  <a:lnTo>
                    <a:pt x="985797" y="243608"/>
                  </a:lnTo>
                  <a:lnTo>
                    <a:pt x="981827" y="244137"/>
                  </a:lnTo>
                  <a:lnTo>
                    <a:pt x="978387" y="244930"/>
                  </a:lnTo>
                  <a:lnTo>
                    <a:pt x="974947" y="245988"/>
                  </a:lnTo>
                  <a:lnTo>
                    <a:pt x="971506" y="247046"/>
                  </a:lnTo>
                  <a:lnTo>
                    <a:pt x="968331" y="248369"/>
                  </a:lnTo>
                  <a:lnTo>
                    <a:pt x="964890" y="249956"/>
                  </a:lnTo>
                  <a:lnTo>
                    <a:pt x="961714" y="251543"/>
                  </a:lnTo>
                  <a:lnTo>
                    <a:pt x="958803" y="253395"/>
                  </a:lnTo>
                  <a:lnTo>
                    <a:pt x="955892" y="255246"/>
                  </a:lnTo>
                  <a:lnTo>
                    <a:pt x="952981" y="257362"/>
                  </a:lnTo>
                  <a:lnTo>
                    <a:pt x="950335" y="259478"/>
                  </a:lnTo>
                  <a:lnTo>
                    <a:pt x="947424" y="261594"/>
                  </a:lnTo>
                  <a:lnTo>
                    <a:pt x="945042" y="264239"/>
                  </a:lnTo>
                  <a:lnTo>
                    <a:pt x="942660" y="266620"/>
                  </a:lnTo>
                  <a:lnTo>
                    <a:pt x="940278" y="269265"/>
                  </a:lnTo>
                  <a:lnTo>
                    <a:pt x="938161" y="272174"/>
                  </a:lnTo>
                  <a:lnTo>
                    <a:pt x="936044" y="275084"/>
                  </a:lnTo>
                  <a:lnTo>
                    <a:pt x="934192" y="277993"/>
                  </a:lnTo>
                  <a:lnTo>
                    <a:pt x="932604" y="280903"/>
                  </a:lnTo>
                  <a:lnTo>
                    <a:pt x="931016" y="284077"/>
                  </a:lnTo>
                  <a:lnTo>
                    <a:pt x="929428" y="287251"/>
                  </a:lnTo>
                  <a:lnTo>
                    <a:pt x="927840" y="290425"/>
                  </a:lnTo>
                  <a:lnTo>
                    <a:pt x="926782" y="294128"/>
                  </a:lnTo>
                  <a:lnTo>
                    <a:pt x="925723" y="297567"/>
                  </a:lnTo>
                  <a:lnTo>
                    <a:pt x="924929" y="301005"/>
                  </a:lnTo>
                  <a:lnTo>
                    <a:pt x="924400" y="304444"/>
                  </a:lnTo>
                  <a:lnTo>
                    <a:pt x="923870" y="308147"/>
                  </a:lnTo>
                  <a:lnTo>
                    <a:pt x="923606" y="312114"/>
                  </a:lnTo>
                  <a:lnTo>
                    <a:pt x="923606" y="315817"/>
                  </a:lnTo>
                  <a:lnTo>
                    <a:pt x="923606" y="319520"/>
                  </a:lnTo>
                  <a:lnTo>
                    <a:pt x="923870" y="323223"/>
                  </a:lnTo>
                  <a:lnTo>
                    <a:pt x="924400" y="326662"/>
                  </a:lnTo>
                  <a:lnTo>
                    <a:pt x="924929" y="330630"/>
                  </a:lnTo>
                  <a:lnTo>
                    <a:pt x="925723" y="334068"/>
                  </a:lnTo>
                  <a:lnTo>
                    <a:pt x="926782" y="337242"/>
                  </a:lnTo>
                  <a:lnTo>
                    <a:pt x="927840" y="340681"/>
                  </a:lnTo>
                  <a:lnTo>
                    <a:pt x="929428" y="343855"/>
                  </a:lnTo>
                  <a:lnTo>
                    <a:pt x="931016" y="347293"/>
                  </a:lnTo>
                  <a:lnTo>
                    <a:pt x="932604" y="350467"/>
                  </a:lnTo>
                  <a:lnTo>
                    <a:pt x="934192" y="353377"/>
                  </a:lnTo>
                  <a:lnTo>
                    <a:pt x="936044" y="356286"/>
                  </a:lnTo>
                  <a:lnTo>
                    <a:pt x="938161" y="359196"/>
                  </a:lnTo>
                  <a:lnTo>
                    <a:pt x="940278" y="361841"/>
                  </a:lnTo>
                  <a:lnTo>
                    <a:pt x="942660" y="364486"/>
                  </a:lnTo>
                  <a:lnTo>
                    <a:pt x="945042" y="367131"/>
                  </a:lnTo>
                  <a:lnTo>
                    <a:pt x="947424" y="369512"/>
                  </a:lnTo>
                  <a:lnTo>
                    <a:pt x="950335" y="371892"/>
                  </a:lnTo>
                  <a:lnTo>
                    <a:pt x="952981" y="374008"/>
                  </a:lnTo>
                  <a:lnTo>
                    <a:pt x="955892" y="375860"/>
                  </a:lnTo>
                  <a:lnTo>
                    <a:pt x="958803" y="377711"/>
                  </a:lnTo>
                  <a:lnTo>
                    <a:pt x="961714" y="379563"/>
                  </a:lnTo>
                  <a:lnTo>
                    <a:pt x="964890" y="381150"/>
                  </a:lnTo>
                  <a:lnTo>
                    <a:pt x="968331" y="382472"/>
                  </a:lnTo>
                  <a:lnTo>
                    <a:pt x="971506" y="383795"/>
                  </a:lnTo>
                  <a:lnTo>
                    <a:pt x="974947" y="385117"/>
                  </a:lnTo>
                  <a:lnTo>
                    <a:pt x="978387" y="386175"/>
                  </a:lnTo>
                  <a:lnTo>
                    <a:pt x="981827" y="386969"/>
                  </a:lnTo>
                  <a:lnTo>
                    <a:pt x="985797" y="387498"/>
                  </a:lnTo>
                  <a:lnTo>
                    <a:pt x="989237" y="388027"/>
                  </a:lnTo>
                  <a:lnTo>
                    <a:pt x="992942" y="388291"/>
                  </a:lnTo>
                  <a:lnTo>
                    <a:pt x="996647" y="388291"/>
                  </a:lnTo>
                  <a:lnTo>
                    <a:pt x="1000352" y="388291"/>
                  </a:lnTo>
                  <a:lnTo>
                    <a:pt x="1004057" y="388027"/>
                  </a:lnTo>
                  <a:lnTo>
                    <a:pt x="1007762" y="387498"/>
                  </a:lnTo>
                  <a:lnTo>
                    <a:pt x="1011467" y="386969"/>
                  </a:lnTo>
                  <a:lnTo>
                    <a:pt x="1014908" y="386175"/>
                  </a:lnTo>
                  <a:lnTo>
                    <a:pt x="1018348" y="385117"/>
                  </a:lnTo>
                  <a:lnTo>
                    <a:pt x="1021524" y="383795"/>
                  </a:lnTo>
                  <a:lnTo>
                    <a:pt x="1025229" y="382472"/>
                  </a:lnTo>
                  <a:lnTo>
                    <a:pt x="1028405" y="381150"/>
                  </a:lnTo>
                  <a:lnTo>
                    <a:pt x="1031580" y="379563"/>
                  </a:lnTo>
                  <a:lnTo>
                    <a:pt x="1034491" y="377711"/>
                  </a:lnTo>
                  <a:lnTo>
                    <a:pt x="1037403" y="375860"/>
                  </a:lnTo>
                  <a:lnTo>
                    <a:pt x="1040314" y="374008"/>
                  </a:lnTo>
                  <a:lnTo>
                    <a:pt x="1043225" y="371892"/>
                  </a:lnTo>
                  <a:lnTo>
                    <a:pt x="1045871" y="369512"/>
                  </a:lnTo>
                  <a:lnTo>
                    <a:pt x="1048253" y="367131"/>
                  </a:lnTo>
                  <a:lnTo>
                    <a:pt x="1050635" y="364486"/>
                  </a:lnTo>
                  <a:lnTo>
                    <a:pt x="1053017" y="361841"/>
                  </a:lnTo>
                  <a:lnTo>
                    <a:pt x="1055134" y="359196"/>
                  </a:lnTo>
                  <a:lnTo>
                    <a:pt x="1057251" y="356286"/>
                  </a:lnTo>
                  <a:lnTo>
                    <a:pt x="1059103" y="353377"/>
                  </a:lnTo>
                  <a:lnTo>
                    <a:pt x="1060956" y="350467"/>
                  </a:lnTo>
                  <a:lnTo>
                    <a:pt x="1062544" y="347293"/>
                  </a:lnTo>
                  <a:lnTo>
                    <a:pt x="1064132" y="343855"/>
                  </a:lnTo>
                  <a:lnTo>
                    <a:pt x="1065455" y="340681"/>
                  </a:lnTo>
                  <a:lnTo>
                    <a:pt x="1066513" y="337242"/>
                  </a:lnTo>
                  <a:lnTo>
                    <a:pt x="1067572" y="334068"/>
                  </a:lnTo>
                  <a:lnTo>
                    <a:pt x="1068366" y="330630"/>
                  </a:lnTo>
                  <a:lnTo>
                    <a:pt x="1068895" y="326662"/>
                  </a:lnTo>
                  <a:lnTo>
                    <a:pt x="1069424" y="323223"/>
                  </a:lnTo>
                  <a:lnTo>
                    <a:pt x="1069689" y="319520"/>
                  </a:lnTo>
                  <a:lnTo>
                    <a:pt x="1069689" y="315817"/>
                  </a:lnTo>
                  <a:lnTo>
                    <a:pt x="1069689" y="312114"/>
                  </a:lnTo>
                  <a:lnTo>
                    <a:pt x="1069424" y="308147"/>
                  </a:lnTo>
                  <a:lnTo>
                    <a:pt x="1068895" y="304444"/>
                  </a:lnTo>
                  <a:lnTo>
                    <a:pt x="1068366" y="301005"/>
                  </a:lnTo>
                  <a:lnTo>
                    <a:pt x="1067572" y="297567"/>
                  </a:lnTo>
                  <a:lnTo>
                    <a:pt x="1066513" y="294128"/>
                  </a:lnTo>
                  <a:lnTo>
                    <a:pt x="1065455" y="290425"/>
                  </a:lnTo>
                  <a:lnTo>
                    <a:pt x="1064132" y="287251"/>
                  </a:lnTo>
                  <a:lnTo>
                    <a:pt x="1062544" y="284077"/>
                  </a:lnTo>
                  <a:lnTo>
                    <a:pt x="1060956" y="280903"/>
                  </a:lnTo>
                  <a:lnTo>
                    <a:pt x="1059103" y="277993"/>
                  </a:lnTo>
                  <a:lnTo>
                    <a:pt x="1057251" y="275084"/>
                  </a:lnTo>
                  <a:lnTo>
                    <a:pt x="1055134" y="272174"/>
                  </a:lnTo>
                  <a:lnTo>
                    <a:pt x="1053017" y="269265"/>
                  </a:lnTo>
                  <a:lnTo>
                    <a:pt x="1050635" y="266620"/>
                  </a:lnTo>
                  <a:lnTo>
                    <a:pt x="1048253" y="264239"/>
                  </a:lnTo>
                  <a:lnTo>
                    <a:pt x="1045871" y="261594"/>
                  </a:lnTo>
                  <a:lnTo>
                    <a:pt x="1043225" y="259478"/>
                  </a:lnTo>
                  <a:lnTo>
                    <a:pt x="1040314" y="257362"/>
                  </a:lnTo>
                  <a:lnTo>
                    <a:pt x="1037403" y="255246"/>
                  </a:lnTo>
                  <a:lnTo>
                    <a:pt x="1034491" y="253395"/>
                  </a:lnTo>
                  <a:lnTo>
                    <a:pt x="1031580" y="251543"/>
                  </a:lnTo>
                  <a:lnTo>
                    <a:pt x="1028405" y="249956"/>
                  </a:lnTo>
                  <a:lnTo>
                    <a:pt x="1025229" y="248369"/>
                  </a:lnTo>
                  <a:lnTo>
                    <a:pt x="1021524" y="247046"/>
                  </a:lnTo>
                  <a:lnTo>
                    <a:pt x="1018348" y="245988"/>
                  </a:lnTo>
                  <a:lnTo>
                    <a:pt x="1014908" y="244930"/>
                  </a:lnTo>
                  <a:lnTo>
                    <a:pt x="1011467" y="244137"/>
                  </a:lnTo>
                  <a:lnTo>
                    <a:pt x="1007762" y="243608"/>
                  </a:lnTo>
                  <a:lnTo>
                    <a:pt x="1004057" y="243079"/>
                  </a:lnTo>
                  <a:lnTo>
                    <a:pt x="1000352" y="242814"/>
                  </a:lnTo>
                  <a:lnTo>
                    <a:pt x="996647" y="242814"/>
                  </a:lnTo>
                  <a:lnTo>
                    <a:pt x="992942" y="242814"/>
                  </a:lnTo>
                  <a:close/>
                  <a:moveTo>
                    <a:pt x="632233" y="242814"/>
                  </a:moveTo>
                  <a:lnTo>
                    <a:pt x="619795" y="243079"/>
                  </a:lnTo>
                  <a:lnTo>
                    <a:pt x="607357" y="243872"/>
                  </a:lnTo>
                  <a:lnTo>
                    <a:pt x="595183" y="245459"/>
                  </a:lnTo>
                  <a:lnTo>
                    <a:pt x="583274" y="247575"/>
                  </a:lnTo>
                  <a:lnTo>
                    <a:pt x="571365" y="250221"/>
                  </a:lnTo>
                  <a:lnTo>
                    <a:pt x="559986" y="253659"/>
                  </a:lnTo>
                  <a:lnTo>
                    <a:pt x="548606" y="257627"/>
                  </a:lnTo>
                  <a:lnTo>
                    <a:pt x="537756" y="261859"/>
                  </a:lnTo>
                  <a:lnTo>
                    <a:pt x="526905" y="266620"/>
                  </a:lnTo>
                  <a:lnTo>
                    <a:pt x="516055" y="272174"/>
                  </a:lnTo>
                  <a:lnTo>
                    <a:pt x="505998" y="277993"/>
                  </a:lnTo>
                  <a:lnTo>
                    <a:pt x="496207" y="284077"/>
                  </a:lnTo>
                  <a:lnTo>
                    <a:pt x="486679" y="291219"/>
                  </a:lnTo>
                  <a:lnTo>
                    <a:pt x="477417" y="298360"/>
                  </a:lnTo>
                  <a:lnTo>
                    <a:pt x="468684" y="305766"/>
                  </a:lnTo>
                  <a:lnTo>
                    <a:pt x="460480" y="313966"/>
                  </a:lnTo>
                  <a:lnTo>
                    <a:pt x="452276" y="322165"/>
                  </a:lnTo>
                  <a:lnTo>
                    <a:pt x="444601" y="331159"/>
                  </a:lnTo>
                  <a:lnTo>
                    <a:pt x="437191" y="340152"/>
                  </a:lnTo>
                  <a:lnTo>
                    <a:pt x="430575" y="349938"/>
                  </a:lnTo>
                  <a:lnTo>
                    <a:pt x="424224" y="359725"/>
                  </a:lnTo>
                  <a:lnTo>
                    <a:pt x="418401" y="369776"/>
                  </a:lnTo>
                  <a:lnTo>
                    <a:pt x="413109" y="380092"/>
                  </a:lnTo>
                  <a:lnTo>
                    <a:pt x="408080" y="390936"/>
                  </a:lnTo>
                  <a:lnTo>
                    <a:pt x="403846" y="402046"/>
                  </a:lnTo>
                  <a:lnTo>
                    <a:pt x="399876" y="413419"/>
                  </a:lnTo>
                  <a:lnTo>
                    <a:pt x="396701" y="424793"/>
                  </a:lnTo>
                  <a:lnTo>
                    <a:pt x="394054" y="436431"/>
                  </a:lnTo>
                  <a:lnTo>
                    <a:pt x="391937" y="448598"/>
                  </a:lnTo>
                  <a:lnTo>
                    <a:pt x="390349" y="460765"/>
                  </a:lnTo>
                  <a:lnTo>
                    <a:pt x="389291" y="472932"/>
                  </a:lnTo>
                  <a:lnTo>
                    <a:pt x="389026" y="485364"/>
                  </a:lnTo>
                  <a:lnTo>
                    <a:pt x="389291" y="498060"/>
                  </a:lnTo>
                  <a:lnTo>
                    <a:pt x="390349" y="510227"/>
                  </a:lnTo>
                  <a:lnTo>
                    <a:pt x="391937" y="522395"/>
                  </a:lnTo>
                  <a:lnTo>
                    <a:pt x="394054" y="534562"/>
                  </a:lnTo>
                  <a:lnTo>
                    <a:pt x="396701" y="546200"/>
                  </a:lnTo>
                  <a:lnTo>
                    <a:pt x="399876" y="557838"/>
                  </a:lnTo>
                  <a:lnTo>
                    <a:pt x="403846" y="568947"/>
                  </a:lnTo>
                  <a:lnTo>
                    <a:pt x="408080" y="580056"/>
                  </a:lnTo>
                  <a:lnTo>
                    <a:pt x="413109" y="590901"/>
                  </a:lnTo>
                  <a:lnTo>
                    <a:pt x="418401" y="601217"/>
                  </a:lnTo>
                  <a:lnTo>
                    <a:pt x="424224" y="611532"/>
                  </a:lnTo>
                  <a:lnTo>
                    <a:pt x="430575" y="621319"/>
                  </a:lnTo>
                  <a:lnTo>
                    <a:pt x="437191" y="630841"/>
                  </a:lnTo>
                  <a:lnTo>
                    <a:pt x="444601" y="640099"/>
                  </a:lnTo>
                  <a:lnTo>
                    <a:pt x="452276" y="648827"/>
                  </a:lnTo>
                  <a:lnTo>
                    <a:pt x="460480" y="657291"/>
                  </a:lnTo>
                  <a:lnTo>
                    <a:pt x="468684" y="665491"/>
                  </a:lnTo>
                  <a:lnTo>
                    <a:pt x="477417" y="672897"/>
                  </a:lnTo>
                  <a:lnTo>
                    <a:pt x="486679" y="680039"/>
                  </a:lnTo>
                  <a:lnTo>
                    <a:pt x="496207" y="687180"/>
                  </a:lnTo>
                  <a:lnTo>
                    <a:pt x="505998" y="693264"/>
                  </a:lnTo>
                  <a:lnTo>
                    <a:pt x="516055" y="699083"/>
                  </a:lnTo>
                  <a:lnTo>
                    <a:pt x="526905" y="704637"/>
                  </a:lnTo>
                  <a:lnTo>
                    <a:pt x="537756" y="709399"/>
                  </a:lnTo>
                  <a:lnTo>
                    <a:pt x="548606" y="713631"/>
                  </a:lnTo>
                  <a:lnTo>
                    <a:pt x="559986" y="717598"/>
                  </a:lnTo>
                  <a:lnTo>
                    <a:pt x="571365" y="721037"/>
                  </a:lnTo>
                  <a:lnTo>
                    <a:pt x="583274" y="723682"/>
                  </a:lnTo>
                  <a:lnTo>
                    <a:pt x="595183" y="725798"/>
                  </a:lnTo>
                  <a:lnTo>
                    <a:pt x="607357" y="727385"/>
                  </a:lnTo>
                  <a:lnTo>
                    <a:pt x="619795" y="728178"/>
                  </a:lnTo>
                  <a:lnTo>
                    <a:pt x="632233" y="728443"/>
                  </a:lnTo>
                  <a:lnTo>
                    <a:pt x="644672" y="728178"/>
                  </a:lnTo>
                  <a:lnTo>
                    <a:pt x="657110" y="727385"/>
                  </a:lnTo>
                  <a:lnTo>
                    <a:pt x="669283" y="725798"/>
                  </a:lnTo>
                  <a:lnTo>
                    <a:pt x="681192" y="723682"/>
                  </a:lnTo>
                  <a:lnTo>
                    <a:pt x="693101" y="721037"/>
                  </a:lnTo>
                  <a:lnTo>
                    <a:pt x="704746" y="717598"/>
                  </a:lnTo>
                  <a:lnTo>
                    <a:pt x="715861" y="713631"/>
                  </a:lnTo>
                  <a:lnTo>
                    <a:pt x="726976" y="709399"/>
                  </a:lnTo>
                  <a:lnTo>
                    <a:pt x="737561" y="704637"/>
                  </a:lnTo>
                  <a:lnTo>
                    <a:pt x="748147" y="699083"/>
                  </a:lnTo>
                  <a:lnTo>
                    <a:pt x="758204" y="693264"/>
                  </a:lnTo>
                  <a:lnTo>
                    <a:pt x="767995" y="687180"/>
                  </a:lnTo>
                  <a:lnTo>
                    <a:pt x="777523" y="680039"/>
                  </a:lnTo>
                  <a:lnTo>
                    <a:pt x="786785" y="672897"/>
                  </a:lnTo>
                  <a:lnTo>
                    <a:pt x="795518" y="665491"/>
                  </a:lnTo>
                  <a:lnTo>
                    <a:pt x="803987" y="657291"/>
                  </a:lnTo>
                  <a:lnTo>
                    <a:pt x="811926" y="648827"/>
                  </a:lnTo>
                  <a:lnTo>
                    <a:pt x="819866" y="640099"/>
                  </a:lnTo>
                  <a:lnTo>
                    <a:pt x="826746" y="630841"/>
                  </a:lnTo>
                  <a:lnTo>
                    <a:pt x="833627" y="621319"/>
                  </a:lnTo>
                  <a:lnTo>
                    <a:pt x="839978" y="611532"/>
                  </a:lnTo>
                  <a:lnTo>
                    <a:pt x="845801" y="601217"/>
                  </a:lnTo>
                  <a:lnTo>
                    <a:pt x="851094" y="590901"/>
                  </a:lnTo>
                  <a:lnTo>
                    <a:pt x="856122" y="580056"/>
                  </a:lnTo>
                  <a:lnTo>
                    <a:pt x="860356" y="568947"/>
                  </a:lnTo>
                  <a:lnTo>
                    <a:pt x="864061" y="557838"/>
                  </a:lnTo>
                  <a:lnTo>
                    <a:pt x="867501" y="546200"/>
                  </a:lnTo>
                  <a:lnTo>
                    <a:pt x="870148" y="534562"/>
                  </a:lnTo>
                  <a:lnTo>
                    <a:pt x="872265" y="522395"/>
                  </a:lnTo>
                  <a:lnTo>
                    <a:pt x="873853" y="510227"/>
                  </a:lnTo>
                  <a:lnTo>
                    <a:pt x="874911" y="498060"/>
                  </a:lnTo>
                  <a:lnTo>
                    <a:pt x="875176" y="485364"/>
                  </a:lnTo>
                  <a:lnTo>
                    <a:pt x="874911" y="472932"/>
                  </a:lnTo>
                  <a:lnTo>
                    <a:pt x="873853" y="460765"/>
                  </a:lnTo>
                  <a:lnTo>
                    <a:pt x="872265" y="448598"/>
                  </a:lnTo>
                  <a:lnTo>
                    <a:pt x="870148" y="436431"/>
                  </a:lnTo>
                  <a:lnTo>
                    <a:pt x="867501" y="424793"/>
                  </a:lnTo>
                  <a:lnTo>
                    <a:pt x="864061" y="413419"/>
                  </a:lnTo>
                  <a:lnTo>
                    <a:pt x="860356" y="402046"/>
                  </a:lnTo>
                  <a:lnTo>
                    <a:pt x="856122" y="390936"/>
                  </a:lnTo>
                  <a:lnTo>
                    <a:pt x="851094" y="380092"/>
                  </a:lnTo>
                  <a:lnTo>
                    <a:pt x="845801" y="369776"/>
                  </a:lnTo>
                  <a:lnTo>
                    <a:pt x="839978" y="359725"/>
                  </a:lnTo>
                  <a:lnTo>
                    <a:pt x="833627" y="349938"/>
                  </a:lnTo>
                  <a:lnTo>
                    <a:pt x="826746" y="340152"/>
                  </a:lnTo>
                  <a:lnTo>
                    <a:pt x="819866" y="331159"/>
                  </a:lnTo>
                  <a:lnTo>
                    <a:pt x="811926" y="322165"/>
                  </a:lnTo>
                  <a:lnTo>
                    <a:pt x="803987" y="313966"/>
                  </a:lnTo>
                  <a:lnTo>
                    <a:pt x="795518" y="305766"/>
                  </a:lnTo>
                  <a:lnTo>
                    <a:pt x="786785" y="298360"/>
                  </a:lnTo>
                  <a:lnTo>
                    <a:pt x="777523" y="291219"/>
                  </a:lnTo>
                  <a:lnTo>
                    <a:pt x="767995" y="284077"/>
                  </a:lnTo>
                  <a:lnTo>
                    <a:pt x="758204" y="277993"/>
                  </a:lnTo>
                  <a:lnTo>
                    <a:pt x="748147" y="272174"/>
                  </a:lnTo>
                  <a:lnTo>
                    <a:pt x="737561" y="266620"/>
                  </a:lnTo>
                  <a:lnTo>
                    <a:pt x="726976" y="261859"/>
                  </a:lnTo>
                  <a:lnTo>
                    <a:pt x="715861" y="257627"/>
                  </a:lnTo>
                  <a:lnTo>
                    <a:pt x="704746" y="253659"/>
                  </a:lnTo>
                  <a:lnTo>
                    <a:pt x="693101" y="250221"/>
                  </a:lnTo>
                  <a:lnTo>
                    <a:pt x="681192" y="247575"/>
                  </a:lnTo>
                  <a:lnTo>
                    <a:pt x="669283" y="245459"/>
                  </a:lnTo>
                  <a:lnTo>
                    <a:pt x="657110" y="243872"/>
                  </a:lnTo>
                  <a:lnTo>
                    <a:pt x="644672" y="243079"/>
                  </a:lnTo>
                  <a:lnTo>
                    <a:pt x="632233" y="242814"/>
                  </a:lnTo>
                  <a:close/>
                  <a:moveTo>
                    <a:pt x="291902" y="0"/>
                  </a:moveTo>
                  <a:lnTo>
                    <a:pt x="389026" y="0"/>
                  </a:lnTo>
                  <a:lnTo>
                    <a:pt x="394054" y="265"/>
                  </a:lnTo>
                  <a:lnTo>
                    <a:pt x="398818" y="529"/>
                  </a:lnTo>
                  <a:lnTo>
                    <a:pt x="403846" y="1058"/>
                  </a:lnTo>
                  <a:lnTo>
                    <a:pt x="408610" y="1852"/>
                  </a:lnTo>
                  <a:lnTo>
                    <a:pt x="413373" y="2910"/>
                  </a:lnTo>
                  <a:lnTo>
                    <a:pt x="417872" y="4232"/>
                  </a:lnTo>
                  <a:lnTo>
                    <a:pt x="422636" y="5819"/>
                  </a:lnTo>
                  <a:lnTo>
                    <a:pt x="426870" y="7406"/>
                  </a:lnTo>
                  <a:lnTo>
                    <a:pt x="431104" y="9522"/>
                  </a:lnTo>
                  <a:lnTo>
                    <a:pt x="435339" y="11903"/>
                  </a:lnTo>
                  <a:lnTo>
                    <a:pt x="439308" y="14019"/>
                  </a:lnTo>
                  <a:lnTo>
                    <a:pt x="443543" y="16664"/>
                  </a:lnTo>
                  <a:lnTo>
                    <a:pt x="447248" y="19309"/>
                  </a:lnTo>
                  <a:lnTo>
                    <a:pt x="450953" y="21954"/>
                  </a:lnTo>
                  <a:lnTo>
                    <a:pt x="454393" y="25128"/>
                  </a:lnTo>
                  <a:lnTo>
                    <a:pt x="457569" y="28302"/>
                  </a:lnTo>
                  <a:lnTo>
                    <a:pt x="461009" y="31741"/>
                  </a:lnTo>
                  <a:lnTo>
                    <a:pt x="464185" y="35179"/>
                  </a:lnTo>
                  <a:lnTo>
                    <a:pt x="466831" y="38882"/>
                  </a:lnTo>
                  <a:lnTo>
                    <a:pt x="469478" y="42585"/>
                  </a:lnTo>
                  <a:lnTo>
                    <a:pt x="472124" y="46553"/>
                  </a:lnTo>
                  <a:lnTo>
                    <a:pt x="474241" y="50785"/>
                  </a:lnTo>
                  <a:lnTo>
                    <a:pt x="476358" y="55017"/>
                  </a:lnTo>
                  <a:lnTo>
                    <a:pt x="478476" y="59249"/>
                  </a:lnTo>
                  <a:lnTo>
                    <a:pt x="480328" y="63481"/>
                  </a:lnTo>
                  <a:lnTo>
                    <a:pt x="481916" y="68242"/>
                  </a:lnTo>
                  <a:lnTo>
                    <a:pt x="483239" y="72739"/>
                  </a:lnTo>
                  <a:lnTo>
                    <a:pt x="484298" y="77500"/>
                  </a:lnTo>
                  <a:lnTo>
                    <a:pt x="485092" y="82261"/>
                  </a:lnTo>
                  <a:lnTo>
                    <a:pt x="485621" y="87286"/>
                  </a:lnTo>
                  <a:lnTo>
                    <a:pt x="486150" y="92047"/>
                  </a:lnTo>
                  <a:lnTo>
                    <a:pt x="486150" y="97073"/>
                  </a:lnTo>
                  <a:lnTo>
                    <a:pt x="1069689" y="97073"/>
                  </a:lnTo>
                  <a:lnTo>
                    <a:pt x="1074717" y="97073"/>
                  </a:lnTo>
                  <a:lnTo>
                    <a:pt x="1079745" y="97602"/>
                  </a:lnTo>
                  <a:lnTo>
                    <a:pt x="1084509" y="98131"/>
                  </a:lnTo>
                  <a:lnTo>
                    <a:pt x="1089273" y="98925"/>
                  </a:lnTo>
                  <a:lnTo>
                    <a:pt x="1093772" y="99983"/>
                  </a:lnTo>
                  <a:lnTo>
                    <a:pt x="1098535" y="101305"/>
                  </a:lnTo>
                  <a:lnTo>
                    <a:pt x="1103034" y="102892"/>
                  </a:lnTo>
                  <a:lnTo>
                    <a:pt x="1107533" y="104744"/>
                  </a:lnTo>
                  <a:lnTo>
                    <a:pt x="1111767" y="106595"/>
                  </a:lnTo>
                  <a:lnTo>
                    <a:pt x="1115737" y="108711"/>
                  </a:lnTo>
                  <a:lnTo>
                    <a:pt x="1119971" y="111092"/>
                  </a:lnTo>
                  <a:lnTo>
                    <a:pt x="1123941" y="113737"/>
                  </a:lnTo>
                  <a:lnTo>
                    <a:pt x="1127646" y="116382"/>
                  </a:lnTo>
                  <a:lnTo>
                    <a:pt x="1131351" y="119027"/>
                  </a:lnTo>
                  <a:lnTo>
                    <a:pt x="1134791" y="122201"/>
                  </a:lnTo>
                  <a:lnTo>
                    <a:pt x="1138496" y="125639"/>
                  </a:lnTo>
                  <a:lnTo>
                    <a:pt x="1141672" y="128813"/>
                  </a:lnTo>
                  <a:lnTo>
                    <a:pt x="1144583" y="132252"/>
                  </a:lnTo>
                  <a:lnTo>
                    <a:pt x="1147494" y="135955"/>
                  </a:lnTo>
                  <a:lnTo>
                    <a:pt x="1150141" y="139658"/>
                  </a:lnTo>
                  <a:lnTo>
                    <a:pt x="1152522" y="143890"/>
                  </a:lnTo>
                  <a:lnTo>
                    <a:pt x="1155169" y="147858"/>
                  </a:lnTo>
                  <a:lnTo>
                    <a:pt x="1157286" y="152090"/>
                  </a:lnTo>
                  <a:lnTo>
                    <a:pt x="1159139" y="156322"/>
                  </a:lnTo>
                  <a:lnTo>
                    <a:pt x="1160991" y="160818"/>
                  </a:lnTo>
                  <a:lnTo>
                    <a:pt x="1162579" y="165315"/>
                  </a:lnTo>
                  <a:lnTo>
                    <a:pt x="1163902" y="169811"/>
                  </a:lnTo>
                  <a:lnTo>
                    <a:pt x="1164961" y="174573"/>
                  </a:lnTo>
                  <a:lnTo>
                    <a:pt x="1165755" y="179334"/>
                  </a:lnTo>
                  <a:lnTo>
                    <a:pt x="1166284" y="184359"/>
                  </a:lnTo>
                  <a:lnTo>
                    <a:pt x="1166813" y="189120"/>
                  </a:lnTo>
                  <a:lnTo>
                    <a:pt x="1166813" y="194146"/>
                  </a:lnTo>
                  <a:lnTo>
                    <a:pt x="1166813" y="777111"/>
                  </a:lnTo>
                  <a:lnTo>
                    <a:pt x="1166813" y="782137"/>
                  </a:lnTo>
                  <a:lnTo>
                    <a:pt x="1166284" y="786898"/>
                  </a:lnTo>
                  <a:lnTo>
                    <a:pt x="1165755" y="791924"/>
                  </a:lnTo>
                  <a:lnTo>
                    <a:pt x="1164961" y="796949"/>
                  </a:lnTo>
                  <a:lnTo>
                    <a:pt x="1163902" y="801446"/>
                  </a:lnTo>
                  <a:lnTo>
                    <a:pt x="1162579" y="805942"/>
                  </a:lnTo>
                  <a:lnTo>
                    <a:pt x="1160991" y="810439"/>
                  </a:lnTo>
                  <a:lnTo>
                    <a:pt x="1159139" y="815200"/>
                  </a:lnTo>
                  <a:lnTo>
                    <a:pt x="1157286" y="819432"/>
                  </a:lnTo>
                  <a:lnTo>
                    <a:pt x="1155169" y="823400"/>
                  </a:lnTo>
                  <a:lnTo>
                    <a:pt x="1152522" y="827632"/>
                  </a:lnTo>
                  <a:lnTo>
                    <a:pt x="1150141" y="831335"/>
                  </a:lnTo>
                  <a:lnTo>
                    <a:pt x="1147494" y="835567"/>
                  </a:lnTo>
                  <a:lnTo>
                    <a:pt x="1144583" y="839005"/>
                  </a:lnTo>
                  <a:lnTo>
                    <a:pt x="1141672" y="842708"/>
                  </a:lnTo>
                  <a:lnTo>
                    <a:pt x="1138496" y="845882"/>
                  </a:lnTo>
                  <a:lnTo>
                    <a:pt x="1134791" y="849056"/>
                  </a:lnTo>
                  <a:lnTo>
                    <a:pt x="1131351" y="852495"/>
                  </a:lnTo>
                  <a:lnTo>
                    <a:pt x="1127646" y="855140"/>
                  </a:lnTo>
                  <a:lnTo>
                    <a:pt x="1123941" y="858049"/>
                  </a:lnTo>
                  <a:lnTo>
                    <a:pt x="1119971" y="860430"/>
                  </a:lnTo>
                  <a:lnTo>
                    <a:pt x="1115737" y="862811"/>
                  </a:lnTo>
                  <a:lnTo>
                    <a:pt x="1111767" y="864927"/>
                  </a:lnTo>
                  <a:lnTo>
                    <a:pt x="1107533" y="866778"/>
                  </a:lnTo>
                  <a:lnTo>
                    <a:pt x="1103034" y="868630"/>
                  </a:lnTo>
                  <a:lnTo>
                    <a:pt x="1098535" y="870217"/>
                  </a:lnTo>
                  <a:lnTo>
                    <a:pt x="1093772" y="871539"/>
                  </a:lnTo>
                  <a:lnTo>
                    <a:pt x="1089273" y="872597"/>
                  </a:lnTo>
                  <a:lnTo>
                    <a:pt x="1084509" y="873655"/>
                  </a:lnTo>
                  <a:lnTo>
                    <a:pt x="1079745" y="874184"/>
                  </a:lnTo>
                  <a:lnTo>
                    <a:pt x="1074717" y="874449"/>
                  </a:lnTo>
                  <a:lnTo>
                    <a:pt x="1069689" y="874713"/>
                  </a:lnTo>
                  <a:lnTo>
                    <a:pt x="97124" y="874713"/>
                  </a:lnTo>
                  <a:lnTo>
                    <a:pt x="92361" y="874449"/>
                  </a:lnTo>
                  <a:lnTo>
                    <a:pt x="87332" y="874184"/>
                  </a:lnTo>
                  <a:lnTo>
                    <a:pt x="82304" y="873655"/>
                  </a:lnTo>
                  <a:lnTo>
                    <a:pt x="77541" y="872597"/>
                  </a:lnTo>
                  <a:lnTo>
                    <a:pt x="73042" y="871539"/>
                  </a:lnTo>
                  <a:lnTo>
                    <a:pt x="68543" y="870217"/>
                  </a:lnTo>
                  <a:lnTo>
                    <a:pt x="63779" y="868630"/>
                  </a:lnTo>
                  <a:lnTo>
                    <a:pt x="59545" y="866778"/>
                  </a:lnTo>
                  <a:lnTo>
                    <a:pt x="55311" y="864927"/>
                  </a:lnTo>
                  <a:lnTo>
                    <a:pt x="51076" y="862811"/>
                  </a:lnTo>
                  <a:lnTo>
                    <a:pt x="47107" y="860430"/>
                  </a:lnTo>
                  <a:lnTo>
                    <a:pt x="42872" y="858049"/>
                  </a:lnTo>
                  <a:lnTo>
                    <a:pt x="39167" y="855140"/>
                  </a:lnTo>
                  <a:lnTo>
                    <a:pt x="35462" y="852495"/>
                  </a:lnTo>
                  <a:lnTo>
                    <a:pt x="32022" y="849056"/>
                  </a:lnTo>
                  <a:lnTo>
                    <a:pt x="28846" y="845882"/>
                  </a:lnTo>
                  <a:lnTo>
                    <a:pt x="25406" y="842708"/>
                  </a:lnTo>
                  <a:lnTo>
                    <a:pt x="22230" y="839005"/>
                  </a:lnTo>
                  <a:lnTo>
                    <a:pt x="19319" y="835567"/>
                  </a:lnTo>
                  <a:lnTo>
                    <a:pt x="16673" y="831335"/>
                  </a:lnTo>
                  <a:lnTo>
                    <a:pt x="14291" y="827632"/>
                  </a:lnTo>
                  <a:lnTo>
                    <a:pt x="11909" y="823400"/>
                  </a:lnTo>
                  <a:lnTo>
                    <a:pt x="9792" y="819432"/>
                  </a:lnTo>
                  <a:lnTo>
                    <a:pt x="7675" y="815200"/>
                  </a:lnTo>
                  <a:lnTo>
                    <a:pt x="5822" y="810439"/>
                  </a:lnTo>
                  <a:lnTo>
                    <a:pt x="4499" y="805942"/>
                  </a:lnTo>
                  <a:lnTo>
                    <a:pt x="3176" y="801446"/>
                  </a:lnTo>
                  <a:lnTo>
                    <a:pt x="2117" y="796949"/>
                  </a:lnTo>
                  <a:lnTo>
                    <a:pt x="1059" y="791924"/>
                  </a:lnTo>
                  <a:lnTo>
                    <a:pt x="529" y="786898"/>
                  </a:lnTo>
                  <a:lnTo>
                    <a:pt x="265" y="782137"/>
                  </a:lnTo>
                  <a:lnTo>
                    <a:pt x="40" y="777875"/>
                  </a:lnTo>
                  <a:lnTo>
                    <a:pt x="0" y="777875"/>
                  </a:lnTo>
                  <a:lnTo>
                    <a:pt x="0" y="777111"/>
                  </a:lnTo>
                  <a:lnTo>
                    <a:pt x="0" y="194146"/>
                  </a:lnTo>
                  <a:lnTo>
                    <a:pt x="0" y="193675"/>
                  </a:lnTo>
                  <a:lnTo>
                    <a:pt x="25" y="193675"/>
                  </a:lnTo>
                  <a:lnTo>
                    <a:pt x="265" y="189120"/>
                  </a:lnTo>
                  <a:lnTo>
                    <a:pt x="529" y="184359"/>
                  </a:lnTo>
                  <a:lnTo>
                    <a:pt x="1059" y="179334"/>
                  </a:lnTo>
                  <a:lnTo>
                    <a:pt x="2117" y="174573"/>
                  </a:lnTo>
                  <a:lnTo>
                    <a:pt x="3176" y="169811"/>
                  </a:lnTo>
                  <a:lnTo>
                    <a:pt x="4499" y="165315"/>
                  </a:lnTo>
                  <a:lnTo>
                    <a:pt x="5822" y="160818"/>
                  </a:lnTo>
                  <a:lnTo>
                    <a:pt x="7675" y="156322"/>
                  </a:lnTo>
                  <a:lnTo>
                    <a:pt x="9792" y="152090"/>
                  </a:lnTo>
                  <a:lnTo>
                    <a:pt x="11909" y="147858"/>
                  </a:lnTo>
                  <a:lnTo>
                    <a:pt x="14291" y="143890"/>
                  </a:lnTo>
                  <a:lnTo>
                    <a:pt x="16673" y="139658"/>
                  </a:lnTo>
                  <a:lnTo>
                    <a:pt x="19319" y="135955"/>
                  </a:lnTo>
                  <a:lnTo>
                    <a:pt x="22230" y="132252"/>
                  </a:lnTo>
                  <a:lnTo>
                    <a:pt x="25406" y="128813"/>
                  </a:lnTo>
                  <a:lnTo>
                    <a:pt x="28846" y="125639"/>
                  </a:lnTo>
                  <a:lnTo>
                    <a:pt x="32022" y="122201"/>
                  </a:lnTo>
                  <a:lnTo>
                    <a:pt x="35462" y="119027"/>
                  </a:lnTo>
                  <a:lnTo>
                    <a:pt x="39167" y="116382"/>
                  </a:lnTo>
                  <a:lnTo>
                    <a:pt x="42872" y="113737"/>
                  </a:lnTo>
                  <a:lnTo>
                    <a:pt x="47107" y="111092"/>
                  </a:lnTo>
                  <a:lnTo>
                    <a:pt x="51076" y="108711"/>
                  </a:lnTo>
                  <a:lnTo>
                    <a:pt x="55311" y="106595"/>
                  </a:lnTo>
                  <a:lnTo>
                    <a:pt x="59545" y="104744"/>
                  </a:lnTo>
                  <a:lnTo>
                    <a:pt x="63779" y="102892"/>
                  </a:lnTo>
                  <a:lnTo>
                    <a:pt x="68543" y="101305"/>
                  </a:lnTo>
                  <a:lnTo>
                    <a:pt x="73042" y="99983"/>
                  </a:lnTo>
                  <a:lnTo>
                    <a:pt x="77541" y="98925"/>
                  </a:lnTo>
                  <a:lnTo>
                    <a:pt x="82304" y="98131"/>
                  </a:lnTo>
                  <a:lnTo>
                    <a:pt x="87332" y="97602"/>
                  </a:lnTo>
                  <a:lnTo>
                    <a:pt x="92361" y="97073"/>
                  </a:lnTo>
                  <a:lnTo>
                    <a:pt x="97124" y="97073"/>
                  </a:lnTo>
                  <a:lnTo>
                    <a:pt x="194513" y="97073"/>
                  </a:lnTo>
                  <a:lnTo>
                    <a:pt x="194778" y="92047"/>
                  </a:lnTo>
                  <a:lnTo>
                    <a:pt x="195042" y="87286"/>
                  </a:lnTo>
                  <a:lnTo>
                    <a:pt x="195836" y="82261"/>
                  </a:lnTo>
                  <a:lnTo>
                    <a:pt x="196630" y="77500"/>
                  </a:lnTo>
                  <a:lnTo>
                    <a:pt x="197953" y="72739"/>
                  </a:lnTo>
                  <a:lnTo>
                    <a:pt x="199277" y="68242"/>
                  </a:lnTo>
                  <a:lnTo>
                    <a:pt x="200600" y="63481"/>
                  </a:lnTo>
                  <a:lnTo>
                    <a:pt x="202452" y="59249"/>
                  </a:lnTo>
                  <a:lnTo>
                    <a:pt x="204305" y="55017"/>
                  </a:lnTo>
                  <a:lnTo>
                    <a:pt x="206422" y="50785"/>
                  </a:lnTo>
                  <a:lnTo>
                    <a:pt x="208804" y="46553"/>
                  </a:lnTo>
                  <a:lnTo>
                    <a:pt x="211186" y="42585"/>
                  </a:lnTo>
                  <a:lnTo>
                    <a:pt x="213832" y="38882"/>
                  </a:lnTo>
                  <a:lnTo>
                    <a:pt x="217008" y="35179"/>
                  </a:lnTo>
                  <a:lnTo>
                    <a:pt x="219919" y="31741"/>
                  </a:lnTo>
                  <a:lnTo>
                    <a:pt x="223095" y="28302"/>
                  </a:lnTo>
                  <a:lnTo>
                    <a:pt x="226535" y="25128"/>
                  </a:lnTo>
                  <a:lnTo>
                    <a:pt x="229975" y="21954"/>
                  </a:lnTo>
                  <a:lnTo>
                    <a:pt x="233680" y="19309"/>
                  </a:lnTo>
                  <a:lnTo>
                    <a:pt x="237650" y="16664"/>
                  </a:lnTo>
                  <a:lnTo>
                    <a:pt x="241355" y="14019"/>
                  </a:lnTo>
                  <a:lnTo>
                    <a:pt x="245589" y="11903"/>
                  </a:lnTo>
                  <a:lnTo>
                    <a:pt x="249559" y="9522"/>
                  </a:lnTo>
                  <a:lnTo>
                    <a:pt x="254058" y="7406"/>
                  </a:lnTo>
                  <a:lnTo>
                    <a:pt x="258557" y="5819"/>
                  </a:lnTo>
                  <a:lnTo>
                    <a:pt x="262791" y="4232"/>
                  </a:lnTo>
                  <a:lnTo>
                    <a:pt x="267555" y="2910"/>
                  </a:lnTo>
                  <a:lnTo>
                    <a:pt x="272054" y="1852"/>
                  </a:lnTo>
                  <a:lnTo>
                    <a:pt x="277082" y="1058"/>
                  </a:lnTo>
                  <a:lnTo>
                    <a:pt x="281845" y="529"/>
                  </a:lnTo>
                  <a:lnTo>
                    <a:pt x="286874" y="265"/>
                  </a:lnTo>
                  <a:lnTo>
                    <a:pt x="291902" y="0"/>
                  </a:lnTo>
                  <a:close/>
                </a:path>
              </a:pathLst>
            </a:custGeom>
            <a:solidFill>
              <a:schemeClr val="bg1"/>
            </a:solidFill>
            <a:ln>
              <a:noFill/>
            </a:ln>
          </p:spPr>
          <p:txBody>
            <a:bodyPr bIns="396000" anchor="ctr">
              <a:scene3d>
                <a:camera prst="orthographicFront"/>
                <a:lightRig rig="threePt" dir="t"/>
              </a:scene3d>
              <a:sp3d>
                <a:contourClr>
                  <a:srgbClr val="FFFFFF"/>
                </a:contourClr>
              </a:sp3d>
            </a:bodyPr>
            <a:lstStyle/>
            <a:p>
              <a:pPr algn="ctr" eaLnBrk="0" fontAlgn="base" hangingPunct="0">
                <a:spcBef>
                  <a:spcPct val="0"/>
                </a:spcBef>
                <a:spcAft>
                  <a:spcPct val="0"/>
                </a:spcAft>
              </a:pPr>
              <a:endParaRPr lang="zh-CN" altLang="en-US">
                <a:solidFill>
                  <a:srgbClr val="FFFFFF"/>
                </a:solidFill>
              </a:endParaRPr>
            </a:p>
          </p:txBody>
        </p:sp>
        <p:sp>
          <p:nvSpPr>
            <p:cNvPr id="9" name="文本框 8"/>
            <p:cNvSpPr txBox="1"/>
            <p:nvPr/>
          </p:nvSpPr>
          <p:spPr>
            <a:xfrm>
              <a:off x="4226" y="2950"/>
              <a:ext cx="1126" cy="628"/>
            </a:xfrm>
            <a:prstGeom prst="rect">
              <a:avLst/>
            </a:prstGeom>
            <a:noFill/>
          </p:spPr>
          <p:txBody>
            <a:bodyPr wrap="square" rtlCol="0">
              <a:spAutoFit/>
            </a:bodyPr>
            <a:lstStyle/>
            <a:p>
              <a:pPr algn="ctr"/>
              <a:r>
                <a:rPr lang="zh-CN" altLang="en-US" sz="2000" b="1">
                  <a:solidFill>
                    <a:srgbClr val="FF0000"/>
                  </a:solidFill>
                  <a:latin typeface="微软雅黑" panose="020B0503020204020204" pitchFamily="34" charset="-122"/>
                  <a:ea typeface="微软雅黑" panose="020B0503020204020204" pitchFamily="34" charset="-122"/>
                </a:rPr>
                <a:t>金课</a:t>
              </a:r>
              <a:endParaRPr lang="zh-CN" altLang="en-US" sz="2000" b="1">
                <a:solidFill>
                  <a:srgbClr val="FF0000"/>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409065" y="1811020"/>
            <a:ext cx="7736205" cy="4585335"/>
          </a:xfrm>
          <a:prstGeom prst="rect">
            <a:avLst/>
          </a:prstGeom>
        </p:spPr>
      </p:pic>
      <p:grpSp>
        <p:nvGrpSpPr>
          <p:cNvPr id="14" name="组合 13"/>
          <p:cNvGrpSpPr/>
          <p:nvPr/>
        </p:nvGrpSpPr>
        <p:grpSpPr>
          <a:xfrm>
            <a:off x="3937000" y="2005965"/>
            <a:ext cx="6995160" cy="4272915"/>
            <a:chOff x="6200" y="3159"/>
            <a:chExt cx="11016" cy="6729"/>
          </a:xfrm>
        </p:grpSpPr>
        <p:cxnSp>
          <p:nvCxnSpPr>
            <p:cNvPr id="7" name="直接连接符 6"/>
            <p:cNvCxnSpPr/>
            <p:nvPr/>
          </p:nvCxnSpPr>
          <p:spPr>
            <a:xfrm>
              <a:off x="8186" y="6463"/>
              <a:ext cx="8905" cy="0"/>
            </a:xfrm>
            <a:prstGeom prst="line">
              <a:avLst/>
            </a:prstGeom>
            <a:ln w="38100" cmpd="sng">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200" y="3159"/>
              <a:ext cx="10921" cy="0"/>
            </a:xfrm>
            <a:prstGeom prst="line">
              <a:avLst/>
            </a:prstGeom>
            <a:ln w="38100" cmpd="sng">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0146" y="9888"/>
              <a:ext cx="7070" cy="0"/>
            </a:xfrm>
            <a:prstGeom prst="line">
              <a:avLst/>
            </a:prstGeom>
            <a:ln w="38100" cmpd="sng">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5369" y="3461"/>
              <a:ext cx="911" cy="2583"/>
            </a:xfrm>
            <a:prstGeom prst="rect">
              <a:avLst/>
            </a:prstGeom>
            <a:noFill/>
          </p:spPr>
          <p:txBody>
            <a:bodyPr wrap="square" rtlCol="0">
              <a:spAutoFit/>
            </a:bodyPr>
            <a:lstStyle/>
            <a:p>
              <a:pPr algn="l">
                <a:lnSpc>
                  <a:spcPct val="90000"/>
                </a:lnSpc>
                <a:spcBef>
                  <a:spcPts val="1000"/>
                </a:spcBef>
                <a:buClrTx/>
                <a:buSzTx/>
                <a:buFont typeface="Arial" panose="020B0604020202020204" pitchFamily="34" charset="0"/>
              </a:pPr>
              <a:r>
                <a:rPr lang="zh-CN" altLang="en-US" sz="2800" dirty="0">
                  <a:solidFill>
                    <a:srgbClr val="FF0066"/>
                  </a:solidFill>
                  <a:latin typeface="微软雅黑" panose="020B0503020204020204" pitchFamily="34" charset="-122"/>
                  <a:ea typeface="微软雅黑" panose="020B0503020204020204" pitchFamily="34" charset="-122"/>
                  <a:cs typeface="微软雅黑" panose="020B0503020204020204" pitchFamily="34" charset="-122"/>
                </a:rPr>
                <a:t>高阶思维</a:t>
              </a:r>
              <a:endParaRPr lang="zh-CN" altLang="en-US" sz="2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nvSpPr>
          <p:spPr>
            <a:xfrm>
              <a:off x="15402" y="6884"/>
              <a:ext cx="911" cy="2583"/>
            </a:xfrm>
            <a:prstGeom prst="rect">
              <a:avLst/>
            </a:prstGeom>
            <a:noFill/>
          </p:spPr>
          <p:txBody>
            <a:bodyPr wrap="square" rtlCol="0">
              <a:spAutoFit/>
            </a:bodyPr>
            <a:lstStyle/>
            <a:p>
              <a:pPr algn="l">
                <a:lnSpc>
                  <a:spcPct val="90000"/>
                </a:lnSpc>
                <a:spcBef>
                  <a:spcPts val="1000"/>
                </a:spcBef>
                <a:buClrTx/>
                <a:buSzTx/>
                <a:buFont typeface="Arial" panose="020B0604020202020204" pitchFamily="34" charset="0"/>
              </a:pPr>
              <a:r>
                <a:rPr lang="zh-CN" altLang="en-US" sz="2800" dirty="0">
                  <a:solidFill>
                    <a:srgbClr val="FF0066"/>
                  </a:solidFill>
                  <a:latin typeface="微软雅黑" panose="020B0503020204020204" pitchFamily="34" charset="-122"/>
                  <a:ea typeface="微软雅黑" panose="020B0503020204020204" pitchFamily="34" charset="-122"/>
                  <a:cs typeface="微软雅黑" panose="020B0503020204020204" pitchFamily="34" charset="-122"/>
                </a:rPr>
                <a:t>低阶思维</a:t>
              </a:r>
              <a:endParaRPr lang="zh-CN" altLang="en-US" sz="2800" dirty="0">
                <a:solidFill>
                  <a:srgbClr val="FF0066"/>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文本框 2"/>
          <p:cNvSpPr txBox="1"/>
          <p:nvPr/>
        </p:nvSpPr>
        <p:spPr>
          <a:xfrm>
            <a:off x="466090" y="1263015"/>
            <a:ext cx="11725910" cy="460375"/>
          </a:xfrm>
          <a:prstGeom prst="rect">
            <a:avLst/>
          </a:prstGeom>
          <a:noFill/>
        </p:spPr>
        <p:txBody>
          <a:bodyPr wrap="square" rtlCol="0" anchor="t">
            <a:spAutoFit/>
          </a:bodyPr>
          <a:lstStyle/>
          <a:p>
            <a:pPr marL="342900" indent="-342900" algn="l">
              <a:spcBef>
                <a:spcPts val="600"/>
              </a:spcBef>
              <a:spcAft>
                <a:spcPts val="600"/>
              </a:spcAft>
              <a:buClrTx/>
              <a:buSzTx/>
              <a:buFont typeface="Wingdings" panose="05000000000000000000" charset="0"/>
              <a:buChar char="n"/>
            </a:pPr>
            <a:r>
              <a:rPr lang="zh-CN" altLang="en-US" sz="2400" b="1" dirty="0">
                <a:solidFill>
                  <a:srgbClr val="FF0066"/>
                </a:solidFill>
                <a:latin typeface="微软雅黑" panose="020B0503020204020204" pitchFamily="34" charset="-122"/>
                <a:ea typeface="微软雅黑" panose="020B0503020204020204" pitchFamily="34" charset="-122"/>
                <a:cs typeface="微软雅黑" panose="020B0503020204020204" pitchFamily="34" charset="-122"/>
              </a:rPr>
              <a:t>高阶性</a:t>
            </a:r>
            <a:r>
              <a:rPr lang="zh-CN" altLang="en-US" sz="2400"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：知识能力素质的有机融合，培养学生解决复杂问题的</a:t>
            </a:r>
            <a:r>
              <a:rPr lang="zh-CN" altLang="en-US" sz="2400" dirty="0">
                <a:solidFill>
                  <a:srgbClr val="FF0066"/>
                </a:solidFill>
                <a:latin typeface="微软雅黑" panose="020B0503020204020204" pitchFamily="34" charset="-122"/>
                <a:ea typeface="微软雅黑" panose="020B0503020204020204" pitchFamily="34" charset="-122"/>
              </a:rPr>
              <a:t>综合能力</a:t>
            </a:r>
            <a:r>
              <a:rPr lang="zh-CN" altLang="en-US" sz="2400"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sz="2400" dirty="0">
                <a:solidFill>
                  <a:srgbClr val="FF0066"/>
                </a:solidFill>
                <a:latin typeface="微软雅黑" panose="020B0503020204020204" pitchFamily="34" charset="-122"/>
                <a:ea typeface="微软雅黑" panose="020B0503020204020204" pitchFamily="34" charset="-122"/>
              </a:rPr>
              <a:t>高阶思维</a:t>
            </a:r>
            <a:r>
              <a:rPr lang="zh-CN" altLang="en-US" sz="2400"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136525" y="-26035"/>
            <a:ext cx="12055475" cy="922020"/>
          </a:xfrm>
          <a:prstGeom prst="rect">
            <a:avLst/>
          </a:prstGeom>
          <a:noFill/>
        </p:spPr>
        <p:txBody>
          <a:bodyPr wrap="square" rtlCol="0" anchor="t">
            <a:spAutoFit/>
          </a:bodyPr>
          <a:lstStyle/>
          <a:p>
            <a:pPr algn="ctr">
              <a:lnSpc>
                <a:spcPct val="150000"/>
              </a:lnSpc>
              <a:spcBef>
                <a:spcPts val="0"/>
              </a:spcBef>
              <a:buClrTx/>
              <a:buSzTx/>
              <a:buFontTx/>
              <a:buNone/>
              <a:defRPr/>
            </a:pPr>
            <a:r>
              <a:rPr lang="zh-CN" altLang="en-US" sz="3600" b="1" dirty="0">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36525" y="-26035"/>
            <a:ext cx="12055475" cy="922020"/>
          </a:xfrm>
          <a:prstGeom prst="rect">
            <a:avLst/>
          </a:prstGeom>
          <a:noFill/>
        </p:spPr>
        <p:txBody>
          <a:bodyPr wrap="square" rtlCol="0" anchor="t">
            <a:spAutoFit/>
          </a:bodyPr>
          <a:lstStyle/>
          <a:p>
            <a:pPr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3"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（二）关注行业产业前沿凸显</a:t>
            </a:r>
            <a:r>
              <a:rPr lang="en-US"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两性一度</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endPar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4" name="文本框 3"/>
          <p:cNvSpPr txBox="1"/>
          <p:nvPr/>
        </p:nvSpPr>
        <p:spPr>
          <a:xfrm>
            <a:off x="6812280" y="1377315"/>
            <a:ext cx="4297680" cy="423545"/>
          </a:xfrm>
          <a:prstGeom prst="rect">
            <a:avLst/>
          </a:prstGeom>
          <a:noFill/>
        </p:spPr>
        <p:txBody>
          <a:bodyPr wrap="none" rtlCol="0" anchor="t">
            <a:spAutoFit/>
          </a:bodyPr>
          <a:lstStyle/>
          <a:p>
            <a:pPr indent="0">
              <a:lnSpc>
                <a:spcPct val="90000"/>
              </a:lnSpc>
              <a:spcBef>
                <a:spcPts val="600"/>
              </a:spcBef>
              <a:spcAft>
                <a:spcPts val="600"/>
              </a:spcAft>
              <a:buClrTx/>
              <a:buSzTx/>
              <a:buFont typeface="Wingdings" panose="05000000000000000000" charset="0"/>
              <a:buNone/>
            </a:pPr>
            <a:r>
              <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0</a:t>
            </a:r>
            <a:r>
              <a:rPr lang="en-US" altLang="zh-CN"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21-2022</a:t>
            </a:r>
            <a:r>
              <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年国赛金奖选题）</a:t>
            </a:r>
            <a:endPar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文本框 7"/>
          <p:cNvSpPr txBox="1"/>
          <p:nvPr>
            <p:custDataLst>
              <p:tags r:id="rId1"/>
            </p:custDataLst>
          </p:nvPr>
        </p:nvSpPr>
        <p:spPr>
          <a:xfrm>
            <a:off x="6458585" y="1958340"/>
            <a:ext cx="5588635" cy="4063365"/>
          </a:xfrm>
          <a:prstGeom prst="rect">
            <a:avLst/>
          </a:prstGeom>
          <a:solidFill>
            <a:srgbClr val="EBF3FA"/>
          </a:solidFill>
        </p:spPr>
        <p:txBody>
          <a:bodyPr wrap="square" rtlCol="0">
            <a:spAutoFit/>
          </a:bodyPr>
          <a:p>
            <a:pPr marL="457200" indent="-457200" algn="l">
              <a:lnSpc>
                <a:spcPct val="9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听障生思辨性阅读与表达</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9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走近中国桥梁，探简单几何体</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9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地方传统工艺鉴赏与实践</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9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Travel Broadens the Mind </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9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新民主主义革命到中华人民共和国成立</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9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云旅游直播数字媒体创意制作</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9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保健体操</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9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劳模精神工匠精神作品研读</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9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函数建模</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custDataLst>
              <p:tags r:id="rId2"/>
            </p:custDataLst>
          </p:nvPr>
        </p:nvSpPr>
        <p:spPr>
          <a:xfrm>
            <a:off x="229870" y="1958340"/>
            <a:ext cx="6228715" cy="4028440"/>
          </a:xfrm>
          <a:prstGeom prst="rect">
            <a:avLst/>
          </a:prstGeom>
          <a:solidFill>
            <a:srgbClr val="EBF3FA"/>
          </a:solidFill>
        </p:spPr>
        <p:txBody>
          <a:bodyPr wrap="square" rtlCol="0">
            <a:spAutoFit/>
          </a:bodyPr>
          <a:p>
            <a:pPr marL="457200" indent="-457200" algn="l">
              <a:lnSpc>
                <a:spcPct val="8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实用图册设计与制作</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Promoting</a:t>
            </a:r>
            <a:r>
              <a:rPr lang="en-US" altLang="zh-CN"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E-commerce Sales</a:t>
            </a:r>
            <a:r>
              <a:rPr lang="en-US" altLang="zh-CN"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Spreading Chinese</a:t>
            </a:r>
            <a:r>
              <a:rPr lang="en-US" altLang="zh-CN"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Culture </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“魅力家乡”全矩阵数字媒体制作与推广</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旗袍图形设计</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机器导盲犬的编程与运行</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中国古代史</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Everything is Made</a:t>
            </a:r>
            <a:r>
              <a:rPr lang="en-US" altLang="zh-CN"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in China</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中国美术鉴赏</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May Help You?</a:t>
            </a:r>
            <a:endParaRPr lang="zh-CN" altLang="en-US" sz="22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36525" y="-26035"/>
            <a:ext cx="12055475" cy="922020"/>
          </a:xfrm>
          <a:prstGeom prst="rect">
            <a:avLst/>
          </a:prstGeom>
          <a:noFill/>
        </p:spPr>
        <p:txBody>
          <a:bodyPr wrap="square" rtlCol="0" anchor="t">
            <a:spAutoFit/>
          </a:bodyPr>
          <a:lstStyle/>
          <a:p>
            <a:pPr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3"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（二）关注行业产业前沿凸显</a:t>
            </a:r>
            <a:r>
              <a:rPr lang="en-US"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两性一度</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endPar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4" name="文本框 3"/>
          <p:cNvSpPr txBox="1"/>
          <p:nvPr/>
        </p:nvSpPr>
        <p:spPr>
          <a:xfrm>
            <a:off x="6812280" y="1377315"/>
            <a:ext cx="3535680" cy="423545"/>
          </a:xfrm>
          <a:prstGeom prst="rect">
            <a:avLst/>
          </a:prstGeom>
          <a:noFill/>
        </p:spPr>
        <p:txBody>
          <a:bodyPr wrap="none" rtlCol="0" anchor="t">
            <a:spAutoFit/>
          </a:bodyPr>
          <a:lstStyle/>
          <a:p>
            <a:pPr indent="0">
              <a:lnSpc>
                <a:spcPct val="90000"/>
              </a:lnSpc>
              <a:spcBef>
                <a:spcPts val="600"/>
              </a:spcBef>
              <a:spcAft>
                <a:spcPts val="600"/>
              </a:spcAft>
              <a:buClrTx/>
              <a:buSzTx/>
              <a:buFont typeface="Wingdings" panose="05000000000000000000" charset="0"/>
              <a:buNone/>
            </a:pPr>
            <a:r>
              <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0</a:t>
            </a:r>
            <a:r>
              <a:rPr lang="en-US" altLang="zh-CN"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23</a:t>
            </a:r>
            <a:r>
              <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年国赛金奖选题）</a:t>
            </a:r>
            <a:endPar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9" name="文本框 8"/>
          <p:cNvSpPr txBox="1"/>
          <p:nvPr>
            <p:custDataLst>
              <p:tags r:id="rId1"/>
            </p:custDataLst>
          </p:nvPr>
        </p:nvSpPr>
        <p:spPr>
          <a:xfrm>
            <a:off x="6045200" y="2153285"/>
            <a:ext cx="5372735" cy="3079115"/>
          </a:xfrm>
          <a:prstGeom prst="rect">
            <a:avLst/>
          </a:prstGeom>
          <a:solidFill>
            <a:srgbClr val="EBF3FA"/>
          </a:solidFill>
        </p:spPr>
        <p:txBody>
          <a:bodyPr wrap="square" rtlCol="0">
            <a:spAutoFit/>
          </a:bodyPr>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简单有机物</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数学建模 精准制汤</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New Energy VehiclesPromotion </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咏史怀古诗词鉴赏</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人工智能初步</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中国美术鉴赏与实践</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社会主义先进文化作品选读</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custDataLst>
              <p:tags r:id="rId2"/>
            </p:custDataLst>
          </p:nvPr>
        </p:nvSpPr>
        <p:spPr>
          <a:xfrm>
            <a:off x="929640" y="2153285"/>
            <a:ext cx="4949190" cy="3079115"/>
          </a:xfrm>
          <a:prstGeom prst="rect">
            <a:avLst/>
          </a:prstGeom>
          <a:solidFill>
            <a:srgbClr val="EBF3FA"/>
          </a:solidFill>
        </p:spPr>
        <p:txBody>
          <a:bodyPr wrap="square" rtlCol="0">
            <a:spAutoFit/>
          </a:bodyPr>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古诗文诵读</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数字媒体技术应用</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Beautiful Life.Healthy China </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中国古代史</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统计</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金族乡村农产品腰封设计</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攀岩基本技术</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1"/>
            </p:custDataLst>
          </p:nvPr>
        </p:nvSpPr>
        <p:spPr>
          <a:xfrm>
            <a:off x="372745" y="964565"/>
            <a:ext cx="11315700" cy="4941609"/>
          </a:xfrm>
          <a:prstGeom prst="rect">
            <a:avLst/>
          </a:prstGeom>
          <a:noFill/>
        </p:spPr>
        <p:txBody>
          <a:bodyPr wrap="square" rtlCol="0" anchor="t">
            <a:spAutoFit/>
          </a:bodyPr>
          <a:lstStyle/>
          <a:p>
            <a:pPr marL="342900" indent="-342900" algn="l" fontAlgn="auto">
              <a:lnSpc>
                <a:spcPct val="140000"/>
              </a:lnSpc>
              <a:spcBef>
                <a:spcPts val="600"/>
              </a:spcBef>
              <a:spcAft>
                <a:spcPts val="600"/>
              </a:spcAft>
              <a:buClrTx/>
              <a:buSzTx/>
              <a:buFont typeface="Wingdings" panose="05000000000000000000" charset="0"/>
              <a:buChar char="n"/>
            </a:pPr>
            <a:r>
              <a:rPr lang="zh-CN" sz="2400" b="1" dirty="0">
                <a:solidFill>
                  <a:schemeClr val="accent1">
                    <a:lumMod val="75000"/>
                  </a:schemeClr>
                </a:solidFill>
                <a:latin typeface="微软雅黑" panose="020B0503020204020204" pitchFamily="34" charset="-122"/>
                <a:ea typeface="微软雅黑" panose="020B0503020204020204" pitchFamily="34" charset="-122"/>
                <a:sym typeface="+mn-ea"/>
              </a:rPr>
              <a:t>比</a:t>
            </a:r>
            <a:r>
              <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rPr>
              <a:t>赛要求</a:t>
            </a:r>
            <a:endPar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endParaRPr>
          </a:p>
          <a:p>
            <a:pPr marL="457200" indent="-457200" algn="l" fontAlgn="auto">
              <a:lnSpc>
                <a:spcPct val="140000"/>
              </a:lnSpc>
              <a:spcBef>
                <a:spcPts val="600"/>
              </a:spcBef>
              <a:spcAft>
                <a:spcPts val="600"/>
              </a:spcAft>
              <a:buClrTx/>
              <a:buSzTx/>
              <a:buFont typeface="+mj-lt"/>
              <a:buAutoNum type="arabicPeriod"/>
            </a:pPr>
            <a:r>
              <a:rPr lang="zh-CN" altLang="en-US" sz="2400" dirty="0">
                <a:solidFill>
                  <a:schemeClr val="accent1">
                    <a:lumMod val="75000"/>
                  </a:schemeClr>
                </a:solidFill>
                <a:latin typeface="Arial" panose="020B0604020202020204" pitchFamily="34" charset="0"/>
                <a:ea typeface="微软雅黑" panose="020B0503020204020204" pitchFamily="34" charset="-122"/>
              </a:rPr>
              <a:t>参赛人数 </a:t>
            </a:r>
            <a:r>
              <a:rPr kumimoji="1" lang="en-US" altLang="zh-CN" sz="2400" dirty="0">
                <a:solidFill>
                  <a:srgbClr val="FF0066"/>
                </a:solidFill>
                <a:latin typeface="微软雅黑" panose="020B0503020204020204" pitchFamily="34" charset="-122"/>
                <a:ea typeface="微软雅黑" panose="020B0503020204020204" pitchFamily="34" charset="-122"/>
              </a:rPr>
              <a:t>3-4</a:t>
            </a:r>
            <a:r>
              <a:rPr kumimoji="1" lang="zh-CN" altLang="en-US" sz="2400" dirty="0">
                <a:solidFill>
                  <a:srgbClr val="FF0066"/>
                </a:solidFill>
                <a:latin typeface="微软雅黑" panose="020B0503020204020204" pitchFamily="34" charset="-122"/>
                <a:ea typeface="微软雅黑" panose="020B0503020204020204" pitchFamily="34" charset="-122"/>
              </a:rPr>
              <a:t>人</a:t>
            </a:r>
            <a:r>
              <a:rPr lang="zh-CN" altLang="en-US" sz="2400" dirty="0">
                <a:solidFill>
                  <a:schemeClr val="accent1">
                    <a:lumMod val="75000"/>
                  </a:schemeClr>
                </a:solidFill>
                <a:latin typeface="Arial" panose="020B0604020202020204" pitchFamily="34" charset="0"/>
                <a:ea typeface="微软雅黑" panose="020B0503020204020204" pitchFamily="34" charset="-122"/>
              </a:rPr>
              <a:t>，近</a:t>
            </a:r>
            <a:r>
              <a:rPr lang="en-US" altLang="zh-CN" sz="2400" dirty="0">
                <a:solidFill>
                  <a:schemeClr val="accent1">
                    <a:lumMod val="75000"/>
                  </a:schemeClr>
                </a:solidFill>
                <a:latin typeface="Arial" panose="020B0604020202020204" pitchFamily="34" charset="0"/>
                <a:ea typeface="微软雅黑" panose="020B0503020204020204" pitchFamily="34" charset="-122"/>
              </a:rPr>
              <a:t>3</a:t>
            </a:r>
            <a:r>
              <a:rPr lang="zh-CN" altLang="en-US" sz="2400" dirty="0">
                <a:solidFill>
                  <a:schemeClr val="accent1">
                    <a:lumMod val="75000"/>
                  </a:schemeClr>
                </a:solidFill>
                <a:latin typeface="Arial" panose="020B0604020202020204" pitchFamily="34" charset="0"/>
                <a:ea typeface="微软雅黑" panose="020B0503020204020204" pitchFamily="34" charset="-122"/>
              </a:rPr>
              <a:t>年内实际承担参赛课程或相关课程教学任务的教师组成；教学团队结构合理，</a:t>
            </a:r>
            <a:r>
              <a:rPr kumimoji="1" lang="en-US" altLang="zh-CN" sz="2400" dirty="0">
                <a:solidFill>
                  <a:srgbClr val="FF0066"/>
                </a:solidFill>
                <a:latin typeface="微软雅黑" panose="020B0503020204020204" pitchFamily="34" charset="-122"/>
                <a:ea typeface="微软雅黑" panose="020B0503020204020204" pitchFamily="34" charset="-122"/>
              </a:rPr>
              <a:t>35 </a:t>
            </a:r>
            <a:r>
              <a:rPr kumimoji="1" lang="zh-CN" altLang="en-US" sz="2400" dirty="0">
                <a:solidFill>
                  <a:srgbClr val="FF0066"/>
                </a:solidFill>
                <a:latin typeface="微软雅黑" panose="020B0503020204020204" pitchFamily="34" charset="-122"/>
                <a:ea typeface="微软雅黑" panose="020B0503020204020204" pitchFamily="34" charset="-122"/>
              </a:rPr>
              <a:t>岁以下（含）</a:t>
            </a:r>
            <a:r>
              <a:rPr lang="zh-CN" altLang="en-US" sz="2400" dirty="0">
                <a:solidFill>
                  <a:schemeClr val="accent1">
                    <a:lumMod val="75000"/>
                  </a:schemeClr>
                </a:solidFill>
                <a:latin typeface="Arial" panose="020B0604020202020204" pitchFamily="34" charset="0"/>
                <a:ea typeface="微软雅黑" panose="020B0503020204020204" pitchFamily="34" charset="-122"/>
              </a:rPr>
              <a:t>的教师</a:t>
            </a:r>
            <a:r>
              <a:rPr kumimoji="1" lang="zh-CN" altLang="en-US" sz="2400" dirty="0">
                <a:solidFill>
                  <a:srgbClr val="FF0066"/>
                </a:solidFill>
                <a:latin typeface="微软雅黑" panose="020B0503020204020204" pitchFamily="34" charset="-122"/>
                <a:ea typeface="微软雅黑" panose="020B0503020204020204" pitchFamily="34" charset="-122"/>
              </a:rPr>
              <a:t>不少于 </a:t>
            </a:r>
            <a:r>
              <a:rPr kumimoji="1" lang="en-US" altLang="zh-CN" sz="2400" dirty="0">
                <a:solidFill>
                  <a:srgbClr val="FF0066"/>
                </a:solidFill>
                <a:latin typeface="微软雅黑" panose="020B0503020204020204" pitchFamily="34" charset="-122"/>
                <a:ea typeface="微软雅黑" panose="020B0503020204020204" pitchFamily="34" charset="-122"/>
              </a:rPr>
              <a:t>1 </a:t>
            </a:r>
            <a:r>
              <a:rPr kumimoji="1" lang="zh-CN" altLang="en-US" sz="2400" dirty="0">
                <a:solidFill>
                  <a:srgbClr val="FF0066"/>
                </a:solidFill>
                <a:latin typeface="微软雅黑" panose="020B0503020204020204" pitchFamily="34" charset="-122"/>
                <a:ea typeface="微软雅黑" panose="020B0503020204020204" pitchFamily="34" charset="-122"/>
              </a:rPr>
              <a:t>人 </a:t>
            </a:r>
            <a:r>
              <a:rPr lang="zh-CN" altLang="en-US" sz="2400" dirty="0">
                <a:solidFill>
                  <a:schemeClr val="accent1">
                    <a:lumMod val="75000"/>
                  </a:schemeClr>
                </a:solidFill>
                <a:latin typeface="Arial" panose="020B0604020202020204" pitchFamily="34" charset="0"/>
                <a:ea typeface="微软雅黑" panose="020B0503020204020204" pitchFamily="34" charset="-122"/>
              </a:rPr>
              <a:t>。</a:t>
            </a:r>
            <a:endParaRPr lang="en-US" altLang="zh-CN" sz="2400" dirty="0">
              <a:solidFill>
                <a:schemeClr val="accent1">
                  <a:lumMod val="75000"/>
                </a:schemeClr>
              </a:solidFill>
              <a:latin typeface="Arial" panose="020B0604020202020204" pitchFamily="34" charset="0"/>
              <a:ea typeface="微软雅黑" panose="020B0503020204020204" pitchFamily="34" charset="-122"/>
            </a:endParaRPr>
          </a:p>
          <a:p>
            <a:pPr marL="457200" indent="-457200" algn="l" fontAlgn="auto">
              <a:lnSpc>
                <a:spcPct val="140000"/>
              </a:lnSpc>
              <a:spcBef>
                <a:spcPts val="600"/>
              </a:spcBef>
              <a:spcAft>
                <a:spcPts val="600"/>
              </a:spcAft>
              <a:buClrTx/>
              <a:buSzTx/>
              <a:buFont typeface="+mj-lt"/>
              <a:buAutoNum type="arabicPeriod"/>
            </a:pPr>
            <a:r>
              <a:rPr kumimoji="1" lang="zh-CN" altLang="en-US" sz="2400" dirty="0">
                <a:solidFill>
                  <a:srgbClr val="FF0066"/>
                </a:solidFill>
                <a:latin typeface="微软雅黑" panose="020B0503020204020204" pitchFamily="34" charset="-122"/>
                <a:ea typeface="微软雅黑" panose="020B0503020204020204" pitchFamily="34" charset="-122"/>
              </a:rPr>
              <a:t>近</a:t>
            </a:r>
            <a:r>
              <a:rPr kumimoji="1" lang="en-US" altLang="zh-CN" sz="2400" dirty="0">
                <a:solidFill>
                  <a:srgbClr val="FF0066"/>
                </a:solidFill>
                <a:latin typeface="微软雅黑" panose="020B0503020204020204" pitchFamily="34" charset="-122"/>
                <a:ea typeface="微软雅黑" panose="020B0503020204020204" pitchFamily="34" charset="-122"/>
              </a:rPr>
              <a:t>2 </a:t>
            </a:r>
            <a:r>
              <a:rPr kumimoji="1" lang="zh-CN" altLang="en-US" sz="2400" dirty="0">
                <a:solidFill>
                  <a:srgbClr val="FF0066"/>
                </a:solidFill>
                <a:latin typeface="微软雅黑" panose="020B0503020204020204" pitchFamily="34" charset="-122"/>
                <a:ea typeface="微软雅黑" panose="020B0503020204020204" pitchFamily="34" charset="-122"/>
              </a:rPr>
              <a:t>年已参加</a:t>
            </a:r>
            <a:r>
              <a:rPr lang="zh-CN" altLang="en-US" sz="2400" dirty="0">
                <a:solidFill>
                  <a:schemeClr val="accent1">
                    <a:lumMod val="75000"/>
                  </a:schemeClr>
                </a:solidFill>
                <a:latin typeface="Arial" panose="020B0604020202020204" pitchFamily="34" charset="0"/>
                <a:ea typeface="微软雅黑" panose="020B0503020204020204" pitchFamily="34" charset="-122"/>
              </a:rPr>
              <a:t>全国职业院校技能大赛教学能力比赛的</a:t>
            </a:r>
            <a:r>
              <a:rPr kumimoji="1" lang="zh-CN" altLang="en-US" sz="2400" dirty="0">
                <a:solidFill>
                  <a:srgbClr val="FF0066"/>
                </a:solidFill>
                <a:latin typeface="微软雅黑" panose="020B0503020204020204" pitchFamily="34" charset="-122"/>
                <a:ea typeface="微软雅黑" panose="020B0503020204020204" pitchFamily="34" charset="-122"/>
              </a:rPr>
              <a:t>教师</a:t>
            </a:r>
            <a:r>
              <a:rPr lang="zh-CN" altLang="en-US" sz="2400" dirty="0">
                <a:solidFill>
                  <a:schemeClr val="accent1">
                    <a:lumMod val="75000"/>
                  </a:schemeClr>
                </a:solidFill>
                <a:latin typeface="Arial" panose="020B0604020202020204" pitchFamily="34" charset="0"/>
                <a:ea typeface="微软雅黑" panose="020B0503020204020204" pitchFamily="34" charset="-122"/>
              </a:rPr>
              <a:t>不能报名参赛，</a:t>
            </a:r>
            <a:r>
              <a:rPr kumimoji="1" lang="zh-CN" altLang="en-US" sz="2400" dirty="0">
                <a:solidFill>
                  <a:srgbClr val="FF0066"/>
                </a:solidFill>
                <a:latin typeface="微软雅黑" panose="020B0503020204020204" pitchFamily="34" charset="-122"/>
                <a:ea typeface="微软雅黑" panose="020B0503020204020204" pitchFamily="34" charset="-122"/>
              </a:rPr>
              <a:t>学校</a:t>
            </a:r>
            <a:r>
              <a:rPr lang="zh-CN" altLang="en-US" sz="2400" dirty="0">
                <a:solidFill>
                  <a:schemeClr val="accent1">
                    <a:lumMod val="75000"/>
                  </a:schemeClr>
                </a:solidFill>
                <a:latin typeface="Arial" panose="020B0604020202020204" pitchFamily="34" charset="0"/>
                <a:ea typeface="微软雅黑" panose="020B0503020204020204" pitchFamily="34" charset="-122"/>
              </a:rPr>
              <a:t>不能以参赛过的公共基础课、同一专业大类的专业课程参加本年度比赛。  </a:t>
            </a:r>
            <a:endParaRPr lang="en-US" altLang="zh-CN" sz="2400" dirty="0">
              <a:solidFill>
                <a:schemeClr val="accent1">
                  <a:lumMod val="75000"/>
                </a:schemeClr>
              </a:solidFill>
              <a:latin typeface="Arial" panose="020B0604020202020204" pitchFamily="34" charset="0"/>
              <a:ea typeface="微软雅黑" panose="020B0503020204020204" pitchFamily="34" charset="-122"/>
            </a:endParaRPr>
          </a:p>
          <a:p>
            <a:pPr marL="457200" indent="-457200" algn="l" fontAlgn="auto">
              <a:lnSpc>
                <a:spcPct val="140000"/>
              </a:lnSpc>
              <a:spcBef>
                <a:spcPts val="600"/>
              </a:spcBef>
              <a:spcAft>
                <a:spcPts val="600"/>
              </a:spcAft>
              <a:buClrTx/>
              <a:buSzTx/>
              <a:buFont typeface="+mj-lt"/>
              <a:buAutoNum type="arabicPeriod"/>
            </a:pPr>
            <a:r>
              <a:rPr lang="zh-CN" altLang="en-US" sz="2400" dirty="0">
                <a:solidFill>
                  <a:schemeClr val="accent1">
                    <a:lumMod val="75000"/>
                  </a:schemeClr>
                </a:solidFill>
                <a:latin typeface="Arial" panose="020B0604020202020204" pitchFamily="34" charset="0"/>
                <a:ea typeface="微软雅黑" panose="020B0503020204020204" pitchFamily="34" charset="-122"/>
              </a:rPr>
              <a:t>中、高职</a:t>
            </a:r>
            <a:r>
              <a:rPr kumimoji="1" lang="zh-CN" altLang="en-US" sz="2400" dirty="0">
                <a:solidFill>
                  <a:srgbClr val="FF0066"/>
                </a:solidFill>
                <a:latin typeface="微软雅黑" panose="020B0503020204020204" pitchFamily="34" charset="-122"/>
                <a:ea typeface="微软雅黑" panose="020B0503020204020204" pitchFamily="34" charset="-122"/>
              </a:rPr>
              <a:t>思政课单独</a:t>
            </a:r>
            <a:r>
              <a:rPr lang="zh-CN" altLang="en-US" sz="2400" dirty="0">
                <a:solidFill>
                  <a:schemeClr val="accent1">
                    <a:lumMod val="75000"/>
                  </a:schemeClr>
                </a:solidFill>
                <a:latin typeface="Arial" panose="020B0604020202020204" pitchFamily="34" charset="0"/>
                <a:ea typeface="微软雅黑" panose="020B0503020204020204" pitchFamily="34" charset="-122"/>
              </a:rPr>
              <a:t>比赛。</a:t>
            </a:r>
            <a:endParaRPr lang="en-US" altLang="zh-CN" sz="2400" dirty="0">
              <a:solidFill>
                <a:schemeClr val="accent1">
                  <a:lumMod val="75000"/>
                </a:schemeClr>
              </a:solidFill>
              <a:latin typeface="Arial" panose="020B0604020202020204" pitchFamily="34" charset="0"/>
              <a:ea typeface="微软雅黑" panose="020B0503020204020204" pitchFamily="34" charset="-122"/>
            </a:endParaRPr>
          </a:p>
          <a:p>
            <a:pPr marL="457200" indent="-457200" algn="l" fontAlgn="auto">
              <a:lnSpc>
                <a:spcPct val="140000"/>
              </a:lnSpc>
              <a:spcBef>
                <a:spcPts val="600"/>
              </a:spcBef>
              <a:spcAft>
                <a:spcPts val="600"/>
              </a:spcAft>
              <a:buClrTx/>
              <a:buSzTx/>
              <a:buFont typeface="+mj-lt"/>
              <a:buAutoNum type="arabicPeriod"/>
            </a:pPr>
            <a:r>
              <a:rPr lang="zh-CN" altLang="en-US" sz="2400" dirty="0">
                <a:solidFill>
                  <a:schemeClr val="accent1">
                    <a:lumMod val="75000"/>
                  </a:schemeClr>
                </a:solidFill>
                <a:latin typeface="Arial" panose="020B0604020202020204" pitchFamily="34" charset="0"/>
                <a:ea typeface="微软雅黑" panose="020B0503020204020204" pitchFamily="34" charset="-122"/>
              </a:rPr>
              <a:t>视频</a:t>
            </a:r>
            <a:r>
              <a:rPr kumimoji="1" lang="zh-CN" altLang="en-US" sz="2400" dirty="0">
                <a:solidFill>
                  <a:srgbClr val="FF0066"/>
                </a:solidFill>
                <a:latin typeface="微软雅黑" panose="020B0503020204020204" pitchFamily="34" charset="-122"/>
                <a:ea typeface="微软雅黑" panose="020B0503020204020204" pitchFamily="34" charset="-122"/>
              </a:rPr>
              <a:t>每人</a:t>
            </a:r>
            <a:r>
              <a:rPr kumimoji="1" lang="en-US" altLang="zh-CN" sz="2400" dirty="0">
                <a:solidFill>
                  <a:srgbClr val="FF0066"/>
                </a:solidFill>
                <a:latin typeface="微软雅黑" panose="020B0503020204020204" pitchFamily="34" charset="-122"/>
                <a:ea typeface="微软雅黑" panose="020B0503020204020204" pitchFamily="34" charset="-122"/>
              </a:rPr>
              <a:t>1</a:t>
            </a:r>
            <a:r>
              <a:rPr kumimoji="1" lang="zh-CN" altLang="en-US" sz="2400" dirty="0">
                <a:solidFill>
                  <a:srgbClr val="FF0066"/>
                </a:solidFill>
                <a:latin typeface="微软雅黑" panose="020B0503020204020204" pitchFamily="34" charset="-122"/>
                <a:ea typeface="微软雅黑" panose="020B0503020204020204" pitchFamily="34" charset="-122"/>
              </a:rPr>
              <a:t>学时</a:t>
            </a:r>
            <a:r>
              <a:rPr lang="zh-CN" altLang="en-US" sz="2400" dirty="0">
                <a:solidFill>
                  <a:schemeClr val="accent1">
                    <a:lumMod val="75000"/>
                  </a:schemeClr>
                </a:solidFill>
                <a:latin typeface="Arial" panose="020B0604020202020204" pitchFamily="34" charset="0"/>
                <a:ea typeface="微软雅黑" panose="020B0503020204020204" pitchFamily="34" charset="-122"/>
              </a:rPr>
              <a:t>，</a:t>
            </a:r>
            <a:r>
              <a:rPr kumimoji="1" lang="en-US" altLang="zh-CN" sz="2400" dirty="0">
                <a:solidFill>
                  <a:srgbClr val="FF0066"/>
                </a:solidFill>
                <a:latin typeface="微软雅黑" panose="020B0503020204020204" pitchFamily="34" charset="-122"/>
                <a:ea typeface="微软雅黑" panose="020B0503020204020204" pitchFamily="34" charset="-122"/>
              </a:rPr>
              <a:t>3</a:t>
            </a:r>
            <a:r>
              <a:rPr kumimoji="1" lang="zh-CN" altLang="en-US" sz="2400" dirty="0">
                <a:solidFill>
                  <a:srgbClr val="FF0066"/>
                </a:solidFill>
                <a:latin typeface="微软雅黑" panose="020B0503020204020204" pitchFamily="34" charset="-122"/>
                <a:ea typeface="微软雅黑" panose="020B0503020204020204" pitchFamily="34" charset="-122"/>
              </a:rPr>
              <a:t>机位</a:t>
            </a:r>
            <a:r>
              <a:rPr lang="zh-CN" altLang="en-US" sz="2400" dirty="0">
                <a:solidFill>
                  <a:schemeClr val="accent1">
                    <a:lumMod val="75000"/>
                  </a:schemeClr>
                </a:solidFill>
                <a:latin typeface="Arial" panose="020B0604020202020204" pitchFamily="34" charset="0"/>
                <a:ea typeface="微软雅黑" panose="020B0503020204020204" pitchFamily="34" charset="-122"/>
              </a:rPr>
              <a:t>全程录制。</a:t>
            </a:r>
            <a:endParaRPr lang="en-US" altLang="zh-CN" sz="2400" dirty="0">
              <a:solidFill>
                <a:schemeClr val="accent1">
                  <a:lumMod val="75000"/>
                </a:schemeClr>
              </a:solidFill>
              <a:latin typeface="Arial" panose="020B0604020202020204" pitchFamily="34" charset="0"/>
              <a:ea typeface="微软雅黑" panose="020B0503020204020204" pitchFamily="34" charset="-122"/>
            </a:endParaRPr>
          </a:p>
          <a:p>
            <a:pPr marL="457200" indent="-457200" algn="l" fontAlgn="auto">
              <a:lnSpc>
                <a:spcPct val="140000"/>
              </a:lnSpc>
              <a:spcBef>
                <a:spcPts val="600"/>
              </a:spcBef>
              <a:spcAft>
                <a:spcPts val="600"/>
              </a:spcAft>
              <a:buClrTx/>
              <a:buSzTx/>
              <a:buFont typeface="+mj-lt"/>
              <a:buAutoNum type="arabicPeriod"/>
            </a:pPr>
            <a:r>
              <a:rPr lang="zh-CN" altLang="en-US" sz="2400" dirty="0">
                <a:solidFill>
                  <a:schemeClr val="accent1">
                    <a:lumMod val="75000"/>
                  </a:schemeClr>
                </a:solidFill>
                <a:latin typeface="Arial" panose="020B0604020202020204" pitchFamily="34" charset="0"/>
                <a:ea typeface="微软雅黑" panose="020B0503020204020204" pitchFamily="34" charset="-122"/>
              </a:rPr>
              <a:t>新增：组织</a:t>
            </a:r>
            <a:r>
              <a:rPr kumimoji="1" lang="zh-CN" altLang="en-US" sz="2400" dirty="0">
                <a:solidFill>
                  <a:srgbClr val="FF0066"/>
                </a:solidFill>
                <a:latin typeface="微软雅黑" panose="020B0503020204020204" pitchFamily="34" charset="-122"/>
                <a:ea typeface="微软雅黑" panose="020B0503020204020204" pitchFamily="34" charset="-122"/>
              </a:rPr>
              <a:t>学生评教</a:t>
            </a:r>
            <a:r>
              <a:rPr lang="zh-CN" altLang="en-US" sz="2400" dirty="0">
                <a:solidFill>
                  <a:schemeClr val="accent1">
                    <a:lumMod val="75000"/>
                  </a:schemeClr>
                </a:solidFill>
                <a:latin typeface="Arial" panose="020B0604020202020204" pitchFamily="34" charset="0"/>
                <a:ea typeface="微软雅黑" panose="020B0503020204020204" pitchFamily="34" charset="-122"/>
              </a:rPr>
              <a:t>。</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36525" y="-26035"/>
            <a:ext cx="12055475" cy="922020"/>
          </a:xfrm>
          <a:prstGeom prst="rect">
            <a:avLst/>
          </a:prstGeom>
          <a:noFill/>
        </p:spPr>
        <p:txBody>
          <a:bodyPr wrap="square" rtlCol="0" anchor="t">
            <a:spAutoFit/>
          </a:bodyPr>
          <a:lstStyle/>
          <a:p>
            <a:pPr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3"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（二）关注行业产业前沿凸显</a:t>
            </a:r>
            <a:r>
              <a:rPr lang="en-US"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两性一度</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endPar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348615" y="1866265"/>
            <a:ext cx="11520805" cy="460375"/>
          </a:xfrm>
          <a:prstGeom prst="rect">
            <a:avLst/>
          </a:prstGeom>
          <a:noFill/>
        </p:spPr>
        <p:txBody>
          <a:bodyPr wrap="square" rtlCol="0" anchor="t">
            <a:spAutoFit/>
          </a:bodyPr>
          <a:lstStyle/>
          <a:p>
            <a:pPr marL="342900" indent="-342900" algn="l">
              <a:spcBef>
                <a:spcPts val="600"/>
              </a:spcBef>
              <a:spcAft>
                <a:spcPts val="600"/>
              </a:spcAft>
              <a:buClrTx/>
              <a:buSzTx/>
              <a:buFont typeface="Wingdings" panose="05000000000000000000" charset="0"/>
              <a:buChar char="n"/>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创新性</a:t>
            </a:r>
            <a:r>
              <a:rPr lang="en-US" altLang="zh-CN"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内容要反映</a:t>
            </a:r>
            <a:r>
              <a:rPr lang="zh-CN" altLang="en-US" sz="2400" dirty="0">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rPr>
              <a:t>前沿性</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2400" dirty="0">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rPr>
              <a:t>时代性</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6389370" y="1903095"/>
            <a:ext cx="4145280" cy="423545"/>
          </a:xfrm>
          <a:prstGeom prst="rect">
            <a:avLst/>
          </a:prstGeom>
          <a:noFill/>
        </p:spPr>
        <p:txBody>
          <a:bodyPr wrap="none" rtlCol="0" anchor="t">
            <a:spAutoFit/>
          </a:bodyPr>
          <a:lstStyle/>
          <a:p>
            <a:pPr indent="0" algn="l">
              <a:lnSpc>
                <a:spcPct val="90000"/>
              </a:lnSpc>
              <a:spcBef>
                <a:spcPts val="600"/>
              </a:spcBef>
              <a:spcAft>
                <a:spcPts val="600"/>
              </a:spcAft>
              <a:buClrTx/>
              <a:buSzTx/>
              <a:buFont typeface="Wingdings" panose="05000000000000000000" charset="0"/>
              <a:buNone/>
            </a:pPr>
            <a:r>
              <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0</a:t>
            </a:r>
            <a:r>
              <a:rPr lang="en-US" altLang="zh-CN"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22</a:t>
            </a:r>
            <a:r>
              <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年国赛金奖选题举例）</a:t>
            </a:r>
            <a:endPar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文本框 1"/>
          <p:cNvSpPr txBox="1"/>
          <p:nvPr>
            <p:custDataLst>
              <p:tags r:id="rId1"/>
            </p:custDataLst>
          </p:nvPr>
        </p:nvSpPr>
        <p:spPr>
          <a:xfrm>
            <a:off x="729615" y="2393315"/>
            <a:ext cx="5304790" cy="3977005"/>
          </a:xfrm>
          <a:prstGeom prst="rect">
            <a:avLst/>
          </a:prstGeom>
          <a:solidFill>
            <a:srgbClr val="EBF3FA"/>
          </a:solidFill>
        </p:spPr>
        <p:txBody>
          <a:bodyPr wrap="square" rtlCol="0">
            <a:spAutoFit/>
          </a:bodyPr>
          <a:p>
            <a:pPr indent="0" algn="l">
              <a:lnSpc>
                <a:spcPct val="80000"/>
              </a:lnSpc>
              <a:spcBef>
                <a:spcPts val="600"/>
              </a:spcBef>
              <a:spcAft>
                <a:spcPts val="600"/>
              </a:spcAft>
              <a:buClrTx/>
              <a:buSzTx/>
              <a:buFont typeface="Wingdings" panose="05000000000000000000" charset="0"/>
              <a:buNone/>
            </a:pPr>
            <a:r>
              <a:rPr lang="zh-CN" altLang="en-US" sz="2400" b="1">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rPr>
              <a:t>一组</a:t>
            </a:r>
            <a:endParaRPr lang="zh-CN" altLang="en-US" sz="2400" b="1">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公众号长图制作</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云游导游服务</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医护健康码扫码台设计与制作</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隔离护理</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健康复合桃汁加工</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社区常见慢性病护理与管理</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共富线路研学导游服务</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智能网联汽车数字驾舱系统检修</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custDataLst>
              <p:tags r:id="rId2"/>
            </p:custDataLst>
          </p:nvPr>
        </p:nvSpPr>
        <p:spPr>
          <a:xfrm>
            <a:off x="6258560" y="2393315"/>
            <a:ext cx="5304790" cy="3823335"/>
          </a:xfrm>
          <a:prstGeom prst="rect">
            <a:avLst/>
          </a:prstGeom>
          <a:solidFill>
            <a:srgbClr val="EBF3FA"/>
          </a:solidFill>
        </p:spPr>
        <p:txBody>
          <a:bodyPr wrap="square" rtlCol="0">
            <a:spAutoFit/>
          </a:bodyPr>
          <a:p>
            <a:pPr indent="0" algn="l">
              <a:lnSpc>
                <a:spcPct val="80000"/>
              </a:lnSpc>
              <a:spcBef>
                <a:spcPts val="600"/>
              </a:spcBef>
              <a:spcAft>
                <a:spcPts val="600"/>
              </a:spcAft>
              <a:buClrTx/>
              <a:buSzTx/>
              <a:buFont typeface="Wingdings" panose="05000000000000000000" charset="0"/>
              <a:buNone/>
            </a:pPr>
            <a:r>
              <a:rPr lang="zh-CN" altLang="en-US" sz="2400" b="1">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altLang="en-US" sz="2400" b="1">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rPr>
              <a:t>组</a:t>
            </a:r>
            <a:endParaRPr lang="zh-CN" altLang="en-US" sz="2400" b="1">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中华饺子</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制作</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龙舟元素文创首饰</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设计与制作</a:t>
            </a:r>
            <a:endPar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汽车中柱结构</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焊接</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成型</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智能仓储物料传送单元的PLC</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控制</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新能源汽车驱动和冷却系统检查与保养</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国宴点心</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设计与制作</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CD系列芯片的</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制程与封测</a:t>
            </a:r>
            <a:endPar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36525" y="-26035"/>
            <a:ext cx="12055475" cy="922020"/>
          </a:xfrm>
          <a:prstGeom prst="rect">
            <a:avLst/>
          </a:prstGeom>
          <a:noFill/>
        </p:spPr>
        <p:txBody>
          <a:bodyPr wrap="square" rtlCol="0" anchor="t">
            <a:spAutoFit/>
          </a:bodyPr>
          <a:lstStyle/>
          <a:p>
            <a:pPr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3"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（二）关注行业产业前沿凸显</a:t>
            </a:r>
            <a:r>
              <a:rPr lang="en-US"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两性一度</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endPar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348615" y="1866265"/>
            <a:ext cx="11520805" cy="460375"/>
          </a:xfrm>
          <a:prstGeom prst="rect">
            <a:avLst/>
          </a:prstGeom>
          <a:noFill/>
        </p:spPr>
        <p:txBody>
          <a:bodyPr wrap="square" rtlCol="0" anchor="t">
            <a:spAutoFit/>
          </a:bodyPr>
          <a:lstStyle/>
          <a:p>
            <a:pPr marL="342900" indent="-342900" algn="l">
              <a:spcBef>
                <a:spcPts val="600"/>
              </a:spcBef>
              <a:spcAft>
                <a:spcPts val="600"/>
              </a:spcAft>
              <a:buClrTx/>
              <a:buSzTx/>
              <a:buFont typeface="Wingdings" panose="05000000000000000000" charset="0"/>
              <a:buChar char="n"/>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创新性</a:t>
            </a:r>
            <a:r>
              <a:rPr lang="en-US" altLang="zh-CN"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内容要反映</a:t>
            </a:r>
            <a:r>
              <a:rPr lang="zh-CN" altLang="en-US" sz="2400" dirty="0">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rPr>
              <a:t>前沿性</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2400" dirty="0">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rPr>
              <a:t>时代性</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6389370" y="1903095"/>
            <a:ext cx="4145280" cy="423545"/>
          </a:xfrm>
          <a:prstGeom prst="rect">
            <a:avLst/>
          </a:prstGeom>
          <a:noFill/>
        </p:spPr>
        <p:txBody>
          <a:bodyPr wrap="none" rtlCol="0" anchor="t">
            <a:spAutoFit/>
          </a:bodyPr>
          <a:lstStyle/>
          <a:p>
            <a:pPr indent="0" algn="l">
              <a:lnSpc>
                <a:spcPct val="90000"/>
              </a:lnSpc>
              <a:spcBef>
                <a:spcPts val="600"/>
              </a:spcBef>
              <a:spcAft>
                <a:spcPts val="600"/>
              </a:spcAft>
              <a:buClrTx/>
              <a:buSzTx/>
              <a:buFont typeface="Wingdings" panose="05000000000000000000" charset="0"/>
              <a:buNone/>
            </a:pPr>
            <a:r>
              <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0</a:t>
            </a:r>
            <a:r>
              <a:rPr lang="en-US" altLang="zh-CN"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23</a:t>
            </a:r>
            <a:r>
              <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rPr>
              <a:t>年国赛金奖选题举例）</a:t>
            </a:r>
            <a:endParaRPr lang="zh-CN" altLang="en-US" sz="2400">
              <a:solidFill>
                <a:srgbClr val="2E75B6"/>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文本框 1"/>
          <p:cNvSpPr txBox="1"/>
          <p:nvPr>
            <p:custDataLst>
              <p:tags r:id="rId1"/>
            </p:custDataLst>
          </p:nvPr>
        </p:nvSpPr>
        <p:spPr>
          <a:xfrm>
            <a:off x="6389370" y="2367915"/>
            <a:ext cx="6036945" cy="3977005"/>
          </a:xfrm>
          <a:prstGeom prst="rect">
            <a:avLst/>
          </a:prstGeom>
          <a:solidFill>
            <a:srgbClr val="EBF3FA"/>
          </a:solidFill>
        </p:spPr>
        <p:txBody>
          <a:bodyPr wrap="square" rtlCol="0">
            <a:spAutoFit/>
          </a:bodyPr>
          <a:p>
            <a:pPr indent="0" algn="l">
              <a:lnSpc>
                <a:spcPct val="80000"/>
              </a:lnSpc>
              <a:spcBef>
                <a:spcPts val="600"/>
              </a:spcBef>
              <a:spcAft>
                <a:spcPts val="600"/>
              </a:spcAft>
              <a:buClrTx/>
              <a:buSzTx/>
              <a:buFont typeface="Wingdings" panose="05000000000000000000" charset="0"/>
              <a:buNone/>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中职</a:t>
            </a:r>
            <a:r>
              <a:rPr lang="zh-CN" altLang="en-US" sz="2400" b="1">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rPr>
              <a:t>二组</a:t>
            </a:r>
            <a:endParaRPr lang="zh-CN" altLang="en-US" sz="2400" b="1">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美丽乡村主题展厅</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设计</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新能源汽车车轮定位典型故障精准</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检修</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无夹里旗袍的</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缝制</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工艺</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中华象形工艺鱼菜</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制作</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乡村茶</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研学</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之旅</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纯电动汽车充电系统故障</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诊断与排除</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新能源汽车交流充电系统</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检修</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堤坝的智能</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监测与防汛</a:t>
            </a:r>
            <a:endPar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6096000" y="2412365"/>
            <a:ext cx="6046470" cy="3977005"/>
          </a:xfrm>
          <a:prstGeom prst="rect">
            <a:avLst/>
          </a:prstGeom>
          <a:solidFill>
            <a:srgbClr val="EBF3FA"/>
          </a:solidFill>
        </p:spPr>
        <p:txBody>
          <a:bodyPr wrap="square" rtlCol="0">
            <a:spAutoFit/>
          </a:bodyPr>
          <a:p>
            <a:pPr indent="0" algn="l">
              <a:lnSpc>
                <a:spcPct val="80000"/>
              </a:lnSpc>
              <a:spcBef>
                <a:spcPts val="600"/>
              </a:spcBef>
              <a:spcAft>
                <a:spcPts val="600"/>
              </a:spcAft>
              <a:buClrTx/>
              <a:buSzTx/>
              <a:buFont typeface="Wingdings" panose="05000000000000000000" charset="0"/>
              <a:buNone/>
            </a:pPr>
            <a:r>
              <a:rPr lang="zh-CN" altLang="en-US" sz="2400" b="1">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rPr>
              <a:t>二组</a:t>
            </a:r>
            <a:endParaRPr lang="zh-CN" altLang="en-US" sz="2400" b="1">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美丽乡村主题展厅</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设计</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新能源汽车车轮定位典型故障精准</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检修</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无夹里旗袍的</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缝制</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工艺</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中华象形工艺鱼菜</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制作</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乡村茶</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研学</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之旅</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纯电动汽车充电系统故障</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诊断与排除</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新能源汽车交流充电系统</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检修</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堤坝的智能</a:t>
            </a:r>
            <a:r>
              <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监测与防汛</a:t>
            </a:r>
            <a:endParaRPr lang="zh-CN" altLang="en-US" sz="2400" b="1">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custDataLst>
              <p:tags r:id="rId2"/>
            </p:custDataLst>
          </p:nvPr>
        </p:nvSpPr>
        <p:spPr>
          <a:xfrm>
            <a:off x="352425" y="2367915"/>
            <a:ext cx="5645785" cy="3977005"/>
          </a:xfrm>
          <a:prstGeom prst="rect">
            <a:avLst/>
          </a:prstGeom>
          <a:solidFill>
            <a:srgbClr val="EBF3FA"/>
          </a:solidFill>
        </p:spPr>
        <p:txBody>
          <a:bodyPr wrap="square" rtlCol="0">
            <a:spAutoFit/>
          </a:bodyPr>
          <a:p>
            <a:pPr indent="0" algn="l">
              <a:lnSpc>
                <a:spcPct val="80000"/>
              </a:lnSpc>
              <a:spcBef>
                <a:spcPts val="600"/>
              </a:spcBef>
              <a:spcAft>
                <a:spcPts val="600"/>
              </a:spcAft>
              <a:buClrTx/>
              <a:buSzTx/>
              <a:buFont typeface="Wingdings" panose="05000000000000000000" charset="0"/>
              <a:buNone/>
            </a:pPr>
            <a:r>
              <a:rPr lang="zh-CN" altLang="en-US" sz="2400" b="1">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rPr>
              <a:t>一组</a:t>
            </a:r>
            <a:endParaRPr lang="zh-CN" altLang="en-US" sz="2400" b="1">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新能源汽车减速器输入轴的加工</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高大模板工程数字化施工</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视觉引导焊接机器人工作站调试</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蔬菜工厂化育苗</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国韵茶服创意设计制作</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总账报表岗位智能核算与分析</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智慧化雏鸡孵育</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l">
              <a:lnSpc>
                <a:spcPct val="80000"/>
              </a:lnSpc>
              <a:spcBef>
                <a:spcPts val="600"/>
              </a:spcBef>
              <a:spcAft>
                <a:spcPts val="600"/>
              </a:spcAft>
              <a:buClrTx/>
              <a:buSzTx/>
              <a:buFont typeface="Wingdings" panose="05000000000000000000" charset="0"/>
              <a:buChar char="Ø"/>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特殊客运礼仪与服务</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1" fill="hold" grpId="0" nodeType="clickEffect">
                                  <p:stCondLst>
                                    <p:cond delay="0"/>
                                  </p:stCondLst>
                                  <p:childTnLst>
                                    <p:animEffect transition="out" filter="wipe(up)">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1" fill="hold" grpId="0" nodeType="clickEffect">
                                  <p:stCondLst>
                                    <p:cond delay="0"/>
                                  </p:stCondLst>
                                  <p:childTnLst>
                                    <p:animEffect transition="out" filter="wipe(up)">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bldLvl="0" animBg="1"/>
      <p:bldP spid="7" grpId="1" animBg="1"/>
      <p:bldP spid="9" grpId="0" bldLvl="0" animBg="1"/>
      <p:bldP spid="9"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36525" y="-26035"/>
            <a:ext cx="12055475" cy="922020"/>
          </a:xfrm>
          <a:prstGeom prst="rect">
            <a:avLst/>
          </a:prstGeom>
          <a:noFill/>
        </p:spPr>
        <p:txBody>
          <a:bodyPr wrap="square" rtlCol="0" anchor="t">
            <a:spAutoFit/>
          </a:bodyPr>
          <a:lstStyle/>
          <a:p>
            <a:pPr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3"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（二）关注行业产业前沿凸显</a:t>
            </a:r>
            <a:r>
              <a:rPr lang="en-US" sz="2800" b="1">
                <a:solidFill>
                  <a:schemeClr val="accent1">
                    <a:lumMod val="75000"/>
                  </a:schemeClr>
                </a:solidFill>
                <a:latin typeface="微软雅黑" panose="020B0503020204020204" pitchFamily="34" charset="-122"/>
                <a:ea typeface="微软雅黑" panose="020B0503020204020204" pitchFamily="34" charset="-122"/>
                <a:cs typeface="+mn-cs"/>
              </a:rPr>
              <a:t>“</a:t>
            </a: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两性一度</a:t>
            </a:r>
            <a:r>
              <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rPr>
              <a:t>”</a:t>
            </a:r>
            <a:endPar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348615" y="1866265"/>
            <a:ext cx="11520805" cy="460375"/>
          </a:xfrm>
          <a:prstGeom prst="rect">
            <a:avLst/>
          </a:prstGeom>
          <a:noFill/>
        </p:spPr>
        <p:txBody>
          <a:bodyPr wrap="square" rtlCol="0" anchor="t">
            <a:spAutoFit/>
          </a:bodyPr>
          <a:lstStyle/>
          <a:p>
            <a:pPr marL="342900" indent="-342900" algn="l">
              <a:spcBef>
                <a:spcPts val="600"/>
              </a:spcBef>
              <a:spcAft>
                <a:spcPts val="600"/>
              </a:spcAft>
              <a:buClrTx/>
              <a:buSzTx/>
              <a:buFont typeface="Wingdings" panose="05000000000000000000" charset="0"/>
              <a:buChar char="n"/>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创新性</a:t>
            </a:r>
            <a:r>
              <a:rPr lang="en-US" altLang="zh-CN"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内容要反映</a:t>
            </a:r>
            <a:r>
              <a:rPr lang="zh-CN" altLang="en-US" sz="2400" dirty="0">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rPr>
              <a:t>前沿性</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2400" dirty="0">
                <a:solidFill>
                  <a:srgbClr val="FF0066"/>
                </a:solidFill>
                <a:latin typeface="微软雅黑" panose="020B0503020204020204" pitchFamily="34" charset="-122"/>
                <a:ea typeface="微软雅黑" panose="020B0503020204020204" pitchFamily="34" charset="-122"/>
                <a:cs typeface="微软雅黑" panose="020B0503020204020204" pitchFamily="34" charset="-122"/>
                <a:sym typeface="+mn-ea"/>
              </a:rPr>
              <a:t>时代性</a:t>
            </a: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custDataLst>
              <p:tags r:id="rId1"/>
            </p:custDataLst>
          </p:nvPr>
        </p:nvSpPr>
        <p:spPr>
          <a:xfrm>
            <a:off x="1822450" y="2409190"/>
            <a:ext cx="5373370" cy="3928110"/>
          </a:xfrm>
          <a:prstGeom prst="rect">
            <a:avLst/>
          </a:prstGeom>
          <a:noFill/>
        </p:spPr>
        <p:txBody>
          <a:bodyPr wrap="square" rtlCol="0" anchor="t">
            <a:spAutoFit/>
          </a:bodyPr>
          <a:p>
            <a:pPr marL="457200" indent="-457200" algn="l">
              <a:lnSpc>
                <a:spcPct val="130000"/>
              </a:lnSpc>
              <a:buClrTx/>
              <a:buSzTx/>
              <a:buFont typeface="Arial" panose="020B0604020202020204" pitchFamily="34" charset="0"/>
              <a:buChar char="•"/>
            </a:pPr>
            <a:r>
              <a:rPr sz="2400" dirty="0">
                <a:solidFill>
                  <a:srgbClr val="0070C0"/>
                </a:solidFill>
                <a:ea typeface="微软雅黑" panose="020B0503020204020204" pitchFamily="34" charset="-122"/>
                <a:sym typeface="+mn-ea"/>
              </a:rPr>
              <a:t>船舶应急行动</a:t>
            </a:r>
            <a:endParaRPr sz="2400" dirty="0">
              <a:solidFill>
                <a:srgbClr val="0070C0"/>
              </a:solidFill>
              <a:ea typeface="微软雅黑" panose="020B0503020204020204" pitchFamily="34" charset="-122"/>
              <a:sym typeface="+mn-ea"/>
            </a:endParaRPr>
          </a:p>
          <a:p>
            <a:pPr marL="457200" indent="-457200" algn="l">
              <a:lnSpc>
                <a:spcPct val="130000"/>
              </a:lnSpc>
              <a:buClrTx/>
              <a:buSzTx/>
              <a:buFont typeface="Arial" panose="020B0604020202020204" pitchFamily="34" charset="0"/>
              <a:buChar char="•"/>
            </a:pPr>
            <a:r>
              <a:rPr sz="2400" dirty="0">
                <a:solidFill>
                  <a:srgbClr val="0070C0"/>
                </a:solidFill>
                <a:ea typeface="微软雅黑" panose="020B0503020204020204" pitchFamily="34" charset="-122"/>
              </a:rPr>
              <a:t>海运风险防控与应急处置</a:t>
            </a:r>
            <a:r>
              <a:rPr lang="en-US" sz="2400" dirty="0">
                <a:solidFill>
                  <a:srgbClr val="0070C0"/>
                </a:solidFill>
                <a:ea typeface="微软雅黑" panose="020B0503020204020204" pitchFamily="34" charset="-122"/>
              </a:rPr>
              <a:t>   </a:t>
            </a:r>
            <a:endParaRPr sz="2400" dirty="0">
              <a:solidFill>
                <a:srgbClr val="0070C0"/>
              </a:solidFill>
              <a:ea typeface="微软雅黑" panose="020B0503020204020204" pitchFamily="34" charset="-122"/>
            </a:endParaRPr>
          </a:p>
          <a:p>
            <a:pPr marL="457200" indent="-457200" algn="l">
              <a:lnSpc>
                <a:spcPct val="130000"/>
              </a:lnSpc>
              <a:buClrTx/>
              <a:buSzTx/>
              <a:buFont typeface="Arial" panose="020B0604020202020204" pitchFamily="34" charset="0"/>
              <a:buChar char="•"/>
            </a:pPr>
            <a:endParaRPr sz="2400" dirty="0">
              <a:solidFill>
                <a:srgbClr val="0070C0"/>
              </a:solidFill>
              <a:ea typeface="微软雅黑" panose="020B0503020204020204" pitchFamily="34" charset="-122"/>
            </a:endParaRPr>
          </a:p>
          <a:p>
            <a:pPr marL="457200" indent="-457200" algn="l">
              <a:lnSpc>
                <a:spcPct val="130000"/>
              </a:lnSpc>
              <a:buClrTx/>
              <a:buSzTx/>
              <a:buFont typeface="Arial" panose="020B0604020202020204" pitchFamily="34" charset="0"/>
              <a:buChar char="•"/>
            </a:pPr>
            <a:r>
              <a:rPr lang="zh-CN" sz="2400" dirty="0">
                <a:solidFill>
                  <a:srgbClr val="0070C0"/>
                </a:solidFill>
                <a:ea typeface="微软雅黑" panose="020B0503020204020204" pitchFamily="34" charset="-122"/>
              </a:rPr>
              <a:t>二维码扫码台设计与制作</a:t>
            </a:r>
            <a:endParaRPr lang="zh-CN" sz="2400" dirty="0">
              <a:solidFill>
                <a:srgbClr val="0070C0"/>
              </a:solidFill>
              <a:ea typeface="微软雅黑" panose="020B0503020204020204" pitchFamily="34" charset="-122"/>
            </a:endParaRPr>
          </a:p>
          <a:p>
            <a:pPr marL="457200" indent="-457200" algn="l">
              <a:lnSpc>
                <a:spcPct val="130000"/>
              </a:lnSpc>
              <a:buClrTx/>
              <a:buSzTx/>
              <a:buFont typeface="Arial" panose="020B0604020202020204" pitchFamily="34" charset="0"/>
              <a:buChar char="•"/>
            </a:pPr>
            <a:r>
              <a:rPr lang="zh-CN" sz="2400" dirty="0">
                <a:solidFill>
                  <a:srgbClr val="0070C0"/>
                </a:solidFill>
                <a:ea typeface="微软雅黑" panose="020B0503020204020204" pitchFamily="34" charset="-122"/>
              </a:rPr>
              <a:t>医护健康扫码台设计与制作</a:t>
            </a:r>
            <a:endParaRPr lang="zh-CN" sz="2400" dirty="0">
              <a:solidFill>
                <a:srgbClr val="0070C0"/>
              </a:solidFill>
              <a:ea typeface="微软雅黑" panose="020B0503020204020204" pitchFamily="34" charset="-122"/>
            </a:endParaRPr>
          </a:p>
          <a:p>
            <a:pPr marL="457200" indent="-457200" algn="l">
              <a:lnSpc>
                <a:spcPct val="130000"/>
              </a:lnSpc>
              <a:buClrTx/>
              <a:buSzTx/>
              <a:buFont typeface="Arial" panose="020B0604020202020204" pitchFamily="34" charset="0"/>
              <a:buChar char="•"/>
            </a:pPr>
            <a:endParaRPr lang="zh-CN" sz="2400" dirty="0">
              <a:solidFill>
                <a:srgbClr val="0070C0"/>
              </a:solidFill>
              <a:ea typeface="微软雅黑" panose="020B0503020204020204" pitchFamily="34" charset="-122"/>
            </a:endParaRPr>
          </a:p>
          <a:p>
            <a:pPr marL="457200" indent="-457200" algn="l">
              <a:lnSpc>
                <a:spcPct val="130000"/>
              </a:lnSpc>
              <a:buClrTx/>
              <a:buSzTx/>
              <a:buFont typeface="Arial" panose="020B0604020202020204" pitchFamily="34" charset="0"/>
              <a:buChar char="•"/>
            </a:pPr>
            <a:r>
              <a:rPr lang="zh-CN" sz="2400" dirty="0">
                <a:solidFill>
                  <a:srgbClr val="0070C0"/>
                </a:solidFill>
                <a:ea typeface="微软雅黑" panose="020B0503020204020204" pitchFamily="34" charset="-122"/>
              </a:rPr>
              <a:t>原生态桃汁加工</a:t>
            </a:r>
            <a:endParaRPr lang="zh-CN" sz="2400" dirty="0">
              <a:solidFill>
                <a:srgbClr val="0070C0"/>
              </a:solidFill>
              <a:ea typeface="微软雅黑" panose="020B0503020204020204" pitchFamily="34" charset="-122"/>
            </a:endParaRPr>
          </a:p>
          <a:p>
            <a:pPr marL="457200" indent="-457200" algn="l">
              <a:lnSpc>
                <a:spcPct val="130000"/>
              </a:lnSpc>
              <a:buClrTx/>
              <a:buSzTx/>
              <a:buFont typeface="Arial" panose="020B0604020202020204" pitchFamily="34" charset="0"/>
              <a:buChar char="•"/>
            </a:pPr>
            <a:r>
              <a:rPr lang="zh-CN" altLang="en-US" sz="240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健康复合桃汁加工</a:t>
            </a:r>
            <a:endParaRPr lang="zh-CN" sz="2400" dirty="0">
              <a:solidFill>
                <a:srgbClr val="0070C0"/>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67155" y="2119630"/>
            <a:ext cx="8978265" cy="4078605"/>
          </a:xfrm>
          <a:prstGeom prst="rect">
            <a:avLst/>
          </a:prstGeom>
          <a:noFill/>
        </p:spPr>
        <p:txBody>
          <a:bodyPr wrap="square" rtlCol="0" anchor="t">
            <a:spAutoFit/>
          </a:bodyPr>
          <a:lstStyle/>
          <a:p>
            <a:pPr marL="457200" indent="-457200" algn="l">
              <a:lnSpc>
                <a:spcPct val="120000"/>
              </a:lnSpc>
              <a:buClrTx/>
              <a:buSzTx/>
              <a:buFont typeface="Arial" panose="020B0604020202020204" pitchFamily="34" charset="0"/>
              <a:buChar char="•"/>
            </a:pPr>
            <a:r>
              <a:rPr lang="zh-CN" altLang="en-US" sz="2400" dirty="0">
                <a:solidFill>
                  <a:srgbClr val="0070C0"/>
                </a:solidFill>
                <a:ea typeface="微软雅黑" panose="020B0503020204020204" pitchFamily="34" charset="-122"/>
                <a:sym typeface="+mn-ea"/>
              </a:rPr>
              <a:t>奔涌吧，后浪！</a:t>
            </a:r>
            <a:endParaRPr lang="zh-CN" altLang="en-US" sz="2400" dirty="0">
              <a:solidFill>
                <a:srgbClr val="0070C0"/>
              </a:solidFill>
              <a:ea typeface="微软雅黑" panose="020B0503020204020204" pitchFamily="34" charset="-122"/>
            </a:endParaRPr>
          </a:p>
          <a:p>
            <a:pPr marL="457200" indent="-457200" algn="l">
              <a:lnSpc>
                <a:spcPct val="120000"/>
              </a:lnSpc>
              <a:buClrTx/>
              <a:buSzTx/>
              <a:buFont typeface="Arial" panose="020B0604020202020204" pitchFamily="34" charset="0"/>
              <a:buChar char="•"/>
            </a:pPr>
            <a:r>
              <a:rPr lang="zh-CN" altLang="en-US" sz="2400" dirty="0">
                <a:solidFill>
                  <a:srgbClr val="0070C0"/>
                </a:solidFill>
                <a:ea typeface="微软雅黑" panose="020B0503020204020204" pitchFamily="34" charset="-122"/>
                <a:sym typeface="+mn-ea"/>
              </a:rPr>
              <a:t>包“螺”万象</a:t>
            </a:r>
            <a:endParaRPr lang="zh-CN" altLang="en-US" sz="2400" dirty="0">
              <a:solidFill>
                <a:srgbClr val="0070C0"/>
              </a:solidFill>
              <a:ea typeface="微软雅黑" panose="020B0503020204020204" pitchFamily="34" charset="-122"/>
            </a:endParaRPr>
          </a:p>
          <a:p>
            <a:pPr marL="457200" indent="-457200" algn="l">
              <a:lnSpc>
                <a:spcPct val="120000"/>
              </a:lnSpc>
              <a:buClrTx/>
              <a:buSzTx/>
              <a:buFont typeface="Arial" panose="020B0604020202020204" pitchFamily="34" charset="0"/>
              <a:buChar char="•"/>
            </a:pPr>
            <a:r>
              <a:rPr lang="zh-CN" altLang="en-US" sz="2400" dirty="0">
                <a:solidFill>
                  <a:srgbClr val="0070C0"/>
                </a:solidFill>
                <a:ea typeface="微软雅黑" panose="020B0503020204020204" pitchFamily="34" charset="-122"/>
                <a:sym typeface="+mn-ea"/>
              </a:rPr>
              <a:t>“量”力而行——玩转平面向量</a:t>
            </a:r>
            <a:endParaRPr lang="zh-CN" altLang="en-US" sz="2400" dirty="0">
              <a:solidFill>
                <a:srgbClr val="0070C0"/>
              </a:solidFill>
              <a:ea typeface="微软雅黑" panose="020B0503020204020204" pitchFamily="34" charset="-122"/>
            </a:endParaRPr>
          </a:p>
          <a:p>
            <a:pPr marL="457200" indent="-457200" algn="l">
              <a:lnSpc>
                <a:spcPct val="120000"/>
              </a:lnSpc>
              <a:buClrTx/>
              <a:buSzTx/>
              <a:buFont typeface="Arial" panose="020B0604020202020204" pitchFamily="34" charset="0"/>
              <a:buChar char="•"/>
            </a:pPr>
            <a:r>
              <a:rPr lang="zh-CN" altLang="en-US" sz="2400" dirty="0">
                <a:solidFill>
                  <a:srgbClr val="0070C0"/>
                </a:solidFill>
                <a:ea typeface="微软雅黑" panose="020B0503020204020204" pitchFamily="34" charset="-122"/>
              </a:rPr>
              <a:t>习与体成，</a:t>
            </a:r>
            <a:r>
              <a:rPr lang="en-US" altLang="zh-CN" sz="2400" dirty="0">
                <a:solidFill>
                  <a:srgbClr val="0070C0"/>
                </a:solidFill>
                <a:ea typeface="微软雅黑" panose="020B0503020204020204" pitchFamily="34" charset="-122"/>
              </a:rPr>
              <a:t>”</a:t>
            </a:r>
            <a:r>
              <a:rPr lang="zh-CN" altLang="en-US" sz="2400" dirty="0">
                <a:solidFill>
                  <a:srgbClr val="0070C0"/>
                </a:solidFill>
                <a:ea typeface="微软雅黑" panose="020B0503020204020204" pitchFamily="34" charset="-122"/>
              </a:rPr>
              <a:t>泳</a:t>
            </a:r>
            <a:r>
              <a:rPr lang="en-US" altLang="zh-CN" sz="2400" dirty="0">
                <a:solidFill>
                  <a:srgbClr val="0070C0"/>
                </a:solidFill>
                <a:ea typeface="微软雅黑" panose="020B0503020204020204" pitchFamily="34" charset="-122"/>
              </a:rPr>
              <a:t>”</a:t>
            </a:r>
            <a:r>
              <a:rPr lang="zh-CN" altLang="en-US" sz="2400" dirty="0">
                <a:solidFill>
                  <a:srgbClr val="0070C0"/>
                </a:solidFill>
                <a:ea typeface="微软雅黑" panose="020B0503020204020204" pitchFamily="34" charset="-122"/>
              </a:rPr>
              <a:t>往直前——实用游泳课程</a:t>
            </a:r>
            <a:endParaRPr lang="zh-CN" altLang="en-US" sz="2400" dirty="0">
              <a:solidFill>
                <a:srgbClr val="0070C0"/>
              </a:solidFill>
              <a:ea typeface="微软雅黑" panose="020B0503020204020204" pitchFamily="34" charset="-122"/>
            </a:endParaRPr>
          </a:p>
          <a:p>
            <a:pPr marL="457200" indent="-457200" algn="l">
              <a:lnSpc>
                <a:spcPct val="120000"/>
              </a:lnSpc>
              <a:buClrTx/>
              <a:buSzTx/>
              <a:buFont typeface="Arial" panose="020B0604020202020204" pitchFamily="34" charset="0"/>
              <a:buChar char="•"/>
            </a:pPr>
            <a:r>
              <a:rPr lang="zh-CN" altLang="en-US" sz="2400" dirty="0">
                <a:solidFill>
                  <a:srgbClr val="0070C0"/>
                </a:solidFill>
                <a:ea typeface="微软雅黑" panose="020B0503020204020204" pitchFamily="34" charset="-122"/>
              </a:rPr>
              <a:t>学好专业技能，提供优质服务</a:t>
            </a:r>
            <a:endParaRPr lang="zh-CN" altLang="en-US" sz="2400" dirty="0">
              <a:solidFill>
                <a:srgbClr val="0070C0"/>
              </a:solidFill>
              <a:ea typeface="微软雅黑" panose="020B0503020204020204" pitchFamily="34" charset="-122"/>
            </a:endParaRPr>
          </a:p>
          <a:p>
            <a:pPr marL="457200" indent="-457200" algn="l">
              <a:lnSpc>
                <a:spcPct val="120000"/>
              </a:lnSpc>
              <a:buClrTx/>
              <a:buSzTx/>
              <a:buFont typeface="Arial" panose="020B0604020202020204" pitchFamily="34" charset="0"/>
              <a:buChar char="•"/>
            </a:pPr>
            <a:r>
              <a:rPr lang="zh-CN" altLang="en-US" sz="2400" dirty="0">
                <a:solidFill>
                  <a:srgbClr val="0070C0"/>
                </a:solidFill>
                <a:ea typeface="微软雅黑" panose="020B0503020204020204" pitchFamily="34" charset="-122"/>
              </a:rPr>
              <a:t>“印记初心·打印机定位总成”学习之旅</a:t>
            </a:r>
            <a:endParaRPr lang="zh-CN" altLang="en-US" sz="2400" dirty="0">
              <a:solidFill>
                <a:srgbClr val="0070C0"/>
              </a:solidFill>
              <a:ea typeface="微软雅黑" panose="020B0503020204020204" pitchFamily="34" charset="-122"/>
            </a:endParaRPr>
          </a:p>
          <a:p>
            <a:pPr marL="457200" indent="-457200" algn="l">
              <a:lnSpc>
                <a:spcPct val="120000"/>
              </a:lnSpc>
              <a:buClrTx/>
              <a:buSzTx/>
              <a:buFont typeface="Arial" panose="020B0604020202020204" pitchFamily="34" charset="0"/>
              <a:buChar char="•"/>
            </a:pPr>
            <a:r>
              <a:rPr lang="zh-CN" altLang="en-US" sz="2400" dirty="0">
                <a:solidFill>
                  <a:srgbClr val="0070C0"/>
                </a:solidFill>
                <a:ea typeface="微软雅黑" panose="020B0503020204020204" pitchFamily="34" charset="-122"/>
              </a:rPr>
              <a:t>旋出职业魅力  转出工匠风采——正反转控制</a:t>
            </a:r>
            <a:endParaRPr lang="zh-CN" altLang="en-US" sz="2400" dirty="0">
              <a:solidFill>
                <a:srgbClr val="0070C0"/>
              </a:solidFill>
              <a:ea typeface="微软雅黑" panose="020B0503020204020204" pitchFamily="34" charset="-122"/>
            </a:endParaRPr>
          </a:p>
          <a:p>
            <a:pPr marL="457200" indent="-457200" algn="l">
              <a:lnSpc>
                <a:spcPct val="120000"/>
              </a:lnSpc>
              <a:buClrTx/>
              <a:buSzTx/>
              <a:buFont typeface="Arial" panose="020B0604020202020204" pitchFamily="34" charset="0"/>
              <a:buChar char="•"/>
            </a:pPr>
            <a:r>
              <a:rPr lang="zh-CN" altLang="en-US" sz="2400" dirty="0">
                <a:solidFill>
                  <a:srgbClr val="0070C0"/>
                </a:solidFill>
                <a:ea typeface="微软雅黑" panose="020B0503020204020204" pitchFamily="34" charset="-122"/>
              </a:rPr>
              <a:t>踏上“心”征程 健康“理”我他</a:t>
            </a:r>
            <a:endParaRPr lang="zh-CN" altLang="en-US" sz="2400" dirty="0">
              <a:solidFill>
                <a:srgbClr val="0070C0"/>
              </a:solidFill>
              <a:ea typeface="微软雅黑" panose="020B0503020204020204" pitchFamily="34" charset="-122"/>
            </a:endParaRPr>
          </a:p>
          <a:p>
            <a:pPr marL="457200" indent="-457200" algn="l">
              <a:lnSpc>
                <a:spcPct val="120000"/>
              </a:lnSpc>
              <a:buClrTx/>
              <a:buSzTx/>
              <a:buFont typeface="Arial" panose="020B0604020202020204" pitchFamily="34" charset="0"/>
              <a:buChar char="•"/>
            </a:pPr>
            <a:r>
              <a:rPr lang="zh-CN" altLang="en-US" sz="2400" dirty="0">
                <a:solidFill>
                  <a:srgbClr val="0070C0"/>
                </a:solidFill>
                <a:ea typeface="微软雅黑" panose="020B0503020204020204" pitchFamily="34" charset="-122"/>
              </a:rPr>
              <a:t>望山见水忆乡愁，旅游乡村齐振兴 ——旅游营销人才测评</a:t>
            </a:r>
            <a:endParaRPr lang="zh-CN" altLang="en-US" sz="2400" dirty="0">
              <a:solidFill>
                <a:srgbClr val="0070C0"/>
              </a:solidFill>
              <a:ea typeface="微软雅黑" panose="020B0503020204020204" pitchFamily="34" charset="-122"/>
            </a:endParaRPr>
          </a:p>
        </p:txBody>
      </p:sp>
      <p:sp>
        <p:nvSpPr>
          <p:cNvPr id="2" name="文本框 1"/>
          <p:cNvSpPr txBox="1"/>
          <p:nvPr/>
        </p:nvSpPr>
        <p:spPr>
          <a:xfrm>
            <a:off x="136525" y="-26035"/>
            <a:ext cx="12055475" cy="922020"/>
          </a:xfrm>
          <a:prstGeom prst="rect">
            <a:avLst/>
          </a:prstGeom>
          <a:noFill/>
        </p:spPr>
        <p:txBody>
          <a:bodyPr wrap="square" rtlCol="0" anchor="t">
            <a:spAutoFit/>
          </a:bodyPr>
          <a:lstStyle/>
          <a:p>
            <a:pPr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buClrTx/>
              <a:buSzTx/>
              <a:buFontTx/>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（三）作品</a:t>
            </a:r>
            <a:r>
              <a:rPr lang="zh-CN" sz="2800" b="1">
                <a:solidFill>
                  <a:schemeClr val="accent1">
                    <a:lumMod val="75000"/>
                  </a:schemeClr>
                </a:solidFill>
                <a:latin typeface="微软雅黑" panose="020B0503020204020204" pitchFamily="34" charset="-122"/>
                <a:ea typeface="微软雅黑" panose="020B0503020204020204" pitchFamily="34" charset="-122"/>
                <a:cs typeface="+mn-cs"/>
                <a:sym typeface="+mn-ea"/>
              </a:rPr>
              <a:t>题目要“真实概括、明确指向”</a:t>
            </a:r>
            <a:endParaRPr lang="zh-CN" sz="2800" b="1">
              <a:solidFill>
                <a:schemeClr val="accent1">
                  <a:lumMod val="75000"/>
                </a:schemeClr>
              </a:solidFill>
              <a:latin typeface="微软雅黑" panose="020B0503020204020204" pitchFamily="34" charset="-122"/>
              <a:ea typeface="微软雅黑" panose="020B0503020204020204" pitchFamily="34" charset="-122"/>
              <a:cs typeface="+mn-cs"/>
              <a:sym typeface="+mn-e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6525" y="-26035"/>
            <a:ext cx="12055475" cy="922020"/>
          </a:xfrm>
          <a:prstGeom prst="rect">
            <a:avLst/>
          </a:prstGeom>
          <a:noFill/>
        </p:spPr>
        <p:txBody>
          <a:bodyPr wrap="square" rtlCol="0" anchor="t">
            <a:spAutoFit/>
          </a:bodyPr>
          <a:lstStyle/>
          <a:p>
            <a:pPr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二、教学能力大赛作品的选题</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标题 1"/>
          <p:cNvSpPr txBox="1"/>
          <p:nvPr/>
        </p:nvSpPr>
        <p:spPr bwMode="auto">
          <a:xfrm>
            <a:off x="0" y="660400"/>
            <a:ext cx="13032740" cy="1611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sym typeface="+mn-ea"/>
              </a:rPr>
              <a:t>（三）作品</a:t>
            </a:r>
            <a:r>
              <a:rPr lang="zh-CN" sz="2800" b="1">
                <a:solidFill>
                  <a:schemeClr val="accent1">
                    <a:lumMod val="75000"/>
                  </a:schemeClr>
                </a:solidFill>
                <a:latin typeface="微软雅黑" panose="020B0503020204020204" pitchFamily="34" charset="-122"/>
                <a:ea typeface="微软雅黑" panose="020B0503020204020204" pitchFamily="34" charset="-122"/>
                <a:cs typeface="+mn-cs"/>
                <a:sym typeface="+mn-ea"/>
              </a:rPr>
              <a:t>题目要“真实概括、明确指向”</a:t>
            </a:r>
            <a:endParaRPr lang="en-US" altLang="zh-CN"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3" name="图片 2" descr="国赛扣分点"/>
          <p:cNvPicPr>
            <a:picLocks noChangeAspect="1"/>
          </p:cNvPicPr>
          <p:nvPr/>
        </p:nvPicPr>
        <p:blipFill>
          <a:blip r:embed="rId1"/>
          <a:srcRect t="1124" b="1977"/>
          <a:stretch>
            <a:fillRect/>
          </a:stretch>
        </p:blipFill>
        <p:spPr>
          <a:xfrm>
            <a:off x="2306320" y="1870075"/>
            <a:ext cx="7579360" cy="458343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矩形 3"/>
          <p:cNvSpPr/>
          <p:nvPr/>
        </p:nvSpPr>
        <p:spPr>
          <a:xfrm>
            <a:off x="2317750" y="2924810"/>
            <a:ext cx="7539355" cy="1556385"/>
          </a:xfrm>
          <a:prstGeom prst="rect">
            <a:avLst/>
          </a:prstGeom>
          <a:noFill/>
          <a:ln w="28575">
            <a:solidFill>
              <a:srgbClr val="F433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2"/>
            </p:custDataLst>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（一）</a:t>
            </a:r>
            <a:r>
              <a:rPr lang="zh-CN" sz="2800" b="1" dirty="0">
                <a:solidFill>
                  <a:srgbClr val="0070C0"/>
                </a:solidFill>
                <a:ea typeface="微软雅黑" panose="020B0503020204020204" pitchFamily="34" charset="-122"/>
                <a:sym typeface="+mn-ea"/>
              </a:rPr>
              <a:t>内容重构</a:t>
            </a:r>
            <a:endParaRPr lang="zh-CN" sz="2800" b="1" dirty="0">
              <a:solidFill>
                <a:srgbClr val="0070C0"/>
              </a:solidFill>
              <a:ea typeface="微软雅黑" panose="020B0503020204020204" pitchFamily="34" charset="-122"/>
              <a:sym typeface="+mn-ea"/>
            </a:endParaRPr>
          </a:p>
        </p:txBody>
      </p:sp>
      <p:sp>
        <p:nvSpPr>
          <p:cNvPr id="2" name="文本框 1"/>
          <p:cNvSpPr txBox="1"/>
          <p:nvPr>
            <p:custDataLst>
              <p:tags r:id="rId3"/>
            </p:custDataLst>
          </p:nvPr>
        </p:nvSpPr>
        <p:spPr>
          <a:xfrm>
            <a:off x="298450" y="3183890"/>
            <a:ext cx="2664460" cy="977265"/>
          </a:xfrm>
          <a:prstGeom prst="rect">
            <a:avLst/>
          </a:prstGeom>
          <a:solidFill>
            <a:srgbClr val="EFF6FC"/>
          </a:solidFill>
          <a:ln>
            <a:solidFill>
              <a:schemeClr val="accent1">
                <a:lumMod val="20000"/>
                <a:lumOff val="80000"/>
              </a:schemeClr>
            </a:solidFill>
          </a:ln>
        </p:spPr>
        <p:txBody>
          <a:bodyPr wrap="square" rtlCol="0" anchor="t">
            <a:spAutoFit/>
          </a:bodyPr>
          <a:p>
            <a:pPr>
              <a:lnSpc>
                <a:spcPct val="120000"/>
              </a:lnSpc>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体现</a:t>
            </a:r>
            <a:r>
              <a:rPr kumimoji="1" lang="zh-CN" altLang="en-US" sz="2400" dirty="0">
                <a:solidFill>
                  <a:srgbClr val="FF0066"/>
                </a:solidFill>
                <a:latin typeface="微软雅黑" panose="020B0503020204020204" pitchFamily="34" charset="-122"/>
                <a:ea typeface="微软雅黑" panose="020B0503020204020204" pitchFamily="34" charset="-122"/>
                <a:sym typeface="+mn-ea"/>
              </a:rPr>
              <a:t>学科知识与行业应用场景</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的融合</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p:txBody>
      </p:sp>
      <p:pic>
        <p:nvPicPr>
          <p:cNvPr id="6" name="图片 5"/>
          <p:cNvPicPr>
            <a:picLocks noChangeAspect="1"/>
          </p:cNvPicPr>
          <p:nvPr>
            <p:custDataLst>
              <p:tags r:id="rId4"/>
            </p:custDataLst>
          </p:nvPr>
        </p:nvPicPr>
        <p:blipFill>
          <a:blip r:embed="rId5"/>
          <a:srcRect t="5506"/>
          <a:stretch>
            <a:fillRect/>
          </a:stretch>
        </p:blipFill>
        <p:spPr>
          <a:xfrm>
            <a:off x="3098165" y="1755775"/>
            <a:ext cx="8875395" cy="475234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2"/>
            </p:custDataLst>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（一）</a:t>
            </a:r>
            <a:r>
              <a:rPr lang="zh-CN" sz="2800" b="1" dirty="0">
                <a:solidFill>
                  <a:srgbClr val="0070C0"/>
                </a:solidFill>
                <a:ea typeface="微软雅黑" panose="020B0503020204020204" pitchFamily="34" charset="-122"/>
                <a:sym typeface="+mn-ea"/>
              </a:rPr>
              <a:t>内容重构</a:t>
            </a:r>
            <a:endParaRPr lang="zh-CN" sz="2800" b="1" dirty="0">
              <a:solidFill>
                <a:srgbClr val="0070C0"/>
              </a:solidFill>
              <a:ea typeface="微软雅黑" panose="020B0503020204020204" pitchFamily="34" charset="-122"/>
              <a:sym typeface="+mn-ea"/>
            </a:endParaRPr>
          </a:p>
        </p:txBody>
      </p:sp>
      <p:pic>
        <p:nvPicPr>
          <p:cNvPr id="3" name="图片 3"/>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962910" y="1513840"/>
            <a:ext cx="9047480" cy="5018405"/>
          </a:xfrm>
          <a:prstGeom prst="rect">
            <a:avLst/>
          </a:prstGeom>
        </p:spPr>
      </p:pic>
      <p:sp>
        <p:nvSpPr>
          <p:cNvPr id="2" name="文本框 1"/>
          <p:cNvSpPr txBox="1"/>
          <p:nvPr>
            <p:custDataLst>
              <p:tags r:id="rId5"/>
            </p:custDataLst>
          </p:nvPr>
        </p:nvSpPr>
        <p:spPr>
          <a:xfrm>
            <a:off x="298450" y="3183890"/>
            <a:ext cx="2664460" cy="977265"/>
          </a:xfrm>
          <a:prstGeom prst="rect">
            <a:avLst/>
          </a:prstGeom>
          <a:solidFill>
            <a:srgbClr val="EFF6FC"/>
          </a:solidFill>
          <a:ln>
            <a:solidFill>
              <a:schemeClr val="accent1">
                <a:lumMod val="20000"/>
                <a:lumOff val="80000"/>
              </a:schemeClr>
            </a:solidFill>
          </a:ln>
        </p:spPr>
        <p:txBody>
          <a:bodyPr wrap="square" rtlCol="0" anchor="t">
            <a:spAutoFit/>
          </a:bodyPr>
          <a:p>
            <a:pPr>
              <a:lnSpc>
                <a:spcPct val="120000"/>
              </a:lnSpc>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体现</a:t>
            </a:r>
            <a:r>
              <a:rPr kumimoji="1" lang="zh-CN" altLang="en-US" sz="2400" dirty="0">
                <a:solidFill>
                  <a:srgbClr val="FF0066"/>
                </a:solidFill>
                <a:latin typeface="微软雅黑" panose="020B0503020204020204" pitchFamily="34" charset="-122"/>
                <a:ea typeface="微软雅黑" panose="020B0503020204020204" pitchFamily="34" charset="-122"/>
                <a:sym typeface="+mn-ea"/>
              </a:rPr>
              <a:t>学科知识与行业应用场景</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的融合</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2"/>
            </p:custDataLst>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（一）</a:t>
            </a:r>
            <a:r>
              <a:rPr lang="zh-CN" sz="2800" b="1" dirty="0">
                <a:solidFill>
                  <a:srgbClr val="0070C0"/>
                </a:solidFill>
                <a:ea typeface="微软雅黑" panose="020B0503020204020204" pitchFamily="34" charset="-122"/>
                <a:sym typeface="+mn-ea"/>
              </a:rPr>
              <a:t>内容重构</a:t>
            </a:r>
            <a:endParaRPr lang="zh-CN" sz="2800" b="1" dirty="0">
              <a:solidFill>
                <a:srgbClr val="0070C0"/>
              </a:solidFill>
              <a:ea typeface="微软雅黑" panose="020B0503020204020204" pitchFamily="34" charset="-122"/>
              <a:sym typeface="+mn-ea"/>
            </a:endParaRPr>
          </a:p>
        </p:txBody>
      </p:sp>
      <p:sp>
        <p:nvSpPr>
          <p:cNvPr id="2" name="文本框 1"/>
          <p:cNvSpPr txBox="1"/>
          <p:nvPr>
            <p:custDataLst>
              <p:tags r:id="rId3"/>
            </p:custDataLst>
          </p:nvPr>
        </p:nvSpPr>
        <p:spPr>
          <a:xfrm>
            <a:off x="298450" y="3183890"/>
            <a:ext cx="2664460" cy="977265"/>
          </a:xfrm>
          <a:prstGeom prst="rect">
            <a:avLst/>
          </a:prstGeom>
          <a:solidFill>
            <a:srgbClr val="EFF6FC"/>
          </a:solidFill>
          <a:ln>
            <a:solidFill>
              <a:schemeClr val="accent1">
                <a:lumMod val="20000"/>
                <a:lumOff val="80000"/>
              </a:schemeClr>
            </a:solidFill>
          </a:ln>
        </p:spPr>
        <p:txBody>
          <a:bodyPr wrap="square" rtlCol="0" anchor="t">
            <a:spAutoFit/>
          </a:bodyPr>
          <a:p>
            <a:pPr>
              <a:lnSpc>
                <a:spcPct val="120000"/>
              </a:lnSpc>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体现</a:t>
            </a:r>
            <a:r>
              <a:rPr kumimoji="1" lang="zh-CN" altLang="en-US" sz="2400" dirty="0">
                <a:solidFill>
                  <a:srgbClr val="FF0066"/>
                </a:solidFill>
                <a:latin typeface="微软雅黑" panose="020B0503020204020204" pitchFamily="34" charset="-122"/>
                <a:ea typeface="微软雅黑" panose="020B0503020204020204" pitchFamily="34" charset="-122"/>
                <a:sym typeface="+mn-ea"/>
              </a:rPr>
              <a:t>学科知识与行业应用场景</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的融合</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p:txBody>
      </p:sp>
      <p:pic>
        <p:nvPicPr>
          <p:cNvPr id="7" name="图片 6"/>
          <p:cNvPicPr>
            <a:picLocks noChangeAspect="1"/>
          </p:cNvPicPr>
          <p:nvPr/>
        </p:nvPicPr>
        <p:blipFill>
          <a:blip r:embed="rId4"/>
          <a:stretch>
            <a:fillRect/>
          </a:stretch>
        </p:blipFill>
        <p:spPr>
          <a:xfrm>
            <a:off x="3127375" y="1506220"/>
            <a:ext cx="8858250" cy="467550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（一）</a:t>
            </a:r>
            <a:r>
              <a:rPr lang="zh-CN" sz="2800" b="1" dirty="0">
                <a:solidFill>
                  <a:srgbClr val="0070C0"/>
                </a:solidFill>
                <a:ea typeface="微软雅黑" panose="020B0503020204020204" pitchFamily="34" charset="-122"/>
                <a:sym typeface="+mn-ea"/>
              </a:rPr>
              <a:t>内容重构</a:t>
            </a:r>
            <a:endParaRPr lang="zh-CN" sz="2800" b="1" dirty="0">
              <a:solidFill>
                <a:srgbClr val="0070C0"/>
              </a:solidFill>
              <a:ea typeface="微软雅黑" panose="020B0503020204020204" pitchFamily="34" charset="-122"/>
              <a:sym typeface="+mn-ea"/>
            </a:endParaRPr>
          </a:p>
        </p:txBody>
      </p:sp>
      <p:sp>
        <p:nvSpPr>
          <p:cNvPr id="3" name="文本框 2"/>
          <p:cNvSpPr txBox="1"/>
          <p:nvPr/>
        </p:nvSpPr>
        <p:spPr>
          <a:xfrm>
            <a:off x="1083945" y="3266440"/>
            <a:ext cx="3226435" cy="1124585"/>
          </a:xfrm>
          <a:prstGeom prst="rect">
            <a:avLst/>
          </a:prstGeom>
          <a:solidFill>
            <a:srgbClr val="EFF6FC"/>
          </a:solidFill>
          <a:ln>
            <a:solidFill>
              <a:schemeClr val="accent1">
                <a:lumMod val="20000"/>
                <a:lumOff val="80000"/>
              </a:schemeClr>
            </a:solidFill>
          </a:ln>
        </p:spPr>
        <p:txBody>
          <a:bodyPr wrap="square" rtlCol="0" anchor="t">
            <a:spAutoFit/>
          </a:bodyPr>
          <a:lstStyle/>
          <a:p>
            <a:pPr>
              <a:lnSpc>
                <a:spcPct val="120000"/>
              </a:lnSpc>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体现</a:t>
            </a:r>
            <a:r>
              <a:rPr kumimoji="1" lang="zh-CN" altLang="en-US" sz="2800" dirty="0">
                <a:solidFill>
                  <a:srgbClr val="FF0066"/>
                </a:solidFill>
                <a:latin typeface="微软雅黑" panose="020B0503020204020204" pitchFamily="34" charset="-122"/>
                <a:ea typeface="微软雅黑" panose="020B0503020204020204" pitchFamily="34" charset="-122"/>
                <a:sym typeface="+mn-ea"/>
              </a:rPr>
              <a:t>学科知识与行业应用场景</a:t>
            </a: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的融合</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p:txBody>
      </p:sp>
      <p:pic>
        <p:nvPicPr>
          <p:cNvPr id="5" name="图片 4"/>
          <p:cNvPicPr>
            <a:picLocks noChangeAspect="1"/>
          </p:cNvPicPr>
          <p:nvPr>
            <p:custDataLst>
              <p:tags r:id="rId1"/>
            </p:custDataLst>
          </p:nvPr>
        </p:nvPicPr>
        <p:blipFill>
          <a:blip r:embed="rId2"/>
          <a:stretch>
            <a:fillRect/>
          </a:stretch>
        </p:blipFill>
        <p:spPr>
          <a:xfrm>
            <a:off x="4662170" y="1404620"/>
            <a:ext cx="7019290" cy="486791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2"/>
            </p:custDataLst>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（一）</a:t>
            </a:r>
            <a:r>
              <a:rPr lang="zh-CN" sz="2800" b="1" dirty="0">
                <a:solidFill>
                  <a:srgbClr val="0070C0"/>
                </a:solidFill>
                <a:ea typeface="微软雅黑" panose="020B0503020204020204" pitchFamily="34" charset="-122"/>
                <a:sym typeface="+mn-ea"/>
              </a:rPr>
              <a:t>内容重构</a:t>
            </a:r>
            <a:endParaRPr lang="zh-CN" sz="2800" b="1" dirty="0">
              <a:solidFill>
                <a:srgbClr val="0070C0"/>
              </a:solidFill>
              <a:ea typeface="微软雅黑" panose="020B0503020204020204" pitchFamily="34" charset="-122"/>
              <a:sym typeface="+mn-ea"/>
            </a:endParaRPr>
          </a:p>
        </p:txBody>
      </p:sp>
      <p:sp>
        <p:nvSpPr>
          <p:cNvPr id="3" name="文本框 2"/>
          <p:cNvSpPr txBox="1"/>
          <p:nvPr>
            <p:custDataLst>
              <p:tags r:id="rId3"/>
            </p:custDataLst>
          </p:nvPr>
        </p:nvSpPr>
        <p:spPr>
          <a:xfrm>
            <a:off x="298450" y="3183890"/>
            <a:ext cx="2664460" cy="977265"/>
          </a:xfrm>
          <a:prstGeom prst="rect">
            <a:avLst/>
          </a:prstGeom>
          <a:solidFill>
            <a:srgbClr val="EFF6FC"/>
          </a:solidFill>
          <a:ln>
            <a:solidFill>
              <a:schemeClr val="accent1">
                <a:lumMod val="20000"/>
                <a:lumOff val="80000"/>
              </a:schemeClr>
            </a:solidFill>
          </a:ln>
        </p:spPr>
        <p:txBody>
          <a:bodyPr wrap="square" rtlCol="0" anchor="t">
            <a:spAutoFit/>
          </a:bodyPr>
          <a:p>
            <a:pPr>
              <a:lnSpc>
                <a:spcPct val="120000"/>
              </a:lnSpc>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体现</a:t>
            </a:r>
            <a:r>
              <a:rPr kumimoji="1" lang="zh-CN" altLang="en-US" sz="2400" dirty="0">
                <a:solidFill>
                  <a:srgbClr val="FF0066"/>
                </a:solidFill>
                <a:latin typeface="微软雅黑" panose="020B0503020204020204" pitchFamily="34" charset="-122"/>
                <a:ea typeface="微软雅黑" panose="020B0503020204020204" pitchFamily="34" charset="-122"/>
                <a:sym typeface="+mn-ea"/>
              </a:rPr>
              <a:t>学科知识与行业应用场景</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的融合</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p:txBody>
      </p:sp>
      <p:pic>
        <p:nvPicPr>
          <p:cNvPr id="2" name="图片 1"/>
          <p:cNvPicPr>
            <a:picLocks noChangeAspect="1"/>
          </p:cNvPicPr>
          <p:nvPr/>
        </p:nvPicPr>
        <p:blipFill>
          <a:blip r:embed="rId4"/>
          <a:stretch>
            <a:fillRect/>
          </a:stretch>
        </p:blipFill>
        <p:spPr>
          <a:xfrm>
            <a:off x="3023235" y="1369695"/>
            <a:ext cx="8969375" cy="5052695"/>
          </a:xfrm>
          <a:prstGeom prst="rect">
            <a:avLst/>
          </a:prstGeom>
        </p:spPr>
      </p:pic>
      <p:sp>
        <p:nvSpPr>
          <p:cNvPr id="4" name="文本框 3"/>
          <p:cNvSpPr txBox="1"/>
          <p:nvPr/>
        </p:nvSpPr>
        <p:spPr>
          <a:xfrm>
            <a:off x="5607685" y="6489700"/>
            <a:ext cx="3916045" cy="368300"/>
          </a:xfrm>
          <a:prstGeom prst="rect">
            <a:avLst/>
          </a:prstGeom>
          <a:noFill/>
        </p:spPr>
        <p:txBody>
          <a:bodyPr wrap="square" rtlCol="0">
            <a:spAutoFit/>
          </a:bodyPr>
          <a:p>
            <a:pPr algn="ctr"/>
            <a:r>
              <a:rPr lang="en-US" altLang="zh-CN">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rPr>
              <a:t>2024</a:t>
            </a:r>
            <a:r>
              <a:rPr lang="zh-CN" altLang="en-US">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rPr>
              <a:t>年江苏省入围国赛遴选作品</a:t>
            </a:r>
            <a:endParaRPr lang="zh-CN" altLang="en-US">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cxnSp>
        <p:nvCxnSpPr>
          <p:cNvPr id="6" name="直接箭头连接符 5"/>
          <p:cNvCxnSpPr/>
          <p:nvPr/>
        </p:nvCxnSpPr>
        <p:spPr>
          <a:xfrm>
            <a:off x="4243705" y="4415155"/>
            <a:ext cx="0" cy="72834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6339205" y="4415155"/>
            <a:ext cx="0" cy="72834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8407400" y="4415155"/>
            <a:ext cx="0" cy="72834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83815" y="5180965"/>
            <a:ext cx="7073265" cy="835025"/>
          </a:xfrm>
          <a:prstGeom prst="rect">
            <a:avLst/>
          </a:prstGeom>
          <a:noFill/>
        </p:spPr>
        <p:txBody>
          <a:bodyPr wrap="square" rtlCol="0" anchor="t">
            <a:spAutoFit/>
          </a:bodyPr>
          <a:lstStyle/>
          <a:p>
            <a:pPr algn="l" fontAlgn="auto">
              <a:lnSpc>
                <a:spcPct val="80000"/>
              </a:lnSpc>
              <a:spcBef>
                <a:spcPts val="600"/>
              </a:spcBef>
              <a:spcAft>
                <a:spcPts val="600"/>
              </a:spcAft>
              <a:buClrTx/>
              <a:buSzTx/>
              <a:buFont typeface="Wingdings" panose="05000000000000000000" charset="0"/>
              <a:buNone/>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指标：    教案     </a:t>
            </a:r>
            <a:r>
              <a:rPr kumimoji="1" lang="zh-CN" altLang="en-US" sz="2400" dirty="0">
                <a:solidFill>
                  <a:srgbClr val="FF0066"/>
                </a:solidFill>
                <a:latin typeface="微软雅黑" panose="020B0503020204020204" pitchFamily="34" charset="-122"/>
                <a:ea typeface="微软雅黑" panose="020B0503020204020204" pitchFamily="34" charset="-122"/>
                <a:sym typeface="+mn-ea"/>
              </a:rPr>
              <a:t>         </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课堂实录          实施报告</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a:p>
            <a:pPr algn="l" fontAlgn="auto">
              <a:lnSpc>
                <a:spcPct val="80000"/>
              </a:lnSpc>
              <a:spcBef>
                <a:spcPts val="600"/>
              </a:spcBef>
              <a:spcAft>
                <a:spcPts val="600"/>
              </a:spcAft>
              <a:buClrTx/>
              <a:buSzTx/>
              <a:buFont typeface="Wingdings" panose="05000000000000000000" charset="0"/>
              <a:buNone/>
            </a:pPr>
            <a:r>
              <a:rPr lang="en-US" altLang="zh-CN" sz="2400" dirty="0">
                <a:solidFill>
                  <a:schemeClr val="accent1">
                    <a:lumMod val="75000"/>
                  </a:schemeClr>
                </a:solidFill>
                <a:latin typeface="Arial" panose="020B0604020202020204" pitchFamily="34" charset="0"/>
                <a:ea typeface="微软雅黑" panose="020B0503020204020204" pitchFamily="34" charset="-122"/>
                <a:sym typeface="+mn-ea"/>
              </a:rPr>
              <a:t>                                      </a:t>
            </a:r>
            <a:r>
              <a:rPr kumimoji="1" lang="zh-CN" altLang="en-US" sz="2400" dirty="0">
                <a:solidFill>
                  <a:srgbClr val="FF0066"/>
                </a:solidFill>
                <a:latin typeface="微软雅黑" panose="020B0503020204020204" pitchFamily="34" charset="-122"/>
                <a:ea typeface="微软雅黑" panose="020B0503020204020204" pitchFamily="34" charset="-122"/>
                <a:sym typeface="+mn-ea"/>
              </a:rPr>
              <a:t>40-45’ </a:t>
            </a:r>
            <a:endParaRPr kumimoji="1" lang="zh-CN" altLang="en-US" sz="2400" dirty="0">
              <a:solidFill>
                <a:srgbClr val="FF0066"/>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2329815" y="3899535"/>
            <a:ext cx="7193280" cy="607695"/>
          </a:xfrm>
          <a:prstGeom prst="rect">
            <a:avLst/>
          </a:prstGeom>
          <a:noFill/>
        </p:spPr>
        <p:txBody>
          <a:bodyPr wrap="none" rtlCol="0" anchor="t">
            <a:spAutoFit/>
          </a:bodyPr>
          <a:lstStyle/>
          <a:p>
            <a:pPr algn="l" fontAlgn="auto">
              <a:lnSpc>
                <a:spcPct val="140000"/>
              </a:lnSpc>
              <a:spcBef>
                <a:spcPts val="600"/>
              </a:spcBef>
              <a:spcAft>
                <a:spcPts val="600"/>
              </a:spcAft>
              <a:buClrTx/>
              <a:buSzTx/>
              <a:buFont typeface="Wingdings" panose="05000000000000000000" charset="0"/>
              <a:buNone/>
            </a:pPr>
            <a:r>
              <a:rPr lang="zh-CN" altLang="en-US" sz="2400" i="1" dirty="0">
                <a:solidFill>
                  <a:schemeClr val="accent1">
                    <a:lumMod val="75000"/>
                  </a:schemeClr>
                </a:solidFill>
                <a:latin typeface="Arial" panose="020B0604020202020204" pitchFamily="34" charset="0"/>
                <a:ea typeface="微软雅黑" panose="020B0503020204020204" pitchFamily="34" charset="-122"/>
                <a:sym typeface="+mn-ea"/>
              </a:rPr>
              <a:t>考察：</a:t>
            </a:r>
            <a:r>
              <a:rPr kumimoji="1" lang="zh-CN" altLang="en-US" sz="2400" i="1" dirty="0">
                <a:solidFill>
                  <a:srgbClr val="FF0066"/>
                </a:solidFill>
                <a:latin typeface="微软雅黑" panose="020B0503020204020204" pitchFamily="34" charset="-122"/>
                <a:ea typeface="微软雅黑" panose="020B0503020204020204" pitchFamily="34" charset="-122"/>
                <a:sym typeface="+mn-ea"/>
              </a:rPr>
              <a:t>教学设计</a:t>
            </a:r>
            <a:r>
              <a:rPr lang="zh-CN" altLang="en-US" sz="2400" i="1" dirty="0">
                <a:solidFill>
                  <a:schemeClr val="accent1">
                    <a:lumMod val="75000"/>
                  </a:schemeClr>
                </a:solidFill>
                <a:latin typeface="Arial" panose="020B0604020202020204" pitchFamily="34" charset="0"/>
                <a:ea typeface="微软雅黑" panose="020B0503020204020204" pitchFamily="34" charset="-122"/>
                <a:sym typeface="+mn-ea"/>
              </a:rPr>
              <a:t>能力、</a:t>
            </a:r>
            <a:r>
              <a:rPr kumimoji="1" lang="zh-CN" altLang="en-US" sz="2400" i="1" dirty="0">
                <a:solidFill>
                  <a:srgbClr val="FF0066"/>
                </a:solidFill>
                <a:latin typeface="微软雅黑" panose="020B0503020204020204" pitchFamily="34" charset="-122"/>
                <a:ea typeface="微软雅黑" panose="020B0503020204020204" pitchFamily="34" charset="-122"/>
                <a:sym typeface="+mn-ea"/>
              </a:rPr>
              <a:t>教学实施</a:t>
            </a:r>
            <a:r>
              <a:rPr lang="zh-CN" altLang="en-US" sz="2400" i="1" dirty="0">
                <a:solidFill>
                  <a:schemeClr val="accent1">
                    <a:lumMod val="75000"/>
                  </a:schemeClr>
                </a:solidFill>
                <a:latin typeface="Arial" panose="020B0604020202020204" pitchFamily="34" charset="0"/>
                <a:ea typeface="微软雅黑" panose="020B0503020204020204" pitchFamily="34" charset="-122"/>
                <a:sym typeface="+mn-ea"/>
              </a:rPr>
              <a:t>能力、</a:t>
            </a:r>
            <a:r>
              <a:rPr kumimoji="1" lang="zh-CN" altLang="en-US" sz="2400" i="1" dirty="0">
                <a:solidFill>
                  <a:srgbClr val="FF0066"/>
                </a:solidFill>
                <a:latin typeface="微软雅黑" panose="020B0503020204020204" pitchFamily="34" charset="-122"/>
                <a:ea typeface="微软雅黑" panose="020B0503020204020204" pitchFamily="34" charset="-122"/>
                <a:sym typeface="+mn-ea"/>
              </a:rPr>
              <a:t>反思研究</a:t>
            </a:r>
            <a:r>
              <a:rPr lang="zh-CN" altLang="en-US" sz="2400" i="1" dirty="0">
                <a:solidFill>
                  <a:schemeClr val="accent1">
                    <a:lumMod val="75000"/>
                  </a:schemeClr>
                </a:solidFill>
                <a:latin typeface="Arial" panose="020B0604020202020204" pitchFamily="34" charset="0"/>
                <a:ea typeface="微软雅黑" panose="020B0503020204020204" pitchFamily="34" charset="-122"/>
                <a:sym typeface="+mn-ea"/>
              </a:rPr>
              <a:t>能力</a:t>
            </a:r>
            <a:endParaRPr lang="zh-CN" altLang="en-US" sz="2400" i="1"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5" name="文本框 4"/>
          <p:cNvSpPr txBox="1"/>
          <p:nvPr/>
        </p:nvSpPr>
        <p:spPr>
          <a:xfrm>
            <a:off x="2632075" y="6459220"/>
            <a:ext cx="8366125" cy="460375"/>
          </a:xfrm>
          <a:prstGeom prst="rect">
            <a:avLst/>
          </a:prstGeom>
          <a:noFill/>
        </p:spPr>
        <p:txBody>
          <a:bodyPr wrap="square" rtlCol="0" anchor="t">
            <a:spAutoFit/>
          </a:bodyPr>
          <a:lstStyle/>
          <a:p>
            <a:pPr algn="ctr">
              <a:buClrTx/>
              <a:buSzTx/>
              <a:buFontTx/>
            </a:pPr>
            <a:r>
              <a:rPr lang="zh-CN" altLang="en-US" sz="2400">
                <a:solidFill>
                  <a:schemeClr val="accent1">
                    <a:lumMod val="75000"/>
                  </a:schemeClr>
                </a:solidFill>
              </a:rPr>
              <a:t>http://www.nvic.com.cn/Web/NewsPage/NewsList.aspx?type=1</a:t>
            </a:r>
            <a:endParaRPr lang="zh-CN" altLang="en-US" sz="2400">
              <a:solidFill>
                <a:schemeClr val="accent1">
                  <a:lumMod val="75000"/>
                </a:schemeClr>
              </a:solidFill>
            </a:endParaRPr>
          </a:p>
        </p:txBody>
      </p:sp>
      <p:sp>
        <p:nvSpPr>
          <p:cNvPr id="4" name="文本框 3"/>
          <p:cNvSpPr txBox="1"/>
          <p:nvPr>
            <p:custDataLst>
              <p:tags r:id="rId1"/>
            </p:custDataLst>
          </p:nvPr>
        </p:nvSpPr>
        <p:spPr>
          <a:xfrm>
            <a:off x="372745" y="964565"/>
            <a:ext cx="11315700" cy="2774862"/>
          </a:xfrm>
          <a:prstGeom prst="rect">
            <a:avLst/>
          </a:prstGeom>
          <a:noFill/>
        </p:spPr>
        <p:txBody>
          <a:bodyPr wrap="square" rtlCol="0" anchor="t">
            <a:spAutoFit/>
          </a:bodyPr>
          <a:lstStyle/>
          <a:p>
            <a:pPr marL="342900" indent="-342900" algn="l" fontAlgn="auto">
              <a:lnSpc>
                <a:spcPct val="140000"/>
              </a:lnSpc>
              <a:spcBef>
                <a:spcPts val="600"/>
              </a:spcBef>
              <a:spcAft>
                <a:spcPts val="600"/>
              </a:spcAft>
              <a:buClrTx/>
              <a:buSzTx/>
              <a:buFont typeface="Wingdings" panose="05000000000000000000" charset="0"/>
              <a:buChar char="n"/>
            </a:pPr>
            <a:r>
              <a:rPr lang="zh-CN" sz="2400" b="1" dirty="0">
                <a:solidFill>
                  <a:schemeClr val="accent1">
                    <a:lumMod val="75000"/>
                  </a:schemeClr>
                </a:solidFill>
                <a:latin typeface="微软雅黑" panose="020B0503020204020204" pitchFamily="34" charset="-122"/>
                <a:ea typeface="微软雅黑" panose="020B0503020204020204" pitchFamily="34" charset="-122"/>
                <a:sym typeface="+mn-ea"/>
              </a:rPr>
              <a:t>比</a:t>
            </a:r>
            <a:r>
              <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rPr>
              <a:t>赛要求</a:t>
            </a:r>
            <a:endPar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endParaRPr>
          </a:p>
          <a:p>
            <a:pPr indent="0" algn="l" fontAlgn="auto">
              <a:lnSpc>
                <a:spcPct val="140000"/>
              </a:lnSpc>
              <a:spcBef>
                <a:spcPts val="600"/>
              </a:spcBef>
              <a:spcAft>
                <a:spcPts val="600"/>
              </a:spcAft>
              <a:buClrTx/>
              <a:buSzTx/>
              <a:buFont typeface="Wingdings" panose="05000000000000000000" charset="0"/>
              <a:buNone/>
            </a:pPr>
            <a:r>
              <a:rPr lang="zh-CN" altLang="en-US" sz="2400" dirty="0">
                <a:solidFill>
                  <a:schemeClr val="accent1">
                    <a:lumMod val="75000"/>
                  </a:schemeClr>
                </a:solidFill>
                <a:latin typeface="Arial" panose="020B0604020202020204" pitchFamily="34" charset="0"/>
                <a:ea typeface="微软雅黑" panose="020B0503020204020204" pitchFamily="34" charset="-122"/>
              </a:rPr>
              <a:t>重点考察教学团队（</a:t>
            </a:r>
            <a:r>
              <a:rPr lang="en-US" altLang="zh-CN" sz="2400" dirty="0">
                <a:solidFill>
                  <a:schemeClr val="accent1">
                    <a:lumMod val="75000"/>
                  </a:schemeClr>
                </a:solidFill>
                <a:latin typeface="Arial" panose="020B0604020202020204" pitchFamily="34" charset="0"/>
                <a:ea typeface="微软雅黑" panose="020B0503020204020204" pitchFamily="34" charset="-122"/>
              </a:rPr>
              <a:t>3-4 </a:t>
            </a:r>
            <a:r>
              <a:rPr lang="zh-CN" altLang="en-US" sz="2400" dirty="0">
                <a:solidFill>
                  <a:schemeClr val="accent1">
                    <a:lumMod val="75000"/>
                  </a:schemeClr>
                </a:solidFill>
                <a:latin typeface="Arial" panose="020B0604020202020204" pitchFamily="34" charset="0"/>
                <a:ea typeface="微软雅黑" panose="020B0503020204020204" pitchFamily="34" charset="-122"/>
              </a:rPr>
              <a:t>人）针对某门课程中部分教学内容，完成教学设计、实施课堂教学、达成教学目标、进行反思改进的能力。（提交</a:t>
            </a:r>
            <a:r>
              <a:rPr lang="zh-CN" altLang="en-US" sz="2400" u="sng" dirty="0">
                <a:solidFill>
                  <a:schemeClr val="accent1">
                    <a:lumMod val="75000"/>
                  </a:schemeClr>
                </a:solidFill>
                <a:latin typeface="Arial" panose="020B0604020202020204" pitchFamily="34" charset="0"/>
                <a:ea typeface="微软雅黑" panose="020B0503020204020204" pitchFamily="34" charset="-122"/>
              </a:rPr>
              <a:t>人才培养方案、课程标准、</a:t>
            </a:r>
            <a:r>
              <a:rPr lang="zh-CN" altLang="en-US" sz="2400" b="1" dirty="0">
                <a:solidFill>
                  <a:schemeClr val="accent1">
                    <a:lumMod val="75000"/>
                  </a:schemeClr>
                </a:solidFill>
                <a:latin typeface="Arial" panose="020B0604020202020204" pitchFamily="34" charset="0"/>
                <a:ea typeface="微软雅黑" panose="020B0503020204020204" pitchFamily="34" charset="-122"/>
              </a:rPr>
              <a:t>教案、教学实施报告</a:t>
            </a:r>
            <a:r>
              <a:rPr lang="zh-CN" altLang="en-US" sz="2400" dirty="0">
                <a:solidFill>
                  <a:schemeClr val="accent1">
                    <a:lumMod val="75000"/>
                  </a:schemeClr>
                </a:solidFill>
                <a:latin typeface="Arial" panose="020B0604020202020204" pitchFamily="34" charset="0"/>
                <a:ea typeface="微软雅黑" panose="020B0503020204020204" pitchFamily="34" charset="-122"/>
              </a:rPr>
              <a:t>和</a:t>
            </a:r>
            <a:r>
              <a:rPr lang="zh-CN" altLang="en-US" sz="2400" u="sng" dirty="0">
                <a:solidFill>
                  <a:schemeClr val="accent1">
                    <a:lumMod val="75000"/>
                  </a:schemeClr>
                </a:solidFill>
                <a:latin typeface="Arial" panose="020B0604020202020204" pitchFamily="34" charset="0"/>
                <a:ea typeface="微软雅黑" panose="020B0503020204020204" pitchFamily="34" charset="-122"/>
              </a:rPr>
              <a:t>教材选用程序说明</a:t>
            </a:r>
            <a:r>
              <a:rPr lang="zh-CN" altLang="en-US" sz="2400" dirty="0">
                <a:solidFill>
                  <a:schemeClr val="accent1">
                    <a:lumMod val="75000"/>
                  </a:schemeClr>
                </a:solidFill>
                <a:latin typeface="Arial" panose="020B0604020202020204" pitchFamily="34" charset="0"/>
                <a:ea typeface="微软雅黑" panose="020B0503020204020204" pitchFamily="34" charset="-122"/>
              </a:rPr>
              <a:t>等文档资料，以及课堂教学实录和课堂教学片段等</a:t>
            </a:r>
            <a:r>
              <a:rPr lang="zh-CN" altLang="en-US" sz="2400" b="1" dirty="0">
                <a:solidFill>
                  <a:schemeClr val="accent1">
                    <a:lumMod val="75000"/>
                  </a:schemeClr>
                </a:solidFill>
                <a:latin typeface="Arial" panose="020B0604020202020204" pitchFamily="34" charset="0"/>
                <a:ea typeface="微软雅黑" panose="020B0503020204020204" pitchFamily="34" charset="-122"/>
              </a:rPr>
              <a:t>视频</a:t>
            </a:r>
            <a:r>
              <a:rPr lang="zh-CN" altLang="en-US" sz="2400" dirty="0">
                <a:solidFill>
                  <a:schemeClr val="accent1">
                    <a:lumMod val="75000"/>
                  </a:schemeClr>
                </a:solidFill>
                <a:latin typeface="Arial" panose="020B0604020202020204" pitchFamily="34" charset="0"/>
                <a:ea typeface="微软雅黑" panose="020B0503020204020204" pitchFamily="34" charset="-122"/>
              </a:rPr>
              <a:t>资料。）</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sp>
        <p:nvSpPr>
          <p:cNvPr id="12" name="文本框 11"/>
          <p:cNvSpPr txBox="1"/>
          <p:nvPr>
            <p:custDataLst>
              <p:tags r:id="rId2"/>
            </p:custDataLst>
          </p:nvPr>
        </p:nvSpPr>
        <p:spPr>
          <a:xfrm>
            <a:off x="482321" y="5998845"/>
            <a:ext cx="11758574" cy="400110"/>
          </a:xfrm>
          <a:prstGeom prst="rect">
            <a:avLst/>
          </a:prstGeom>
          <a:noFill/>
        </p:spPr>
        <p:txBody>
          <a:bodyPr wrap="square" rtlCol="0" anchor="t">
            <a:spAutoFit/>
          </a:bodyPr>
          <a:lstStyle/>
          <a:p>
            <a:r>
              <a:rPr kumimoji="1" lang="zh-CN" altLang="en-US" sz="2000" dirty="0">
                <a:solidFill>
                  <a:srgbClr val="FF0066"/>
                </a:solidFill>
                <a:latin typeface="微软雅黑" panose="020B0503020204020204" pitchFamily="34" charset="-122"/>
                <a:ea typeface="微软雅黑" panose="020B0503020204020204" pitchFamily="34" charset="-122"/>
              </a:rPr>
              <a:t>决赛</a:t>
            </a:r>
            <a:r>
              <a:rPr lang="zh-CN" altLang="en-US" sz="2000" dirty="0">
                <a:solidFill>
                  <a:schemeClr val="accent1">
                    <a:lumMod val="75000"/>
                  </a:schemeClr>
                </a:solidFill>
                <a:latin typeface="Arial" panose="020B0604020202020204" pitchFamily="34" charset="0"/>
                <a:ea typeface="微软雅黑" panose="020B0503020204020204" pitchFamily="34" charset="-122"/>
              </a:rPr>
              <a:t>课堂教学展示，教学团队在</a:t>
            </a:r>
            <a:r>
              <a:rPr kumimoji="1" lang="zh-CN" altLang="en-US" sz="2000" dirty="0">
                <a:solidFill>
                  <a:srgbClr val="FF0066"/>
                </a:solidFill>
                <a:latin typeface="微软雅黑" panose="020B0503020204020204" pitchFamily="34" charset="-122"/>
                <a:ea typeface="微软雅黑" panose="020B0503020204020204" pitchFamily="34" charset="-122"/>
              </a:rPr>
              <a:t>校内场所录制</a:t>
            </a:r>
            <a:r>
              <a:rPr lang="zh-CN" altLang="en-US" sz="2000" dirty="0">
                <a:solidFill>
                  <a:schemeClr val="accent1">
                    <a:lumMod val="75000"/>
                  </a:schemeClr>
                </a:solidFill>
                <a:latin typeface="Arial" panose="020B0604020202020204" pitchFamily="34" charset="0"/>
                <a:ea typeface="微软雅黑" panose="020B0503020204020204" pitchFamily="34" charset="-122"/>
              </a:rPr>
              <a:t>教学展示视频，</a:t>
            </a:r>
            <a:r>
              <a:rPr kumimoji="1" lang="en-US" altLang="zh-CN" sz="2000" dirty="0">
                <a:solidFill>
                  <a:srgbClr val="FF0066"/>
                </a:solidFill>
                <a:latin typeface="微软雅黑" panose="020B0503020204020204" pitchFamily="34" charset="-122"/>
                <a:ea typeface="微软雅黑" panose="020B0503020204020204" pitchFamily="34" charset="-122"/>
              </a:rPr>
              <a:t>12-16</a:t>
            </a:r>
            <a:r>
              <a:rPr kumimoji="1" lang="zh-CN" altLang="en-US" sz="2000" dirty="0">
                <a:solidFill>
                  <a:srgbClr val="FF0066"/>
                </a:solidFill>
                <a:latin typeface="微软雅黑" panose="020B0503020204020204" pitchFamily="34" charset="-122"/>
                <a:ea typeface="微软雅黑" panose="020B0503020204020204" pitchFamily="34" charset="-122"/>
              </a:rPr>
              <a:t>分钟，</a:t>
            </a:r>
            <a:r>
              <a:rPr lang="zh-CN" altLang="en-US" sz="2000" dirty="0">
                <a:solidFill>
                  <a:schemeClr val="accent1">
                    <a:lumMod val="75000"/>
                  </a:schemeClr>
                </a:solidFill>
                <a:latin typeface="Arial" panose="020B0604020202020204" pitchFamily="34" charset="0"/>
                <a:ea typeface="微软雅黑" panose="020B0503020204020204" pitchFamily="34" charset="-122"/>
              </a:rPr>
              <a:t>初赛视频内容除外。</a:t>
            </a:r>
            <a:endParaRPr lang="zh-CN" altLang="en-US" sz="2000" dirty="0">
              <a:solidFill>
                <a:schemeClr val="accent1">
                  <a:lumMod val="75000"/>
                </a:schemeClr>
              </a:solidFill>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（一）</a:t>
            </a:r>
            <a:r>
              <a:rPr lang="zh-CN" sz="2800" b="1" dirty="0">
                <a:solidFill>
                  <a:srgbClr val="0070C0"/>
                </a:solidFill>
                <a:ea typeface="微软雅黑" panose="020B0503020204020204" pitchFamily="34" charset="-122"/>
                <a:sym typeface="+mn-ea"/>
              </a:rPr>
              <a:t>内容重构</a:t>
            </a:r>
            <a:endParaRPr lang="zh-CN" sz="2800" b="1" dirty="0">
              <a:solidFill>
                <a:srgbClr val="0070C0"/>
              </a:solidFill>
              <a:ea typeface="微软雅黑" panose="020B0503020204020204" pitchFamily="34" charset="-122"/>
              <a:sym typeface="+mn-ea"/>
            </a:endParaRPr>
          </a:p>
        </p:txBody>
      </p:sp>
      <p:pic>
        <p:nvPicPr>
          <p:cNvPr id="4" name="图片 3"/>
          <p:cNvPicPr>
            <a:picLocks noChangeAspect="1"/>
          </p:cNvPicPr>
          <p:nvPr/>
        </p:nvPicPr>
        <p:blipFill>
          <a:blip r:embed="rId1"/>
          <a:srcRect l="1536" t="1600" r="1364" b="2447"/>
          <a:stretch>
            <a:fillRect/>
          </a:stretch>
        </p:blipFill>
        <p:spPr>
          <a:xfrm>
            <a:off x="2842260" y="1866265"/>
            <a:ext cx="9044940" cy="4654550"/>
          </a:xfrm>
          <a:prstGeom prst="rect">
            <a:avLst/>
          </a:prstGeom>
        </p:spPr>
      </p:pic>
      <p:sp>
        <p:nvSpPr>
          <p:cNvPr id="7" name="文本框 6"/>
          <p:cNvSpPr txBox="1"/>
          <p:nvPr/>
        </p:nvSpPr>
        <p:spPr>
          <a:xfrm>
            <a:off x="553085" y="2790190"/>
            <a:ext cx="2484120" cy="2861310"/>
          </a:xfrm>
          <a:prstGeom prst="rect">
            <a:avLst/>
          </a:prstGeom>
          <a:noFill/>
        </p:spPr>
        <p:txBody>
          <a:bodyPr wrap="square" rtlCol="0">
            <a:spAutoFit/>
          </a:bodyPr>
          <a:lstStyle/>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依据标准</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对接行业</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岗课赛证</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项目模块</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sym typeface="+mn-ea"/>
              </a:rPr>
              <a:t>思政体系</a:t>
            </a:r>
            <a:endParaRPr lang="zh-CN" altLang="en-US" sz="2800" dirty="0">
              <a:solidFill>
                <a:srgbClr val="0070C0"/>
              </a:solidFill>
              <a:ea typeface="微软雅黑" panose="020B0503020204020204" pitchFamily="34" charset="-122"/>
            </a:endParaRPr>
          </a:p>
        </p:txBody>
      </p:sp>
      <p:sp>
        <p:nvSpPr>
          <p:cNvPr id="2" name="文本框 1"/>
          <p:cNvSpPr txBox="1"/>
          <p:nvPr>
            <p:custDataLst>
              <p:tags r:id="rId2"/>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2020</a:t>
            </a:r>
            <a:r>
              <a:rPr lang="zh-CN" altLang="en-US" sz="1865" b="1">
                <a:solidFill>
                  <a:srgbClr val="0070C0"/>
                </a:solidFill>
                <a:latin typeface="楷体" panose="02010609060101010101" pitchFamily="49" charset="-122"/>
                <a:ea typeface="楷体" panose="02010609060101010101" pitchFamily="49" charset="-122"/>
              </a:rPr>
              <a:t>年浙江海宁职高国赛银奖作品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105" y="1275080"/>
            <a:ext cx="4339590" cy="521970"/>
          </a:xfrm>
          <a:prstGeom prst="rect">
            <a:avLst/>
          </a:prstGeom>
          <a:noFill/>
        </p:spPr>
        <p:txBody>
          <a:bodyPr wrap="square" rtlCol="0" anchor="t">
            <a:spAutoFit/>
          </a:bodyPr>
          <a:lstStyle/>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（一）内容重构</a:t>
            </a:r>
            <a:endParaRPr lang="en-US" altLang="zh-CN" sz="2800" b="1" dirty="0">
              <a:solidFill>
                <a:srgbClr val="0070C0"/>
              </a:solidFill>
              <a:ea typeface="微软雅黑" panose="020B0503020204020204" pitchFamily="34" charset="-122"/>
              <a:sym typeface="+mn-ea"/>
            </a:endParaRPr>
          </a:p>
        </p:txBody>
      </p:sp>
      <p:sp>
        <p:nvSpPr>
          <p:cNvPr id="7" name="文本框 6"/>
          <p:cNvSpPr txBox="1"/>
          <p:nvPr/>
        </p:nvSpPr>
        <p:spPr>
          <a:xfrm>
            <a:off x="553085" y="2790190"/>
            <a:ext cx="2484120" cy="2861310"/>
          </a:xfrm>
          <a:prstGeom prst="rect">
            <a:avLst/>
          </a:prstGeom>
          <a:noFill/>
        </p:spPr>
        <p:txBody>
          <a:bodyPr wrap="square" rtlCol="0">
            <a:spAutoFit/>
          </a:bodyPr>
          <a:lstStyle/>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依据标准</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对接行业</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岗课赛证</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项目模块</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sym typeface="+mn-ea"/>
              </a:rPr>
              <a:t>思政体系</a:t>
            </a:r>
            <a:endParaRPr lang="zh-CN" altLang="en-US" sz="2800" dirty="0">
              <a:solidFill>
                <a:srgbClr val="0070C0"/>
              </a:solidFill>
              <a:ea typeface="微软雅黑" panose="020B0503020204020204" pitchFamily="34" charset="-122"/>
            </a:endParaRPr>
          </a:p>
        </p:txBody>
      </p:sp>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1"/>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2022</a:t>
            </a:r>
            <a:r>
              <a:rPr lang="zh-CN" altLang="en-US" sz="1865" b="1">
                <a:solidFill>
                  <a:srgbClr val="0070C0"/>
                </a:solidFill>
                <a:latin typeface="楷体" panose="02010609060101010101" pitchFamily="49" charset="-122"/>
                <a:ea typeface="楷体" panose="02010609060101010101" pitchFamily="49" charset="-122"/>
              </a:rPr>
              <a:t>年宁波鄞州《RCEP出口合同履行》国赛二等奖作品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pic>
        <p:nvPicPr>
          <p:cNvPr id="8" name="内容占位符 7"/>
          <p:cNvPicPr>
            <a:picLocks noGrp="1" noChangeAspect="1"/>
          </p:cNvPicPr>
          <p:nvPr>
            <p:ph sz="half" idx="2"/>
            <p:custDataLst>
              <p:tags r:id="rId2"/>
            </p:custDataLst>
          </p:nvPr>
        </p:nvPicPr>
        <p:blipFill>
          <a:blip r:embed="rId3"/>
          <a:stretch>
            <a:fillRect/>
          </a:stretch>
        </p:blipFill>
        <p:spPr>
          <a:xfrm>
            <a:off x="2871470" y="1702435"/>
            <a:ext cx="9178290" cy="473964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r="13785"/>
          <a:stretch>
            <a:fillRect/>
          </a:stretch>
        </p:blipFill>
        <p:spPr>
          <a:xfrm>
            <a:off x="2745105" y="1487805"/>
            <a:ext cx="8726170" cy="4933950"/>
          </a:xfrm>
          <a:prstGeom prst="rect">
            <a:avLst/>
          </a:prstGeom>
        </p:spPr>
      </p:pic>
      <p:sp>
        <p:nvSpPr>
          <p:cNvPr id="2" name="文本框 1"/>
          <p:cNvSpPr txBox="1"/>
          <p:nvPr/>
        </p:nvSpPr>
        <p:spPr>
          <a:xfrm>
            <a:off x="205105" y="1275080"/>
            <a:ext cx="4339590" cy="521970"/>
          </a:xfrm>
          <a:prstGeom prst="rect">
            <a:avLst/>
          </a:prstGeom>
          <a:noFill/>
        </p:spPr>
        <p:txBody>
          <a:bodyPr wrap="square" rtlCol="0" anchor="t">
            <a:spAutoFit/>
          </a:bodyPr>
          <a:lstStyle/>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（一）内容重构</a:t>
            </a:r>
            <a:endParaRPr lang="en-US" altLang="zh-CN" sz="2800" b="1" dirty="0">
              <a:solidFill>
                <a:srgbClr val="0070C0"/>
              </a:solidFill>
              <a:ea typeface="微软雅黑" panose="020B0503020204020204" pitchFamily="34" charset="-122"/>
              <a:sym typeface="+mn-ea"/>
            </a:endParaRPr>
          </a:p>
        </p:txBody>
      </p:sp>
      <p:sp>
        <p:nvSpPr>
          <p:cNvPr id="7" name="文本框 6"/>
          <p:cNvSpPr txBox="1"/>
          <p:nvPr/>
        </p:nvSpPr>
        <p:spPr>
          <a:xfrm>
            <a:off x="553085" y="2790190"/>
            <a:ext cx="2484120" cy="2861310"/>
          </a:xfrm>
          <a:prstGeom prst="rect">
            <a:avLst/>
          </a:prstGeom>
          <a:noFill/>
        </p:spPr>
        <p:txBody>
          <a:bodyPr wrap="square" rtlCol="0">
            <a:spAutoFit/>
          </a:bodyPr>
          <a:lstStyle/>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依据标准</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对接行业</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岗课赛证</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项目模块</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sym typeface="+mn-ea"/>
              </a:rPr>
              <a:t>思政体系</a:t>
            </a:r>
            <a:endParaRPr lang="zh-CN" altLang="en-US" sz="2800" dirty="0">
              <a:solidFill>
                <a:srgbClr val="0070C0"/>
              </a:solidFill>
              <a:ea typeface="微软雅黑" panose="020B0503020204020204" pitchFamily="34" charset="-122"/>
            </a:endParaRPr>
          </a:p>
        </p:txBody>
      </p:sp>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2"/>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2021</a:t>
            </a:r>
            <a:r>
              <a:rPr lang="zh-CN" altLang="en-US" sz="1865" b="1">
                <a:solidFill>
                  <a:srgbClr val="0070C0"/>
                </a:solidFill>
                <a:latin typeface="楷体" panose="02010609060101010101" pitchFamily="49" charset="-122"/>
                <a:ea typeface="楷体" panose="02010609060101010101" pitchFamily="49" charset="-122"/>
              </a:rPr>
              <a:t>年金华职业技术学院《食品分析检测》国赛银奖作品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105" y="1275080"/>
            <a:ext cx="4339590" cy="521970"/>
          </a:xfrm>
          <a:prstGeom prst="rect">
            <a:avLst/>
          </a:prstGeom>
          <a:noFill/>
        </p:spPr>
        <p:txBody>
          <a:bodyPr wrap="square" rtlCol="0" anchor="t">
            <a:spAutoFit/>
          </a:bodyPr>
          <a:lstStyle/>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（一）内容重构</a:t>
            </a:r>
            <a:endParaRPr lang="en-US" altLang="zh-CN" sz="2800" b="1" dirty="0">
              <a:solidFill>
                <a:srgbClr val="0070C0"/>
              </a:solidFill>
              <a:ea typeface="微软雅黑" panose="020B0503020204020204" pitchFamily="34" charset="-122"/>
              <a:sym typeface="+mn-ea"/>
            </a:endParaRPr>
          </a:p>
        </p:txBody>
      </p:sp>
      <p:sp>
        <p:nvSpPr>
          <p:cNvPr id="7" name="文本框 6"/>
          <p:cNvSpPr txBox="1"/>
          <p:nvPr/>
        </p:nvSpPr>
        <p:spPr>
          <a:xfrm>
            <a:off x="553085" y="2790190"/>
            <a:ext cx="2484120" cy="2861310"/>
          </a:xfrm>
          <a:prstGeom prst="rect">
            <a:avLst/>
          </a:prstGeom>
          <a:noFill/>
        </p:spPr>
        <p:txBody>
          <a:bodyPr wrap="square" rtlCol="0">
            <a:spAutoFit/>
          </a:bodyPr>
          <a:lstStyle/>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依据标准</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对接行业</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岗课赛证</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项目模块</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sym typeface="+mn-ea"/>
              </a:rPr>
              <a:t>思政体系</a:t>
            </a:r>
            <a:endParaRPr lang="zh-CN" altLang="en-US" sz="2800" dirty="0">
              <a:solidFill>
                <a:srgbClr val="0070C0"/>
              </a:solidFill>
              <a:ea typeface="微软雅黑" panose="020B0503020204020204" pitchFamily="34" charset="-122"/>
            </a:endParaRPr>
          </a:p>
        </p:txBody>
      </p:sp>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rcRect t="4309" r="2181"/>
          <a:stretch>
            <a:fillRect/>
          </a:stretch>
        </p:blipFill>
        <p:spPr>
          <a:xfrm>
            <a:off x="2918460" y="2121535"/>
            <a:ext cx="8570595" cy="4174490"/>
          </a:xfrm>
          <a:prstGeom prst="rect">
            <a:avLst/>
          </a:prstGeom>
        </p:spPr>
      </p:pic>
      <p:sp>
        <p:nvSpPr>
          <p:cNvPr id="5" name="矩形 4"/>
          <p:cNvSpPr/>
          <p:nvPr/>
        </p:nvSpPr>
        <p:spPr>
          <a:xfrm>
            <a:off x="9027160" y="2373630"/>
            <a:ext cx="1289685" cy="3777615"/>
          </a:xfrm>
          <a:prstGeom prst="rect">
            <a:avLst/>
          </a:prstGeom>
          <a:noFill/>
          <a:ln w="28575">
            <a:solidFill>
              <a:srgbClr val="FF0066"/>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105" y="1275080"/>
            <a:ext cx="4339590" cy="521970"/>
          </a:xfrm>
          <a:prstGeom prst="rect">
            <a:avLst/>
          </a:prstGeom>
          <a:noFill/>
        </p:spPr>
        <p:txBody>
          <a:bodyPr wrap="square" rtlCol="0" anchor="t">
            <a:spAutoFit/>
          </a:bodyPr>
          <a:lstStyle/>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（一）内容重构</a:t>
            </a:r>
            <a:endParaRPr lang="en-US" altLang="zh-CN" sz="2800" b="1" dirty="0">
              <a:solidFill>
                <a:srgbClr val="0070C0"/>
              </a:solidFill>
              <a:ea typeface="微软雅黑" panose="020B0503020204020204" pitchFamily="34" charset="-122"/>
              <a:sym typeface="+mn-ea"/>
            </a:endParaRPr>
          </a:p>
        </p:txBody>
      </p:sp>
      <p:sp>
        <p:nvSpPr>
          <p:cNvPr id="7" name="文本框 6"/>
          <p:cNvSpPr txBox="1"/>
          <p:nvPr/>
        </p:nvSpPr>
        <p:spPr>
          <a:xfrm>
            <a:off x="553085" y="2790190"/>
            <a:ext cx="2484120" cy="2861310"/>
          </a:xfrm>
          <a:prstGeom prst="rect">
            <a:avLst/>
          </a:prstGeom>
          <a:noFill/>
        </p:spPr>
        <p:txBody>
          <a:bodyPr wrap="square" rtlCol="0">
            <a:spAutoFit/>
          </a:bodyPr>
          <a:lstStyle/>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依据标准</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对接行业</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岗课赛证</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项目模块</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sym typeface="+mn-ea"/>
              </a:rPr>
              <a:t>思政体系</a:t>
            </a:r>
            <a:endParaRPr lang="zh-CN" altLang="en-US" sz="2800" dirty="0">
              <a:solidFill>
                <a:srgbClr val="0070C0"/>
              </a:solidFill>
              <a:ea typeface="微软雅黑" panose="020B0503020204020204" pitchFamily="34" charset="-122"/>
            </a:endParaRPr>
          </a:p>
        </p:txBody>
      </p:sp>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2954020" y="1441450"/>
            <a:ext cx="8398510" cy="4780280"/>
          </a:xfrm>
          <a:prstGeom prst="rect">
            <a:avLst/>
          </a:prstGeom>
        </p:spPr>
      </p:pic>
      <p:sp>
        <p:nvSpPr>
          <p:cNvPr id="6" name="矩形 5"/>
          <p:cNvSpPr/>
          <p:nvPr>
            <p:custDataLst>
              <p:tags r:id="rId2"/>
            </p:custDataLst>
          </p:nvPr>
        </p:nvSpPr>
        <p:spPr>
          <a:xfrm>
            <a:off x="5078095" y="2134235"/>
            <a:ext cx="1887220" cy="3963035"/>
          </a:xfrm>
          <a:prstGeom prst="rect">
            <a:avLst/>
          </a:prstGeom>
          <a:noFill/>
          <a:ln w="28575">
            <a:solidFill>
              <a:srgbClr val="FF0066"/>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tretch>
            <a:fillRect/>
          </a:stretch>
        </p:blipFill>
        <p:spPr>
          <a:xfrm>
            <a:off x="2472690" y="1524635"/>
            <a:ext cx="9648190" cy="4691380"/>
          </a:xfrm>
          <a:prstGeom prst="rect">
            <a:avLst/>
          </a:prstGeom>
        </p:spPr>
      </p:pic>
      <p:sp>
        <p:nvSpPr>
          <p:cNvPr id="2" name="文本框 1"/>
          <p:cNvSpPr txBox="1"/>
          <p:nvPr/>
        </p:nvSpPr>
        <p:spPr>
          <a:xfrm>
            <a:off x="205105" y="1275080"/>
            <a:ext cx="4339590" cy="521970"/>
          </a:xfrm>
          <a:prstGeom prst="rect">
            <a:avLst/>
          </a:prstGeom>
          <a:noFill/>
        </p:spPr>
        <p:txBody>
          <a:bodyPr wrap="square" rtlCol="0" anchor="t">
            <a:spAutoFit/>
          </a:bodyPr>
          <a:lstStyle/>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（一）内容重构</a:t>
            </a:r>
            <a:endParaRPr lang="en-US" altLang="zh-CN" sz="2800" b="1" dirty="0">
              <a:solidFill>
                <a:srgbClr val="0070C0"/>
              </a:solidFill>
              <a:ea typeface="微软雅黑" panose="020B0503020204020204" pitchFamily="34" charset="-122"/>
              <a:sym typeface="+mn-ea"/>
            </a:endParaRPr>
          </a:p>
        </p:txBody>
      </p:sp>
      <p:sp>
        <p:nvSpPr>
          <p:cNvPr id="7" name="文本框 6"/>
          <p:cNvSpPr txBox="1"/>
          <p:nvPr/>
        </p:nvSpPr>
        <p:spPr>
          <a:xfrm>
            <a:off x="553085" y="2790190"/>
            <a:ext cx="2484120" cy="2861310"/>
          </a:xfrm>
          <a:prstGeom prst="rect">
            <a:avLst/>
          </a:prstGeom>
          <a:noFill/>
        </p:spPr>
        <p:txBody>
          <a:bodyPr wrap="square" rtlCol="0">
            <a:spAutoFit/>
          </a:bodyPr>
          <a:lstStyle/>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依据标准</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对接行业</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岗课赛证</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rPr>
              <a:t>项目模块</a:t>
            </a:r>
            <a:endParaRPr lang="zh-CN" altLang="en-US" sz="2800" dirty="0">
              <a:solidFill>
                <a:srgbClr val="0070C0"/>
              </a:solidFill>
              <a:ea typeface="微软雅黑" panose="020B0503020204020204" pitchFamily="34" charset="-122"/>
            </a:endParaRPr>
          </a:p>
          <a:p>
            <a:pPr marL="457200" indent="-457200" algn="l">
              <a:spcBef>
                <a:spcPts val="600"/>
              </a:spcBef>
              <a:spcAft>
                <a:spcPts val="600"/>
              </a:spcAft>
              <a:buClrTx/>
              <a:buSzTx/>
              <a:buFont typeface="Arial" panose="020B0604020202020204" pitchFamily="34" charset="0"/>
              <a:buChar char="•"/>
            </a:pPr>
            <a:r>
              <a:rPr lang="zh-CN" altLang="en-US" sz="2800" dirty="0">
                <a:solidFill>
                  <a:srgbClr val="0070C0"/>
                </a:solidFill>
                <a:ea typeface="微软雅黑" panose="020B0503020204020204" pitchFamily="34" charset="-122"/>
                <a:sym typeface="+mn-ea"/>
              </a:rPr>
              <a:t>思政体系</a:t>
            </a:r>
            <a:endParaRPr lang="zh-CN" altLang="en-US" sz="2800" dirty="0">
              <a:solidFill>
                <a:srgbClr val="0070C0"/>
              </a:solidFill>
              <a:ea typeface="微软雅黑" panose="020B0503020204020204" pitchFamily="34" charset="-122"/>
            </a:endParaRPr>
          </a:p>
        </p:txBody>
      </p:sp>
      <p:sp>
        <p:nvSpPr>
          <p:cNvPr id="3" name="文本框 2"/>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965440" y="2319020"/>
            <a:ext cx="3308985" cy="3332480"/>
          </a:xfrm>
          <a:prstGeom prst="rect">
            <a:avLst/>
          </a:prstGeom>
          <a:solidFill>
            <a:srgbClr val="348FEA"/>
          </a:solidFill>
        </p:spPr>
        <p:txBody>
          <a:bodyPr wrap="square" rtlCol="0" anchor="ctr" anchorCtr="0">
            <a:noAutofit/>
          </a:bodyPr>
          <a:p>
            <a:pPr algn="ctr">
              <a:lnSpc>
                <a:spcPct val="200000"/>
              </a:lnSpc>
            </a:pPr>
            <a:r>
              <a:rPr lang="zh-CN" altLang="en-US" sz="2400" b="1">
                <a:solidFill>
                  <a:schemeClr val="bg1"/>
                </a:solidFill>
                <a:latin typeface="微软雅黑" panose="020B0503020204020204" pitchFamily="34" charset="-122"/>
                <a:ea typeface="微软雅黑" panose="020B0503020204020204" pitchFamily="34" charset="-122"/>
              </a:rPr>
              <a:t>单声部合唱指挥</a:t>
            </a:r>
            <a:endParaRPr lang="zh-CN" altLang="en-US" sz="2400" b="1">
              <a:solidFill>
                <a:schemeClr val="bg1"/>
              </a:solidFill>
              <a:latin typeface="微软雅黑" panose="020B0503020204020204" pitchFamily="34" charset="-122"/>
              <a:ea typeface="微软雅黑" panose="020B0503020204020204" pitchFamily="34" charset="-122"/>
            </a:endParaRPr>
          </a:p>
          <a:p>
            <a:pPr algn="ctr">
              <a:lnSpc>
                <a:spcPct val="200000"/>
              </a:lnSpc>
            </a:pPr>
            <a:r>
              <a:rPr lang="zh-CN" altLang="en-US" sz="2400" b="1">
                <a:solidFill>
                  <a:schemeClr val="bg1"/>
                </a:solidFill>
                <a:latin typeface="微软雅黑" panose="020B0503020204020204" pitchFamily="34" charset="-122"/>
                <a:ea typeface="微软雅黑" panose="020B0503020204020204" pitchFamily="34" charset="-122"/>
                <a:sym typeface="+mn-ea"/>
              </a:rPr>
              <a:t>双声部合唱指挥</a:t>
            </a:r>
            <a:endParaRPr lang="zh-CN" altLang="en-US" sz="2400" b="1">
              <a:solidFill>
                <a:schemeClr val="bg1"/>
              </a:solidFill>
              <a:latin typeface="微软雅黑" panose="020B0503020204020204" pitchFamily="34" charset="-122"/>
              <a:ea typeface="微软雅黑" panose="020B0503020204020204" pitchFamily="34" charset="-122"/>
            </a:endParaRPr>
          </a:p>
          <a:p>
            <a:pPr algn="ctr">
              <a:lnSpc>
                <a:spcPct val="200000"/>
              </a:lnSpc>
            </a:pPr>
            <a:r>
              <a:rPr lang="zh-CN" altLang="en-US" sz="2400" b="1">
                <a:solidFill>
                  <a:schemeClr val="bg1"/>
                </a:solidFill>
                <a:latin typeface="微软雅黑" panose="020B0503020204020204" pitchFamily="34" charset="-122"/>
                <a:ea typeface="微软雅黑" panose="020B0503020204020204" pitchFamily="34" charset="-122"/>
                <a:sym typeface="+mn-ea"/>
              </a:rPr>
              <a:t>三声部合唱指挥</a:t>
            </a:r>
            <a:endParaRPr lang="zh-CN" altLang="en-US" sz="2400" b="1">
              <a:solidFill>
                <a:schemeClr val="bg1"/>
              </a:solidFill>
              <a:latin typeface="微软雅黑" panose="020B0503020204020204" pitchFamily="34" charset="-122"/>
              <a:ea typeface="微软雅黑" panose="020B0503020204020204" pitchFamily="34" charset="-122"/>
            </a:endParaRPr>
          </a:p>
          <a:p>
            <a:pPr algn="ctr">
              <a:lnSpc>
                <a:spcPct val="200000"/>
              </a:lnSpc>
            </a:pPr>
            <a:r>
              <a:rPr lang="zh-CN" altLang="en-US" sz="2400" b="1">
                <a:solidFill>
                  <a:schemeClr val="bg1"/>
                </a:solidFill>
                <a:latin typeface="微软雅黑" panose="020B0503020204020204" pitchFamily="34" charset="-122"/>
                <a:ea typeface="微软雅黑" panose="020B0503020204020204" pitchFamily="34" charset="-122"/>
                <a:sym typeface="+mn-ea"/>
              </a:rPr>
              <a:t>四部混声合唱指挥</a:t>
            </a:r>
            <a:endParaRPr lang="zh-CN" altLang="en-US" sz="24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191895" y="2695575"/>
            <a:ext cx="9065260" cy="2276475"/>
          </a:xfrm>
          <a:prstGeom prst="rect">
            <a:avLst/>
          </a:prstGeom>
        </p:spPr>
        <p:txBody>
          <a:bodyPr wrap="square">
            <a:spAutoFit/>
          </a:bodyPr>
          <a:lstStyle/>
          <a:p>
            <a:pPr fontAlgn="auto">
              <a:lnSpc>
                <a:spcPct val="150000"/>
              </a:lnSpc>
              <a:spcBef>
                <a:spcPts val="600"/>
              </a:spcBef>
              <a:spcAft>
                <a:spcPts val="600"/>
              </a:spcAft>
              <a:defRPr/>
            </a:pPr>
            <a:r>
              <a:rPr lang="zh-CN" altLang="en-US" sz="2400" b="1" dirty="0">
                <a:solidFill>
                  <a:srgbClr val="2C4B6E"/>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        </a:t>
            </a:r>
            <a:r>
              <a:rPr lang="en-US" sz="2400" dirty="0">
                <a:solidFill>
                  <a:srgbClr val="2E75B6"/>
                </a:solidFill>
                <a:latin typeface="Arial" panose="020B0604020202020204" pitchFamily="34" charset="0"/>
                <a:ea typeface="微软雅黑" panose="020B0503020204020204" pitchFamily="34" charset="-122"/>
              </a:rPr>
              <a:t>影响学习唯一重要的因素就是</a:t>
            </a:r>
            <a:r>
              <a:rPr lang="en-US" sz="2400" dirty="0">
                <a:solidFill>
                  <a:srgbClr val="FF0066"/>
                </a:solidFill>
                <a:latin typeface="Arial" panose="020B0604020202020204" pitchFamily="34" charset="0"/>
                <a:ea typeface="微软雅黑" panose="020B0503020204020204" pitchFamily="34" charset="-122"/>
              </a:rPr>
              <a:t>学习者已知道了什么</a:t>
            </a:r>
            <a:r>
              <a:rPr lang="zh-CN" altLang="en-US" sz="2400" dirty="0">
                <a:solidFill>
                  <a:srgbClr val="2E75B6"/>
                </a:solidFill>
                <a:latin typeface="Arial" panose="020B0604020202020204" pitchFamily="34" charset="0"/>
                <a:ea typeface="微软雅黑" panose="020B0503020204020204" pitchFamily="34" charset="-122"/>
              </a:rPr>
              <a:t>，</a:t>
            </a:r>
            <a:r>
              <a:rPr lang="en-US" sz="2400" dirty="0">
                <a:solidFill>
                  <a:srgbClr val="2E75B6"/>
                </a:solidFill>
                <a:latin typeface="Arial" panose="020B0604020202020204" pitchFamily="34" charset="0"/>
                <a:ea typeface="微软雅黑" panose="020B0503020204020204" pitchFamily="34" charset="-122"/>
              </a:rPr>
              <a:t>要探明这一点</a:t>
            </a:r>
            <a:r>
              <a:rPr lang="zh-CN" altLang="en-US" sz="2400" dirty="0">
                <a:solidFill>
                  <a:srgbClr val="2E75B6"/>
                </a:solidFill>
                <a:latin typeface="Arial" panose="020B0604020202020204" pitchFamily="34" charset="0"/>
                <a:ea typeface="微软雅黑" panose="020B0503020204020204" pitchFamily="34" charset="-122"/>
              </a:rPr>
              <a:t>，</a:t>
            </a:r>
            <a:r>
              <a:rPr lang="en-US" sz="2400" dirty="0">
                <a:solidFill>
                  <a:srgbClr val="2E75B6"/>
                </a:solidFill>
                <a:latin typeface="Arial" panose="020B0604020202020204" pitchFamily="34" charset="0"/>
                <a:ea typeface="微软雅黑" panose="020B0503020204020204" pitchFamily="34" charset="-122"/>
              </a:rPr>
              <a:t>并应据此进行教学。</a:t>
            </a:r>
            <a:endParaRPr lang="en-US" sz="2400" dirty="0">
              <a:solidFill>
                <a:srgbClr val="2E75B6"/>
              </a:solidFill>
              <a:latin typeface="Arial" panose="020B0604020202020204" pitchFamily="34" charset="0"/>
              <a:ea typeface="微软雅黑" panose="020B0503020204020204" pitchFamily="34" charset="-122"/>
            </a:endParaRPr>
          </a:p>
          <a:p>
            <a:pPr algn="l" fontAlgn="auto">
              <a:lnSpc>
                <a:spcPct val="150000"/>
              </a:lnSpc>
              <a:spcBef>
                <a:spcPts val="600"/>
              </a:spcBef>
              <a:spcAft>
                <a:spcPts val="600"/>
              </a:spcAft>
              <a:defRPr/>
            </a:pPr>
            <a:r>
              <a:rPr sz="2000" dirty="0">
                <a:solidFill>
                  <a:schemeClr val="accent1"/>
                </a:solidFill>
                <a:latin typeface="楷体" panose="02010609060101010101" pitchFamily="49" charset="-122"/>
                <a:ea typeface="楷体" panose="02010609060101010101" pitchFamily="49" charset="-122"/>
                <a:cs typeface="楷体" panose="02010609060101010101" pitchFamily="49" charset="-122"/>
              </a:rPr>
              <a:t> [美]戴维∙保罗∙奥苏贝尔等著，佘星南等译.教育心理学</a:t>
            </a:r>
            <a:r>
              <a:rPr lang="zh-CN" sz="2000" dirty="0">
                <a:solidFill>
                  <a:schemeClr val="accent1"/>
                </a:solidFill>
                <a:latin typeface="楷体" panose="02010609060101010101" pitchFamily="49" charset="-122"/>
                <a:ea typeface="楷体" panose="02010609060101010101" pitchFamily="49" charset="-122"/>
                <a:cs typeface="楷体" panose="02010609060101010101" pitchFamily="49" charset="-122"/>
              </a:rPr>
              <a:t>：</a:t>
            </a:r>
            <a:r>
              <a:rPr sz="2000" dirty="0">
                <a:solidFill>
                  <a:schemeClr val="accent1"/>
                </a:solidFill>
                <a:latin typeface="楷体" panose="02010609060101010101" pitchFamily="49" charset="-122"/>
                <a:ea typeface="楷体" panose="02010609060101010101" pitchFamily="49" charset="-122"/>
                <a:cs typeface="楷体" panose="02010609060101010101" pitchFamily="49" charset="-122"/>
              </a:rPr>
              <a:t>认知观点[M].北京：人民教育出版社1994：扉页</a:t>
            </a:r>
            <a:r>
              <a:rPr lang="en-US" sz="2000" dirty="0">
                <a:solidFill>
                  <a:schemeClr val="accent1"/>
                </a:solidFill>
                <a:latin typeface="楷体" panose="02010609060101010101" pitchFamily="49" charset="-122"/>
                <a:ea typeface="楷体" panose="02010609060101010101" pitchFamily="49" charset="-122"/>
                <a:cs typeface="楷体" panose="02010609060101010101" pitchFamily="49" charset="-122"/>
              </a:rPr>
              <a:t>.</a:t>
            </a:r>
            <a:endParaRPr lang="en-US" sz="2000" dirty="0">
              <a:solidFill>
                <a:schemeClr val="accent1"/>
              </a:solidFill>
              <a:latin typeface="楷体" panose="02010609060101010101" pitchFamily="49" charset="-122"/>
              <a:ea typeface="楷体" panose="02010609060101010101" pitchFamily="49" charset="-122"/>
              <a:cs typeface="楷体" panose="02010609060101010101" pitchFamily="49" charset="-122"/>
            </a:endParaRPr>
          </a:p>
        </p:txBody>
      </p:sp>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6" name="标题 1"/>
          <p:cNvSpPr txBox="1"/>
          <p:nvPr/>
        </p:nvSpPr>
        <p:spPr bwMode="auto">
          <a:xfrm>
            <a:off x="15875" y="1168400"/>
            <a:ext cx="308419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（二）学情分析</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191895" y="2695575"/>
            <a:ext cx="9065260" cy="1753235"/>
          </a:xfrm>
          <a:prstGeom prst="rect">
            <a:avLst/>
          </a:prstGeom>
        </p:spPr>
        <p:txBody>
          <a:bodyPr wrap="square">
            <a:spAutoFit/>
          </a:bodyPr>
          <a:lstStyle/>
          <a:p>
            <a:pPr algn="l" fontAlgn="auto">
              <a:lnSpc>
                <a:spcPct val="150000"/>
              </a:lnSpc>
              <a:spcBef>
                <a:spcPts val="600"/>
              </a:spcBef>
              <a:spcAft>
                <a:spcPts val="600"/>
              </a:spcAft>
              <a:buClrTx/>
              <a:buSzTx/>
              <a:buFontTx/>
              <a:defRPr/>
            </a:pPr>
            <a:r>
              <a:rPr lang="zh-CN" sz="2400" b="1" dirty="0">
                <a:solidFill>
                  <a:srgbClr val="2E75B6"/>
                </a:solidFill>
                <a:latin typeface="Arial" panose="020B0604020202020204" pitchFamily="34" charset="0"/>
                <a:ea typeface="微软雅黑" panose="020B0503020204020204" pitchFamily="34" charset="-122"/>
              </a:rPr>
              <a:t>公共基础课程：</a:t>
            </a:r>
            <a:r>
              <a:rPr lang="zh-CN" sz="2400" dirty="0">
                <a:solidFill>
                  <a:srgbClr val="2E75B6"/>
                </a:solidFill>
                <a:latin typeface="Arial" panose="020B0604020202020204" pitchFamily="34" charset="0"/>
                <a:ea typeface="微软雅黑" panose="020B0503020204020204" pitchFamily="34" charset="-122"/>
                <a:sym typeface="+mn-ea"/>
              </a:rPr>
              <a:t>客观分析学生</a:t>
            </a:r>
            <a:r>
              <a:rPr lang="en-US" sz="2400" dirty="0">
                <a:solidFill>
                  <a:srgbClr val="FF0066"/>
                </a:solidFill>
                <a:latin typeface="Arial" panose="020B0604020202020204" pitchFamily="34" charset="0"/>
                <a:ea typeface="微软雅黑" panose="020B0503020204020204" pitchFamily="34" charset="-122"/>
                <a:sym typeface="+mn-ea"/>
              </a:rPr>
              <a:t>知识基础</a:t>
            </a:r>
            <a:r>
              <a:rPr lang="zh-CN" sz="2400" dirty="0">
                <a:solidFill>
                  <a:srgbClr val="2E75B6"/>
                </a:solidFill>
                <a:latin typeface="Arial" panose="020B0604020202020204" pitchFamily="34" charset="0"/>
                <a:ea typeface="微软雅黑" panose="020B0503020204020204" pitchFamily="34" charset="-122"/>
                <a:sym typeface="+mn-ea"/>
              </a:rPr>
              <a:t>、</a:t>
            </a:r>
            <a:r>
              <a:rPr lang="en-US" sz="2400" dirty="0">
                <a:solidFill>
                  <a:srgbClr val="FF0066"/>
                </a:solidFill>
                <a:latin typeface="Arial" panose="020B0604020202020204" pitchFamily="34" charset="0"/>
                <a:ea typeface="微软雅黑" panose="020B0503020204020204" pitchFamily="34" charset="-122"/>
                <a:sym typeface="+mn-ea"/>
              </a:rPr>
              <a:t>认知能力</a:t>
            </a:r>
            <a:r>
              <a:rPr lang="zh-CN" sz="2400" dirty="0">
                <a:solidFill>
                  <a:srgbClr val="2E75B6"/>
                </a:solidFill>
                <a:latin typeface="Arial" panose="020B0604020202020204" pitchFamily="34" charset="0"/>
                <a:ea typeface="微软雅黑" panose="020B0503020204020204" pitchFamily="34" charset="-122"/>
                <a:sym typeface="+mn-ea"/>
              </a:rPr>
              <a:t>、</a:t>
            </a:r>
            <a:r>
              <a:rPr lang="en-US" sz="2400" dirty="0">
                <a:solidFill>
                  <a:srgbClr val="FF0066"/>
                </a:solidFill>
                <a:latin typeface="Arial" panose="020B0604020202020204" pitchFamily="34" charset="0"/>
                <a:ea typeface="微软雅黑" panose="020B0503020204020204" pitchFamily="34" charset="-122"/>
                <a:sym typeface="+mn-ea"/>
              </a:rPr>
              <a:t>学习特点</a:t>
            </a:r>
            <a:r>
              <a:rPr lang="zh-CN" sz="2400" dirty="0">
                <a:solidFill>
                  <a:srgbClr val="2E75B6"/>
                </a:solidFill>
                <a:latin typeface="Arial" panose="020B0604020202020204" pitchFamily="34" charset="0"/>
                <a:ea typeface="微软雅黑" panose="020B0503020204020204" pitchFamily="34" charset="-122"/>
                <a:sym typeface="+mn-ea"/>
              </a:rPr>
              <a:t>、</a:t>
            </a:r>
            <a:r>
              <a:rPr lang="en-US" sz="2400" dirty="0">
                <a:solidFill>
                  <a:srgbClr val="FF0066"/>
                </a:solidFill>
                <a:latin typeface="Arial" panose="020B0604020202020204" pitchFamily="34" charset="0"/>
                <a:ea typeface="微软雅黑" panose="020B0503020204020204" pitchFamily="34" charset="-122"/>
                <a:sym typeface="+mn-ea"/>
              </a:rPr>
              <a:t>专业特性</a:t>
            </a:r>
            <a:r>
              <a:rPr lang="zh-CN" sz="2400" dirty="0">
                <a:solidFill>
                  <a:srgbClr val="2E75B6"/>
                </a:solidFill>
                <a:latin typeface="Arial" panose="020B0604020202020204" pitchFamily="34" charset="0"/>
                <a:ea typeface="微软雅黑" panose="020B0503020204020204" pitchFamily="34" charset="-122"/>
                <a:sym typeface="+mn-ea"/>
              </a:rPr>
              <a:t>等，详实反映学生</a:t>
            </a:r>
            <a:r>
              <a:rPr lang="en-US" sz="2400" dirty="0">
                <a:solidFill>
                  <a:srgbClr val="FF0066"/>
                </a:solidFill>
                <a:latin typeface="Arial" panose="020B0604020202020204" pitchFamily="34" charset="0"/>
                <a:ea typeface="微软雅黑" panose="020B0503020204020204" pitchFamily="34" charset="-122"/>
                <a:sym typeface="+mn-ea"/>
              </a:rPr>
              <a:t>整体</a:t>
            </a:r>
            <a:r>
              <a:rPr lang="zh-CN" sz="2400" dirty="0">
                <a:solidFill>
                  <a:srgbClr val="2E75B6"/>
                </a:solidFill>
                <a:latin typeface="Arial" panose="020B0604020202020204" pitchFamily="34" charset="0"/>
                <a:ea typeface="微软雅黑" panose="020B0503020204020204" pitchFamily="34" charset="-122"/>
                <a:sym typeface="+mn-ea"/>
              </a:rPr>
              <a:t>与</a:t>
            </a:r>
            <a:r>
              <a:rPr lang="en-US" sz="2400" dirty="0">
                <a:solidFill>
                  <a:srgbClr val="FF0066"/>
                </a:solidFill>
                <a:latin typeface="Arial" panose="020B0604020202020204" pitchFamily="34" charset="0"/>
                <a:ea typeface="微软雅黑" panose="020B0503020204020204" pitchFamily="34" charset="-122"/>
                <a:sym typeface="+mn-ea"/>
              </a:rPr>
              <a:t>个体</a:t>
            </a:r>
            <a:r>
              <a:rPr lang="zh-CN" sz="2400" dirty="0">
                <a:solidFill>
                  <a:srgbClr val="2E75B6"/>
                </a:solidFill>
                <a:latin typeface="Arial" panose="020B0604020202020204" pitchFamily="34" charset="0"/>
                <a:ea typeface="微软雅黑" panose="020B0503020204020204" pitchFamily="34" charset="-122"/>
                <a:sym typeface="+mn-ea"/>
              </a:rPr>
              <a:t>情况数据，准确预判教学难点及其掌握可能。</a:t>
            </a:r>
            <a:endParaRPr lang="zh-CN" sz="2400" dirty="0">
              <a:solidFill>
                <a:srgbClr val="2E75B6"/>
              </a:solidFill>
              <a:latin typeface="Arial" panose="020B0604020202020204" pitchFamily="34" charset="0"/>
              <a:ea typeface="微软雅黑" panose="020B0503020204020204" pitchFamily="34" charset="-122"/>
              <a:sym typeface="+mn-ea"/>
            </a:endParaRPr>
          </a:p>
        </p:txBody>
      </p:sp>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6" name="标题 1"/>
          <p:cNvSpPr txBox="1"/>
          <p:nvPr/>
        </p:nvSpPr>
        <p:spPr bwMode="auto">
          <a:xfrm>
            <a:off x="15875" y="1168400"/>
            <a:ext cx="308419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（二）学情分析</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6" name="标题 1"/>
          <p:cNvSpPr txBox="1"/>
          <p:nvPr/>
        </p:nvSpPr>
        <p:spPr bwMode="auto">
          <a:xfrm>
            <a:off x="15875" y="1168400"/>
            <a:ext cx="308419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（二）学情分析</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grpSp>
        <p:nvGrpSpPr>
          <p:cNvPr id="5" name="组合 4"/>
          <p:cNvGrpSpPr/>
          <p:nvPr/>
        </p:nvGrpSpPr>
        <p:grpSpPr>
          <a:xfrm>
            <a:off x="5039995" y="2012950"/>
            <a:ext cx="7329170" cy="3590925"/>
            <a:chOff x="4814" y="2107"/>
            <a:chExt cx="13300" cy="6383"/>
          </a:xfrm>
        </p:grpSpPr>
        <p:pic>
          <p:nvPicPr>
            <p:cNvPr id="38" name="Picture 5" descr="C:\Users\卢冠廷\Desktop\22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814" y="2107"/>
              <a:ext cx="13300" cy="62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卢冠廷\Desktop\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4" y="2198"/>
              <a:ext cx="13300" cy="62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211455" y="2696210"/>
            <a:ext cx="4902835" cy="2907665"/>
            <a:chOff x="333" y="3610"/>
            <a:chExt cx="8650" cy="5215"/>
          </a:xfrm>
        </p:grpSpPr>
        <p:pic>
          <p:nvPicPr>
            <p:cNvPr id="1031" name="Picture 7" descr="C:\Users\卢冠廷\Desktop\33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 y="3610"/>
              <a:ext cx="8650" cy="39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卢冠廷\Desktop\44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 y="3623"/>
              <a:ext cx="8589" cy="520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文本框 1"/>
          <p:cNvSpPr txBox="1"/>
          <p:nvPr>
            <p:custDataLst>
              <p:tags r:id="rId5"/>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2021</a:t>
            </a:r>
            <a:r>
              <a:rPr lang="zh-CN" altLang="en-US" sz="1865" b="1">
                <a:solidFill>
                  <a:srgbClr val="0070C0"/>
                </a:solidFill>
                <a:latin typeface="楷体" panose="02010609060101010101" pitchFamily="49" charset="-122"/>
                <a:ea typeface="楷体" panose="02010609060101010101" pitchFamily="49" charset="-122"/>
              </a:rPr>
              <a:t>年苏州旅游财经学校《</a:t>
            </a:r>
            <a:r>
              <a:rPr lang="en-US" altLang="zh-CN" sz="1865" b="1">
                <a:solidFill>
                  <a:srgbClr val="0070C0"/>
                </a:solidFill>
                <a:latin typeface="楷体" panose="02010609060101010101" pitchFamily="49" charset="-122"/>
                <a:ea typeface="楷体" panose="02010609060101010101" pitchFamily="49" charset="-122"/>
              </a:rPr>
              <a:t>May I Help You</a:t>
            </a:r>
            <a:r>
              <a:rPr lang="zh-CN" altLang="en-US" sz="1865" b="1">
                <a:solidFill>
                  <a:srgbClr val="0070C0"/>
                </a:solidFill>
                <a:latin typeface="楷体" panose="02010609060101010101" pitchFamily="49" charset="-122"/>
                <a:ea typeface="楷体" panose="02010609060101010101" pitchFamily="49" charset="-122"/>
              </a:rPr>
              <a:t>》国赛金奖作品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6" name="标题 1"/>
          <p:cNvSpPr txBox="1"/>
          <p:nvPr/>
        </p:nvSpPr>
        <p:spPr bwMode="auto">
          <a:xfrm>
            <a:off x="15875" y="1168400"/>
            <a:ext cx="308419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（二）学情分析</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4" name="矩形 3"/>
          <p:cNvSpPr/>
          <p:nvPr>
            <p:custDataLst>
              <p:tags r:id="rId1"/>
            </p:custDataLst>
          </p:nvPr>
        </p:nvSpPr>
        <p:spPr>
          <a:xfrm>
            <a:off x="952500" y="2679700"/>
            <a:ext cx="9634220" cy="1753235"/>
          </a:xfrm>
          <a:prstGeom prst="rect">
            <a:avLst/>
          </a:prstGeom>
        </p:spPr>
        <p:txBody>
          <a:bodyPr wrap="square">
            <a:spAutoFit/>
          </a:bodyPr>
          <a:lstStyle/>
          <a:p>
            <a:pPr algn="l" fontAlgn="auto">
              <a:lnSpc>
                <a:spcPct val="150000"/>
              </a:lnSpc>
              <a:spcBef>
                <a:spcPts val="600"/>
              </a:spcBef>
              <a:spcAft>
                <a:spcPts val="600"/>
              </a:spcAft>
              <a:buClrTx/>
              <a:buSzTx/>
              <a:buFontTx/>
              <a:defRPr/>
            </a:pPr>
            <a:r>
              <a:rPr lang="zh-CN" sz="2400" b="1" dirty="0">
                <a:solidFill>
                  <a:srgbClr val="2E75B6"/>
                </a:solidFill>
                <a:latin typeface="Arial" panose="020B0604020202020204" pitchFamily="34" charset="0"/>
                <a:ea typeface="微软雅黑" panose="020B0503020204020204" pitchFamily="34" charset="-122"/>
                <a:sym typeface="+mn-ea"/>
              </a:rPr>
              <a:t>专业（技能）课程：</a:t>
            </a:r>
            <a:r>
              <a:rPr lang="zh-CN" sz="2400" dirty="0">
                <a:solidFill>
                  <a:srgbClr val="2E75B6"/>
                </a:solidFill>
                <a:latin typeface="Arial" panose="020B0604020202020204" pitchFamily="34" charset="0"/>
                <a:ea typeface="微软雅黑" panose="020B0503020204020204" pitchFamily="34" charset="-122"/>
                <a:sym typeface="+mn-ea"/>
              </a:rPr>
              <a:t>客观分析学生的</a:t>
            </a:r>
            <a:r>
              <a:rPr lang="en-US" sz="2400" dirty="0">
                <a:solidFill>
                  <a:srgbClr val="FF0066"/>
                </a:solidFill>
                <a:latin typeface="Arial" panose="020B0604020202020204" pitchFamily="34" charset="0"/>
                <a:ea typeface="微软雅黑" panose="020B0503020204020204" pitchFamily="34" charset="-122"/>
                <a:sym typeface="+mn-ea"/>
              </a:rPr>
              <a:t>知识和技能基础</a:t>
            </a:r>
            <a:r>
              <a:rPr lang="zh-CN" sz="2400" dirty="0">
                <a:solidFill>
                  <a:srgbClr val="2E75B6"/>
                </a:solidFill>
                <a:latin typeface="Arial" panose="020B0604020202020204" pitchFamily="34" charset="0"/>
                <a:ea typeface="微软雅黑" panose="020B0503020204020204" pitchFamily="34" charset="-122"/>
                <a:sym typeface="+mn-ea"/>
              </a:rPr>
              <a:t>、</a:t>
            </a:r>
            <a:r>
              <a:rPr lang="en-US" sz="2400" dirty="0">
                <a:solidFill>
                  <a:srgbClr val="FF0066"/>
                </a:solidFill>
                <a:latin typeface="Arial" panose="020B0604020202020204" pitchFamily="34" charset="0"/>
                <a:ea typeface="微软雅黑" panose="020B0503020204020204" pitchFamily="34" charset="-122"/>
                <a:sym typeface="+mn-ea"/>
              </a:rPr>
              <a:t>认知和实践能力</a:t>
            </a:r>
            <a:r>
              <a:rPr lang="zh-CN" sz="2400" dirty="0">
                <a:solidFill>
                  <a:srgbClr val="2E75B6"/>
                </a:solidFill>
                <a:latin typeface="Arial" panose="020B0604020202020204" pitchFamily="34" charset="0"/>
                <a:ea typeface="微软雅黑" panose="020B0503020204020204" pitchFamily="34" charset="-122"/>
                <a:sym typeface="+mn-ea"/>
              </a:rPr>
              <a:t>、</a:t>
            </a:r>
            <a:r>
              <a:rPr lang="en-US" sz="2400" dirty="0">
                <a:solidFill>
                  <a:srgbClr val="FF0066"/>
                </a:solidFill>
                <a:latin typeface="Arial" panose="020B0604020202020204" pitchFamily="34" charset="0"/>
                <a:ea typeface="微软雅黑" panose="020B0503020204020204" pitchFamily="34" charset="-122"/>
                <a:sym typeface="+mn-ea"/>
              </a:rPr>
              <a:t>学习特点</a:t>
            </a:r>
            <a:r>
              <a:rPr lang="zh-CN" sz="2400" dirty="0">
                <a:solidFill>
                  <a:srgbClr val="2E75B6"/>
                </a:solidFill>
                <a:latin typeface="Arial" panose="020B0604020202020204" pitchFamily="34" charset="0"/>
                <a:ea typeface="微软雅黑" panose="020B0503020204020204" pitchFamily="34" charset="-122"/>
                <a:sym typeface="+mn-ea"/>
              </a:rPr>
              <a:t>等，详实反映学生</a:t>
            </a:r>
            <a:r>
              <a:rPr lang="en-US" sz="2400" dirty="0">
                <a:solidFill>
                  <a:srgbClr val="FF0066"/>
                </a:solidFill>
                <a:latin typeface="Arial" panose="020B0604020202020204" pitchFamily="34" charset="0"/>
                <a:ea typeface="微软雅黑" panose="020B0503020204020204" pitchFamily="34" charset="-122"/>
                <a:sym typeface="+mn-ea"/>
              </a:rPr>
              <a:t>整体</a:t>
            </a:r>
            <a:r>
              <a:rPr lang="zh-CN" sz="2400" dirty="0">
                <a:solidFill>
                  <a:srgbClr val="2E75B6"/>
                </a:solidFill>
                <a:latin typeface="Arial" panose="020B0604020202020204" pitchFamily="34" charset="0"/>
                <a:ea typeface="微软雅黑" panose="020B0503020204020204" pitchFamily="34" charset="-122"/>
                <a:sym typeface="+mn-ea"/>
              </a:rPr>
              <a:t>与</a:t>
            </a:r>
            <a:r>
              <a:rPr lang="en-US" sz="2400" dirty="0">
                <a:solidFill>
                  <a:srgbClr val="FF0066"/>
                </a:solidFill>
                <a:latin typeface="Arial" panose="020B0604020202020204" pitchFamily="34" charset="0"/>
                <a:ea typeface="微软雅黑" panose="020B0503020204020204" pitchFamily="34" charset="-122"/>
                <a:sym typeface="+mn-ea"/>
              </a:rPr>
              <a:t>个体</a:t>
            </a:r>
            <a:r>
              <a:rPr lang="zh-CN" sz="2400" dirty="0">
                <a:solidFill>
                  <a:srgbClr val="2E75B6"/>
                </a:solidFill>
                <a:latin typeface="Arial" panose="020B0604020202020204" pitchFamily="34" charset="0"/>
                <a:ea typeface="微软雅黑" panose="020B0503020204020204" pitchFamily="34" charset="-122"/>
                <a:sym typeface="+mn-ea"/>
              </a:rPr>
              <a:t>情况数据，准确预判教学难点及其掌握可能。</a:t>
            </a:r>
            <a:endParaRPr lang="zh-CN" sz="2400" dirty="0">
              <a:solidFill>
                <a:srgbClr val="2E75B6"/>
              </a:solidFill>
              <a:latin typeface="Arial" panose="020B0604020202020204" pitchFamily="34" charset="0"/>
              <a:ea typeface="微软雅黑" panose="020B0503020204020204" pitchFamily="34" charset="-122"/>
              <a:sym typeface="+mn-ea"/>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632075" y="6459220"/>
            <a:ext cx="8366125" cy="460375"/>
          </a:xfrm>
          <a:prstGeom prst="rect">
            <a:avLst/>
          </a:prstGeom>
          <a:noFill/>
        </p:spPr>
        <p:txBody>
          <a:bodyPr wrap="square" rtlCol="0" anchor="t">
            <a:spAutoFit/>
          </a:bodyPr>
          <a:lstStyle/>
          <a:p>
            <a:pPr algn="ctr">
              <a:buClrTx/>
              <a:buSzTx/>
              <a:buFontTx/>
            </a:pPr>
            <a:r>
              <a:rPr lang="zh-CN" altLang="en-US" sz="2400">
                <a:solidFill>
                  <a:schemeClr val="accent1">
                    <a:lumMod val="75000"/>
                  </a:schemeClr>
                </a:solidFill>
              </a:rPr>
              <a:t>http://www.nvic.com.cn/Web/NewsPage/NewsList.aspx?type=1</a:t>
            </a:r>
            <a:endParaRPr lang="zh-CN" altLang="en-US" sz="2400">
              <a:solidFill>
                <a:schemeClr val="accent1">
                  <a:lumMod val="75000"/>
                </a:schemeClr>
              </a:solidFill>
            </a:endParaRPr>
          </a:p>
        </p:txBody>
      </p:sp>
      <p:sp>
        <p:nvSpPr>
          <p:cNvPr id="4" name="文本框 3"/>
          <p:cNvSpPr txBox="1"/>
          <p:nvPr>
            <p:custDataLst>
              <p:tags r:id="rId1"/>
            </p:custDataLst>
          </p:nvPr>
        </p:nvSpPr>
        <p:spPr>
          <a:xfrm>
            <a:off x="372745" y="1271270"/>
            <a:ext cx="11315700" cy="3585845"/>
          </a:xfrm>
          <a:prstGeom prst="rect">
            <a:avLst/>
          </a:prstGeom>
          <a:noFill/>
        </p:spPr>
        <p:txBody>
          <a:bodyPr wrap="square" rtlCol="0" anchor="t">
            <a:spAutoFit/>
          </a:bodyPr>
          <a:lstStyle/>
          <a:p>
            <a:pPr marL="342900" indent="-342900" algn="l" fontAlgn="auto">
              <a:lnSpc>
                <a:spcPct val="140000"/>
              </a:lnSpc>
              <a:spcBef>
                <a:spcPts val="600"/>
              </a:spcBef>
              <a:spcAft>
                <a:spcPts val="600"/>
              </a:spcAft>
              <a:buClrTx/>
              <a:buSzTx/>
              <a:buFont typeface="Wingdings" panose="05000000000000000000" charset="0"/>
              <a:buChar char="n"/>
            </a:pPr>
            <a:r>
              <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rPr>
              <a:t>评审指标赋分</a:t>
            </a:r>
            <a:endPar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endParaRPr>
          </a:p>
          <a:p>
            <a:pPr marL="342900" indent="-342900" algn="l" fontAlgn="auto">
              <a:lnSpc>
                <a:spcPct val="160000"/>
              </a:lnSpc>
              <a:spcBef>
                <a:spcPts val="600"/>
              </a:spcBef>
              <a:spcAft>
                <a:spcPts val="600"/>
              </a:spcAft>
              <a:buClrTx/>
              <a:buSzTx/>
              <a:buFont typeface="Wingdings" panose="05000000000000000000" charset="0"/>
              <a:buChar char="Ø"/>
            </a:pPr>
            <a:r>
              <a:rPr lang="zh-CN" altLang="en-US" sz="2400" b="1" dirty="0">
                <a:solidFill>
                  <a:schemeClr val="accent1">
                    <a:lumMod val="75000"/>
                  </a:schemeClr>
                </a:solidFill>
                <a:latin typeface="Arial" panose="020B0604020202020204" pitchFamily="34" charset="0"/>
                <a:ea typeface="微软雅黑" panose="020B0503020204020204" pitchFamily="34" charset="-122"/>
                <a:sym typeface="+mn-ea"/>
              </a:rPr>
              <a:t>浏览性材料：</a:t>
            </a:r>
            <a:endParaRPr lang="zh-CN" altLang="en-US" sz="2400" b="1" dirty="0">
              <a:solidFill>
                <a:schemeClr val="accent1">
                  <a:lumMod val="75000"/>
                </a:schemeClr>
              </a:solidFill>
              <a:latin typeface="Arial" panose="020B0604020202020204" pitchFamily="34" charset="0"/>
              <a:ea typeface="微软雅黑" panose="020B0503020204020204" pitchFamily="34" charset="-122"/>
              <a:sym typeface="+mn-ea"/>
            </a:endParaRPr>
          </a:p>
          <a:p>
            <a:pPr indent="0" algn="l" fontAlgn="auto">
              <a:lnSpc>
                <a:spcPct val="160000"/>
              </a:lnSpc>
              <a:spcBef>
                <a:spcPts val="600"/>
              </a:spcBef>
              <a:spcAft>
                <a:spcPts val="600"/>
              </a:spcAft>
              <a:buClrTx/>
              <a:buSzTx/>
              <a:buFont typeface="Arial" panose="020B0604020202020204" pitchFamily="34" charset="0"/>
              <a:buNone/>
            </a:pPr>
            <a:r>
              <a:rPr lang="en-US" altLang="zh-CN" sz="2400" dirty="0">
                <a:solidFill>
                  <a:schemeClr val="accent1">
                    <a:lumMod val="75000"/>
                  </a:schemeClr>
                </a:solidFill>
                <a:latin typeface="Arial" panose="020B0604020202020204" pitchFamily="34" charset="0"/>
                <a:ea typeface="微软雅黑" panose="020B0503020204020204" pitchFamily="34" charset="-122"/>
                <a:sym typeface="+mn-ea"/>
              </a:rPr>
              <a:t>    </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专业人才培养方案 4%、课程标准 4%、教材选用程序说明 2%</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a:p>
            <a:pPr marL="342900" indent="-342900" algn="l" fontAlgn="auto">
              <a:lnSpc>
                <a:spcPct val="160000"/>
              </a:lnSpc>
              <a:spcBef>
                <a:spcPts val="600"/>
              </a:spcBef>
              <a:spcAft>
                <a:spcPts val="600"/>
              </a:spcAft>
              <a:buClrTx/>
              <a:buSzTx/>
              <a:buFont typeface="Wingdings" panose="05000000000000000000" charset="0"/>
              <a:buChar char="Ø"/>
            </a:pPr>
            <a:r>
              <a:rPr lang="zh-CN" altLang="en-US" sz="2400" b="1" dirty="0">
                <a:solidFill>
                  <a:schemeClr val="accent1">
                    <a:lumMod val="75000"/>
                  </a:schemeClr>
                </a:solidFill>
                <a:latin typeface="Arial" panose="020B0604020202020204" pitchFamily="34" charset="0"/>
                <a:ea typeface="微软雅黑" panose="020B0503020204020204" pitchFamily="34" charset="-122"/>
                <a:sym typeface="+mn-ea"/>
              </a:rPr>
              <a:t>审阅性材料</a:t>
            </a:r>
            <a:r>
              <a:rPr lang="en-US" altLang="zh-CN" sz="2400" b="1" dirty="0">
                <a:solidFill>
                  <a:schemeClr val="accent1">
                    <a:lumMod val="75000"/>
                  </a:schemeClr>
                </a:solidFill>
                <a:latin typeface="Arial" panose="020B0604020202020204" pitchFamily="34" charset="0"/>
                <a:ea typeface="微软雅黑" panose="020B0503020204020204" pitchFamily="34" charset="-122"/>
                <a:sym typeface="+mn-ea"/>
              </a:rPr>
              <a:t> </a:t>
            </a:r>
            <a:r>
              <a:rPr lang="zh-CN" altLang="en-US" sz="2400" b="1"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400" b="1" dirty="0">
              <a:solidFill>
                <a:schemeClr val="accent1">
                  <a:lumMod val="75000"/>
                </a:schemeClr>
              </a:solidFill>
              <a:latin typeface="Arial" panose="020B0604020202020204" pitchFamily="34" charset="0"/>
              <a:ea typeface="微软雅黑" panose="020B0503020204020204" pitchFamily="34" charset="-122"/>
              <a:sym typeface="+mn-ea"/>
            </a:endParaRPr>
          </a:p>
          <a:p>
            <a:pPr indent="0" algn="l" fontAlgn="auto">
              <a:lnSpc>
                <a:spcPct val="160000"/>
              </a:lnSpc>
              <a:spcBef>
                <a:spcPts val="600"/>
              </a:spcBef>
              <a:spcAft>
                <a:spcPts val="600"/>
              </a:spcAft>
              <a:buClrTx/>
              <a:buSzTx/>
              <a:buFont typeface="Arial" panose="020B0604020202020204" pitchFamily="34" charset="0"/>
              <a:buNone/>
            </a:pPr>
            <a:r>
              <a:rPr lang="en-US" altLang="zh-CN" sz="2400" dirty="0">
                <a:solidFill>
                  <a:schemeClr val="accent1">
                    <a:lumMod val="75000"/>
                  </a:schemeClr>
                </a:solidFill>
                <a:latin typeface="Arial" panose="020B0604020202020204" pitchFamily="34" charset="0"/>
                <a:ea typeface="微软雅黑" panose="020B0503020204020204" pitchFamily="34" charset="-122"/>
                <a:sym typeface="+mn-ea"/>
              </a:rPr>
              <a:t>    </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参赛教案 30%、教学实施报告 30%、课堂实录视频 30%</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6" name="标题 1"/>
          <p:cNvSpPr txBox="1"/>
          <p:nvPr/>
        </p:nvSpPr>
        <p:spPr bwMode="auto">
          <a:xfrm>
            <a:off x="15875" y="1168400"/>
            <a:ext cx="308419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（二）学情分析</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custDataLst>
              <p:tags r:id="rId1"/>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2022</a:t>
            </a:r>
            <a:r>
              <a:rPr lang="zh-CN" altLang="en-US" sz="1865" b="1">
                <a:solidFill>
                  <a:srgbClr val="0070C0"/>
                </a:solidFill>
                <a:latin typeface="楷体" panose="02010609060101010101" pitchFamily="49" charset="-122"/>
                <a:ea typeface="楷体" panose="02010609060101010101" pitchFamily="49" charset="-122"/>
              </a:rPr>
              <a:t>年厦门同安《隔离护理》国赛金奖作品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2"/>
          <a:stretch>
            <a:fillRect/>
          </a:stretch>
        </p:blipFill>
        <p:spPr>
          <a:xfrm>
            <a:off x="4057015" y="1168400"/>
            <a:ext cx="5883910" cy="5271770"/>
          </a:xfrm>
          <a:prstGeom prst="rect">
            <a:avLst/>
          </a:prstGeom>
        </p:spPr>
      </p:pic>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6" name="标题 1"/>
          <p:cNvSpPr txBox="1"/>
          <p:nvPr/>
        </p:nvSpPr>
        <p:spPr bwMode="auto">
          <a:xfrm>
            <a:off x="15875" y="1168400"/>
            <a:ext cx="308419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（二）学情分析</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custDataLst>
              <p:tags r:id="rId1"/>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2021</a:t>
            </a:r>
            <a:r>
              <a:rPr lang="zh-CN" altLang="en-US" sz="1865" b="1">
                <a:solidFill>
                  <a:srgbClr val="0070C0"/>
                </a:solidFill>
                <a:latin typeface="楷体" panose="02010609060101010101" pitchFamily="49" charset="-122"/>
                <a:ea typeface="楷体" panose="02010609060101010101" pitchFamily="49" charset="-122"/>
              </a:rPr>
              <a:t>年金华职业技术学院《植保无人机应用</a:t>
            </a:r>
            <a:r>
              <a:rPr lang="zh-CN" altLang="en-US" sz="1865" b="1">
                <a:solidFill>
                  <a:srgbClr val="0070C0"/>
                </a:solidFill>
                <a:latin typeface="楷体" panose="02010609060101010101" pitchFamily="49" charset="-122"/>
                <a:ea typeface="楷体" panose="02010609060101010101" pitchFamily="49" charset="-122"/>
              </a:rPr>
              <a:t>技术》国赛金奖作品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2"/>
          <a:stretch>
            <a:fillRect/>
          </a:stretch>
        </p:blipFill>
        <p:spPr>
          <a:xfrm>
            <a:off x="3005138" y="1574800"/>
            <a:ext cx="7630795" cy="4914900"/>
          </a:xfrm>
          <a:prstGeom prst="rect">
            <a:avLst/>
          </a:prstGeom>
        </p:spPr>
      </p:pic>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6" name="标题 1"/>
          <p:cNvSpPr txBox="1"/>
          <p:nvPr/>
        </p:nvSpPr>
        <p:spPr bwMode="auto">
          <a:xfrm>
            <a:off x="15875" y="1168400"/>
            <a:ext cx="308419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（二）学情分析</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nvPicPr>
        <p:blipFill>
          <a:blip r:embed="rId1"/>
          <a:stretch>
            <a:fillRect/>
          </a:stretch>
        </p:blipFill>
        <p:spPr>
          <a:xfrm>
            <a:off x="2854960" y="1553845"/>
            <a:ext cx="7560945" cy="4675505"/>
          </a:xfrm>
          <a:prstGeom prst="rect">
            <a:avLst/>
          </a:prstGeom>
        </p:spPr>
      </p:pic>
      <p:sp>
        <p:nvSpPr>
          <p:cNvPr id="5" name="文本框 4"/>
          <p:cNvSpPr txBox="1"/>
          <p:nvPr>
            <p:custDataLst>
              <p:tags r:id="rId2"/>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2021</a:t>
            </a:r>
            <a:r>
              <a:rPr lang="zh-CN" altLang="en-US" sz="1865" b="1">
                <a:solidFill>
                  <a:srgbClr val="0070C0"/>
                </a:solidFill>
                <a:latin typeface="楷体" panose="02010609060101010101" pitchFamily="49" charset="-122"/>
                <a:ea typeface="楷体" panose="02010609060101010101" pitchFamily="49" charset="-122"/>
              </a:rPr>
              <a:t>年金华职业技术学院《食品分析检测》国赛金奖作品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6" name="标题 1"/>
          <p:cNvSpPr txBox="1"/>
          <p:nvPr/>
        </p:nvSpPr>
        <p:spPr bwMode="auto">
          <a:xfrm>
            <a:off x="15875" y="1168400"/>
            <a:ext cx="308419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rPr>
              <a:t>（二）学情分析</a:t>
            </a: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1"/>
          <a:stretch>
            <a:fillRect/>
          </a:stretch>
        </p:blipFill>
        <p:spPr>
          <a:xfrm>
            <a:off x="2255520" y="1998345"/>
            <a:ext cx="7847965" cy="4427855"/>
          </a:xfrm>
          <a:prstGeom prst="rect">
            <a:avLst/>
          </a:prstGeom>
        </p:spPr>
      </p:pic>
      <p:sp>
        <p:nvSpPr>
          <p:cNvPr id="4" name="文本框 3"/>
          <p:cNvSpPr txBox="1"/>
          <p:nvPr/>
        </p:nvSpPr>
        <p:spPr>
          <a:xfrm>
            <a:off x="4436745" y="6520180"/>
            <a:ext cx="3916045" cy="368300"/>
          </a:xfrm>
          <a:prstGeom prst="rect">
            <a:avLst/>
          </a:prstGeom>
          <a:noFill/>
        </p:spPr>
        <p:txBody>
          <a:bodyPr wrap="square" rtlCol="0">
            <a:spAutoFit/>
          </a:bodyPr>
          <a:p>
            <a:pPr algn="ctr"/>
            <a:r>
              <a:rPr lang="en-US" altLang="zh-CN">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rPr>
              <a:t>2024</a:t>
            </a:r>
            <a:r>
              <a:rPr lang="zh-CN" altLang="en-US">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rPr>
              <a:t>年江苏省入围国赛遴选作品</a:t>
            </a:r>
            <a:endParaRPr lang="zh-CN" altLang="en-US">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5105" y="1275080"/>
            <a:ext cx="950722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（三）目标确立</a:t>
            </a:r>
            <a:r>
              <a:rPr lang="zh-CN" altLang="en-US" sz="2400">
                <a:solidFill>
                  <a:schemeClr val="accent1">
                    <a:lumMod val="75000"/>
                  </a:schemeClr>
                </a:solidFill>
                <a:latin typeface="微软雅黑" panose="020B0503020204020204" pitchFamily="34" charset="-122"/>
                <a:ea typeface="微软雅黑" panose="020B0503020204020204" pitchFamily="34" charset="-122"/>
                <a:sym typeface="+mn-ea"/>
              </a:rPr>
              <a:t>（公共课关注新课标中的学科核心素养）</a:t>
            </a:r>
            <a:endPar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graphicFrame>
        <p:nvGraphicFramePr>
          <p:cNvPr id="2" name="表格 1"/>
          <p:cNvGraphicFramePr/>
          <p:nvPr>
            <p:custDataLst>
              <p:tags r:id="rId1"/>
            </p:custDataLst>
          </p:nvPr>
        </p:nvGraphicFramePr>
        <p:xfrm>
          <a:off x="889000" y="1842135"/>
          <a:ext cx="10486390" cy="4895850"/>
        </p:xfrm>
        <a:graphic>
          <a:graphicData uri="http://schemas.openxmlformats.org/drawingml/2006/table">
            <a:tbl>
              <a:tblPr firstRow="1" bandRow="1">
                <a:tableStyleId>{5C22544A-7EE6-4342-B048-85BDC9FD1C3A}</a:tableStyleId>
              </a:tblPr>
              <a:tblGrid>
                <a:gridCol w="1276350"/>
                <a:gridCol w="9210040"/>
              </a:tblGrid>
              <a:tr h="415290">
                <a:tc>
                  <a:txBody>
                    <a:bodyPr/>
                    <a:lstStyle/>
                    <a:p>
                      <a:pPr algn="ctr">
                        <a:buNone/>
                      </a:pPr>
                      <a:r>
                        <a:rPr lang="zh-CN" altLang="en-US" sz="2000">
                          <a:latin typeface="微软雅黑" panose="020B0503020204020204" pitchFamily="34" charset="-122"/>
                          <a:ea typeface="微软雅黑" panose="020B0503020204020204" pitchFamily="34" charset="-122"/>
                        </a:rPr>
                        <a:t>课程</a:t>
                      </a:r>
                      <a:endParaRPr lang="zh-CN" altLang="en-US" sz="2000">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2000">
                          <a:latin typeface="微软雅黑" panose="020B0503020204020204" pitchFamily="34" charset="-122"/>
                          <a:ea typeface="微软雅黑" panose="020B0503020204020204" pitchFamily="34" charset="-122"/>
                        </a:rPr>
                        <a:t>学科核心素养</a:t>
                      </a:r>
                      <a:endParaRPr lang="zh-CN" altLang="en-US" sz="2000">
                        <a:latin typeface="微软雅黑" panose="020B0503020204020204" pitchFamily="34" charset="-122"/>
                        <a:ea typeface="微软雅黑" panose="020B0503020204020204" pitchFamily="34" charset="-122"/>
                      </a:endParaRPr>
                    </a:p>
                  </a:txBody>
                  <a:tcPr/>
                </a:tc>
              </a:tr>
              <a:tr h="415290">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德育</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政治认同、职业精神、法治意识、健全人格和公共参与</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925">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语文</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语言理解与运用、思维发展与提升、审美发现与鉴赏、文化传承与参与</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290">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数学</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数学运算、直观相像、逻辑推理、数学抽象、数据分析与数据建模</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290">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英语</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职场语言沟通、思维差异感知、跨文化理解、自主学习</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290">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艺术</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艺术感知、审美判断、创意表达、文化理解</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290">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体育</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运动能力、健康行为、体育精神</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290">
                <a:tc>
                  <a:txBody>
                    <a:bodyPr/>
                    <a:lstStyle/>
                    <a:p>
                      <a:pPr algn="ctr">
                        <a:buNone/>
                      </a:pPr>
                      <a:r>
                        <a:rPr lang="zh-CN" altLang="en-US" sz="2000">
                          <a:solidFill>
                            <a:srgbClr val="005C9C"/>
                          </a:solidFill>
                          <a:latin typeface="微软雅黑" panose="020B0503020204020204" pitchFamily="34" charset="-122"/>
                          <a:ea typeface="微软雅黑" panose="020B0503020204020204" pitchFamily="34" charset="-122"/>
                        </a:rPr>
                        <a:t>物理</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buNone/>
                      </a:pPr>
                      <a:r>
                        <a:rPr lang="zh-CN" altLang="en-US" sz="2000">
                          <a:solidFill>
                            <a:srgbClr val="005C9C"/>
                          </a:solidFill>
                          <a:latin typeface="微软雅黑" panose="020B0503020204020204" pitchFamily="34" charset="-122"/>
                          <a:ea typeface="微软雅黑" panose="020B0503020204020204" pitchFamily="34" charset="-122"/>
                        </a:rPr>
                        <a:t>物理观念及应用、科学思维与创新、科学实践与技能、科学态度与责任</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742315">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化学</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宏观辨识与微观探析、变化观念与平衡思想、现象观察与规律认知、实验探究与创新意识、科学态度与社会责任</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290">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历史</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唯物史观、时空观念、史料实证、历史解释、家国情怀</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290">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信息技术</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信息意识、计算思维、数字化学习与创新、信息社会责任</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5105" y="1275080"/>
            <a:ext cx="950722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（三）目标确立</a:t>
            </a:r>
            <a:r>
              <a:rPr lang="zh-CN" altLang="en-US" sz="2400">
                <a:solidFill>
                  <a:schemeClr val="accent1">
                    <a:lumMod val="75000"/>
                  </a:schemeClr>
                </a:solidFill>
                <a:latin typeface="微软雅黑" panose="020B0503020204020204" pitchFamily="34" charset="-122"/>
                <a:ea typeface="微软雅黑" panose="020B0503020204020204" pitchFamily="34" charset="-122"/>
                <a:sym typeface="+mn-ea"/>
              </a:rPr>
              <a:t>（公共课关注新课标中的学科核心素养）</a:t>
            </a:r>
            <a:endPar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graphicFrame>
        <p:nvGraphicFramePr>
          <p:cNvPr id="2" name="表格 1"/>
          <p:cNvGraphicFramePr/>
          <p:nvPr>
            <p:custDataLst>
              <p:tags r:id="rId1"/>
            </p:custDataLst>
          </p:nvPr>
        </p:nvGraphicFramePr>
        <p:xfrm>
          <a:off x="889000" y="1842135"/>
          <a:ext cx="10486390" cy="4895850"/>
        </p:xfrm>
        <a:graphic>
          <a:graphicData uri="http://schemas.openxmlformats.org/drawingml/2006/table">
            <a:tbl>
              <a:tblPr firstRow="1" bandRow="1">
                <a:tableStyleId>{5C22544A-7EE6-4342-B048-85BDC9FD1C3A}</a:tableStyleId>
              </a:tblPr>
              <a:tblGrid>
                <a:gridCol w="1276350"/>
                <a:gridCol w="9210040"/>
              </a:tblGrid>
              <a:tr h="415290">
                <a:tc>
                  <a:txBody>
                    <a:bodyPr/>
                    <a:lstStyle/>
                    <a:p>
                      <a:pPr algn="ctr">
                        <a:buNone/>
                      </a:pPr>
                      <a:r>
                        <a:rPr lang="zh-CN" altLang="en-US" sz="2000">
                          <a:latin typeface="微软雅黑" panose="020B0503020204020204" pitchFamily="34" charset="-122"/>
                          <a:ea typeface="微软雅黑" panose="020B0503020204020204" pitchFamily="34" charset="-122"/>
                        </a:rPr>
                        <a:t>课程</a:t>
                      </a:r>
                      <a:endParaRPr lang="zh-CN" altLang="en-US" sz="2000">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2000">
                          <a:latin typeface="微软雅黑" panose="020B0503020204020204" pitchFamily="34" charset="-122"/>
                          <a:ea typeface="微软雅黑" panose="020B0503020204020204" pitchFamily="34" charset="-122"/>
                        </a:rPr>
                        <a:t>学科核心素养</a:t>
                      </a:r>
                      <a:endParaRPr lang="zh-CN" altLang="en-US" sz="2000">
                        <a:latin typeface="微软雅黑" panose="020B0503020204020204" pitchFamily="34" charset="-122"/>
                        <a:ea typeface="微软雅黑" panose="020B0503020204020204" pitchFamily="34" charset="-122"/>
                      </a:endParaRPr>
                    </a:p>
                  </a:txBody>
                  <a:tcPr/>
                </a:tc>
              </a:tr>
              <a:tr h="415290">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德育</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政治认同、职业精神、法治意识、健全人格和公共参与</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925">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语文</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语言理解与运用、思维发展与提升、审美发现与鉴赏、文化传承与参与</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290">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数学</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数学运算、直观相像、逻辑推理、数学抽象、数据分析与数据建模</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290">
                <a:tc>
                  <a:txBody>
                    <a:bodyPr/>
                    <a:lstStyle/>
                    <a:p>
                      <a:pPr algn="ctr">
                        <a:buClrTx/>
                        <a:buSzTx/>
                        <a:buFontTx/>
                        <a:buNone/>
                      </a:pPr>
                      <a:r>
                        <a:rPr lang="zh-CN" altLang="en-US" sz="2000">
                          <a:solidFill>
                            <a:srgbClr val="FF0000"/>
                          </a:solidFill>
                          <a:latin typeface="微软雅黑" panose="020B0503020204020204" pitchFamily="34" charset="-122"/>
                          <a:ea typeface="微软雅黑" panose="020B0503020204020204" pitchFamily="34" charset="-122"/>
                        </a:rPr>
                        <a:t>英语</a:t>
                      </a:r>
                      <a:endParaRPr lang="zh-CN" altLang="en-US" sz="2000">
                        <a:solidFill>
                          <a:srgbClr val="FF0000"/>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FF0000"/>
                          </a:solidFill>
                          <a:latin typeface="微软雅黑" panose="020B0503020204020204" pitchFamily="34" charset="-122"/>
                          <a:ea typeface="微软雅黑" panose="020B0503020204020204" pitchFamily="34" charset="-122"/>
                        </a:rPr>
                        <a:t>职场涉外沟通、语文思维提升、多元文化交流、自主学习完善</a:t>
                      </a:r>
                      <a:endParaRPr lang="zh-CN" altLang="en-US" sz="2000">
                        <a:solidFill>
                          <a:srgbClr val="FF0000"/>
                        </a:solidFill>
                        <a:latin typeface="微软雅黑" panose="020B0503020204020204" pitchFamily="34" charset="-122"/>
                        <a:ea typeface="微软雅黑" panose="020B0503020204020204" pitchFamily="34" charset="-122"/>
                      </a:endParaRPr>
                    </a:p>
                  </a:txBody>
                  <a:tcPr/>
                </a:tc>
              </a:tr>
              <a:tr h="415290">
                <a:tc>
                  <a:txBody>
                    <a:bodyPr/>
                    <a:lstStyle/>
                    <a:p>
                      <a:pPr algn="ctr">
                        <a:buNone/>
                      </a:pPr>
                      <a:r>
                        <a:rPr lang="zh-CN" altLang="en-US" sz="2000">
                          <a:solidFill>
                            <a:srgbClr val="005C9C"/>
                          </a:solidFill>
                          <a:latin typeface="微软雅黑" panose="020B0503020204020204" pitchFamily="34" charset="-122"/>
                          <a:ea typeface="微软雅黑" panose="020B0503020204020204" pitchFamily="34" charset="-122"/>
                        </a:rPr>
                        <a:t>艺术</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buNone/>
                      </a:pPr>
                      <a:r>
                        <a:rPr lang="zh-CN" altLang="en-US" sz="2000">
                          <a:solidFill>
                            <a:srgbClr val="005C9C"/>
                          </a:solidFill>
                          <a:latin typeface="微软雅黑" panose="020B0503020204020204" pitchFamily="34" charset="-122"/>
                          <a:ea typeface="微软雅黑" panose="020B0503020204020204" pitchFamily="34" charset="-122"/>
                        </a:rPr>
                        <a:t>艺术感知、审美判断、创意表达、文化理解</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290">
                <a:tc>
                  <a:txBody>
                    <a:bodyPr/>
                    <a:lstStyle/>
                    <a:p>
                      <a:pPr algn="ctr">
                        <a:buNone/>
                      </a:pPr>
                      <a:r>
                        <a:rPr lang="zh-CN" altLang="en-US" sz="2000">
                          <a:solidFill>
                            <a:srgbClr val="FF0000"/>
                          </a:solidFill>
                          <a:latin typeface="微软雅黑" panose="020B0503020204020204" pitchFamily="34" charset="-122"/>
                          <a:ea typeface="微软雅黑" panose="020B0503020204020204" pitchFamily="34" charset="-122"/>
                        </a:rPr>
                        <a:t>体育</a:t>
                      </a:r>
                      <a:endParaRPr lang="zh-CN" altLang="en-US" sz="2000">
                        <a:solidFill>
                          <a:srgbClr val="FF0000"/>
                        </a:solidFill>
                        <a:latin typeface="微软雅黑" panose="020B0503020204020204" pitchFamily="34" charset="-122"/>
                        <a:ea typeface="微软雅黑" panose="020B0503020204020204" pitchFamily="34" charset="-122"/>
                      </a:endParaRPr>
                    </a:p>
                  </a:txBody>
                  <a:tcPr anchor="ctr"/>
                </a:tc>
                <a:tc>
                  <a:txBody>
                    <a:bodyPr/>
                    <a:lstStyle/>
                    <a:p>
                      <a:pPr>
                        <a:buNone/>
                      </a:pPr>
                      <a:r>
                        <a:rPr lang="zh-CN" altLang="en-US" sz="2000">
                          <a:solidFill>
                            <a:srgbClr val="FF0000"/>
                          </a:solidFill>
                          <a:latin typeface="微软雅黑" panose="020B0503020204020204" pitchFamily="34" charset="-122"/>
                          <a:ea typeface="微软雅黑" panose="020B0503020204020204" pitchFamily="34" charset="-122"/>
                        </a:rPr>
                        <a:t>运动能力、健康行为、体育精神</a:t>
                      </a:r>
                      <a:endParaRPr lang="zh-CN" altLang="en-US" sz="2000">
                        <a:solidFill>
                          <a:srgbClr val="FF0000"/>
                        </a:solidFill>
                        <a:latin typeface="微软雅黑" panose="020B0503020204020204" pitchFamily="34" charset="-122"/>
                        <a:ea typeface="微软雅黑" panose="020B0503020204020204" pitchFamily="34" charset="-122"/>
                      </a:endParaRPr>
                    </a:p>
                  </a:txBody>
                  <a:tcPr/>
                </a:tc>
              </a:tr>
              <a:tr h="415290">
                <a:tc>
                  <a:txBody>
                    <a:bodyPr/>
                    <a:lstStyle/>
                    <a:p>
                      <a:pPr algn="ctr">
                        <a:buNone/>
                      </a:pPr>
                      <a:r>
                        <a:rPr lang="zh-CN" altLang="en-US" sz="2000">
                          <a:solidFill>
                            <a:srgbClr val="005C9C"/>
                          </a:solidFill>
                          <a:latin typeface="微软雅黑" panose="020B0503020204020204" pitchFamily="34" charset="-122"/>
                          <a:ea typeface="微软雅黑" panose="020B0503020204020204" pitchFamily="34" charset="-122"/>
                        </a:rPr>
                        <a:t>物理</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buNone/>
                      </a:pPr>
                      <a:r>
                        <a:rPr lang="zh-CN" altLang="en-US" sz="2000">
                          <a:solidFill>
                            <a:srgbClr val="005C9C"/>
                          </a:solidFill>
                          <a:latin typeface="微软雅黑" panose="020B0503020204020204" pitchFamily="34" charset="-122"/>
                          <a:ea typeface="微软雅黑" panose="020B0503020204020204" pitchFamily="34" charset="-122"/>
                        </a:rPr>
                        <a:t>物理观念及应用、科学思维与创新、科学实践与技能、科学态度与责任</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742315">
                <a:tc>
                  <a:txBody>
                    <a:bodyPr/>
                    <a:lstStyle/>
                    <a:p>
                      <a:pPr algn="ctr">
                        <a:buNone/>
                      </a:pPr>
                      <a:r>
                        <a:rPr lang="zh-CN" altLang="en-US" sz="2000">
                          <a:solidFill>
                            <a:srgbClr val="005C9C"/>
                          </a:solidFill>
                          <a:latin typeface="微软雅黑" panose="020B0503020204020204" pitchFamily="34" charset="-122"/>
                          <a:ea typeface="微软雅黑" panose="020B0503020204020204" pitchFamily="34" charset="-122"/>
                        </a:rPr>
                        <a:t>化学</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buNone/>
                      </a:pPr>
                      <a:r>
                        <a:rPr lang="zh-CN" altLang="en-US" sz="2000">
                          <a:solidFill>
                            <a:srgbClr val="005C9C"/>
                          </a:solidFill>
                          <a:latin typeface="微软雅黑" panose="020B0503020204020204" pitchFamily="34" charset="-122"/>
                          <a:ea typeface="微软雅黑" panose="020B0503020204020204" pitchFamily="34" charset="-122"/>
                        </a:rPr>
                        <a:t>宏观辨识与微观探析、变化观念与平衡思想、现象观察与规律认知、实验探究与创新意识、科学态度与社会责任</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290">
                <a:tc>
                  <a:txBody>
                    <a:bodyPr/>
                    <a:lstStyle/>
                    <a:p>
                      <a:pPr algn="ctr">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历史</a:t>
                      </a:r>
                      <a:endParaRPr lang="zh-CN" altLang="en-US" sz="2000">
                        <a:solidFill>
                          <a:srgbClr val="005C9C"/>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005C9C"/>
                          </a:solidFill>
                          <a:latin typeface="微软雅黑" panose="020B0503020204020204" pitchFamily="34" charset="-122"/>
                          <a:ea typeface="微软雅黑" panose="020B0503020204020204" pitchFamily="34" charset="-122"/>
                        </a:rPr>
                        <a:t>唯物史观、时空观念、史料实证、历史解释、家国情怀</a:t>
                      </a:r>
                      <a:endParaRPr lang="zh-CN" altLang="en-US" sz="2000">
                        <a:solidFill>
                          <a:srgbClr val="005C9C"/>
                        </a:solidFill>
                        <a:latin typeface="微软雅黑" panose="020B0503020204020204" pitchFamily="34" charset="-122"/>
                        <a:ea typeface="微软雅黑" panose="020B0503020204020204" pitchFamily="34" charset="-122"/>
                      </a:endParaRPr>
                    </a:p>
                  </a:txBody>
                  <a:tcPr/>
                </a:tc>
              </a:tr>
              <a:tr h="415290">
                <a:tc>
                  <a:txBody>
                    <a:bodyPr/>
                    <a:lstStyle/>
                    <a:p>
                      <a:pPr algn="ctr">
                        <a:buClrTx/>
                        <a:buSzTx/>
                        <a:buFontTx/>
                        <a:buNone/>
                      </a:pPr>
                      <a:r>
                        <a:rPr lang="zh-CN" altLang="en-US" sz="2000">
                          <a:solidFill>
                            <a:srgbClr val="FF0000"/>
                          </a:solidFill>
                          <a:latin typeface="微软雅黑" panose="020B0503020204020204" pitchFamily="34" charset="-122"/>
                          <a:ea typeface="微软雅黑" panose="020B0503020204020204" pitchFamily="34" charset="-122"/>
                        </a:rPr>
                        <a:t>信息技术</a:t>
                      </a:r>
                      <a:endParaRPr lang="zh-CN" altLang="en-US" sz="2000">
                        <a:solidFill>
                          <a:srgbClr val="FF0000"/>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buNone/>
                      </a:pPr>
                      <a:r>
                        <a:rPr lang="zh-CN" altLang="en-US" sz="2000">
                          <a:solidFill>
                            <a:srgbClr val="FF0000"/>
                          </a:solidFill>
                          <a:latin typeface="微软雅黑" panose="020B0503020204020204" pitchFamily="34" charset="-122"/>
                          <a:ea typeface="微软雅黑" panose="020B0503020204020204" pitchFamily="34" charset="-122"/>
                          <a:sym typeface="+mn-ea"/>
                        </a:rPr>
                        <a:t>信息意识、计算思维、数字化创新与发展、信息社会责任</a:t>
                      </a:r>
                      <a:endParaRPr lang="zh-CN" altLang="en-US" sz="2000">
                        <a:solidFill>
                          <a:srgbClr val="FF0000"/>
                        </a:solidFill>
                        <a:latin typeface="微软雅黑" panose="020B0503020204020204" pitchFamily="34" charset="-122"/>
                        <a:ea typeface="微软雅黑" panose="020B0503020204020204" pitchFamily="34" charset="-122"/>
                        <a:sym typeface="+mn-ea"/>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文本框 1"/>
          <p:cNvSpPr txBox="1"/>
          <p:nvPr/>
        </p:nvSpPr>
        <p:spPr>
          <a:xfrm>
            <a:off x="205105" y="1275080"/>
            <a:ext cx="11395710" cy="435610"/>
          </a:xfrm>
          <a:prstGeom prst="rect">
            <a:avLst/>
          </a:prstGeom>
          <a:noFill/>
        </p:spPr>
        <p:txBody>
          <a:bodyPr wrap="square" rtlCol="0" anchor="t">
            <a:spAutoFit/>
          </a:bodyPr>
          <a:lstStyle/>
          <a:p>
            <a:pPr marL="0" algn="l">
              <a:lnSpc>
                <a:spcPct val="80000"/>
              </a:lnSpc>
              <a:spcBef>
                <a:spcPts val="600"/>
              </a:spcBef>
              <a:spcAft>
                <a:spcPts val="600"/>
              </a:spcAft>
              <a:buClrTx/>
              <a:buSzTx/>
            </a:pPr>
            <a:r>
              <a:rPr lang="zh-CN" altLang="en-US" sz="2800" b="1" dirty="0">
                <a:solidFill>
                  <a:srgbClr val="0070C0"/>
                </a:solidFill>
                <a:ea typeface="微软雅黑" panose="020B0503020204020204" pitchFamily="34" charset="-122"/>
                <a:sym typeface="+mn-ea"/>
              </a:rPr>
              <a:t>（三）目标确立</a:t>
            </a:r>
            <a:r>
              <a:rPr lang="en-US" altLang="zh-CN" sz="2800" b="1" dirty="0">
                <a:solidFill>
                  <a:srgbClr val="0070C0"/>
                </a:solidFill>
                <a:ea typeface="微软雅黑" panose="020B0503020204020204" pitchFamily="34" charset="-122"/>
                <a:sym typeface="+mn-ea"/>
              </a:rPr>
              <a:t>      </a:t>
            </a:r>
            <a:r>
              <a:rPr lang="en-US" altLang="zh-CN" sz="2800" dirty="0">
                <a:solidFill>
                  <a:srgbClr val="0070C0"/>
                </a:solidFill>
                <a:ea typeface="微软雅黑" panose="020B0503020204020204" pitchFamily="34" charset="-122"/>
                <a:sym typeface="+mn-ea"/>
              </a:rPr>
              <a:t>教学目标表述明确、相互关联，重点突出、可评可测。</a:t>
            </a:r>
            <a:endParaRPr lang="zh-CN" sz="2800" b="1" dirty="0">
              <a:solidFill>
                <a:srgbClr val="0070C0"/>
              </a:solidFill>
              <a:ea typeface="微软雅黑" panose="020B0503020204020204" pitchFamily="34" charset="-122"/>
              <a:sym typeface="+mn-ea"/>
            </a:endParaRPr>
          </a:p>
        </p:txBody>
      </p:sp>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3001010" y="1744980"/>
            <a:ext cx="7371080" cy="5100320"/>
          </a:xfrm>
          <a:prstGeom prst="rect">
            <a:avLst/>
          </a:prstGeom>
          <a:effectLst>
            <a:outerShdw blurRad="50800" dist="38100" dir="2700000" algn="tl" rotWithShape="0">
              <a:prstClr val="black">
                <a:alpha val="40000"/>
              </a:prstClr>
            </a:outerShdw>
          </a:effectLst>
        </p:spPr>
      </p:pic>
      <p:sp>
        <p:nvSpPr>
          <p:cNvPr id="6" name="文本框 5"/>
          <p:cNvSpPr txBox="1"/>
          <p:nvPr>
            <p:custDataLst>
              <p:tags r:id="rId3"/>
            </p:custDataLst>
          </p:nvPr>
        </p:nvSpPr>
        <p:spPr>
          <a:xfrm>
            <a:off x="877570" y="3424555"/>
            <a:ext cx="1737360" cy="1106805"/>
          </a:xfrm>
          <a:prstGeom prst="rect">
            <a:avLst/>
          </a:prstGeom>
          <a:solidFill>
            <a:srgbClr val="3A70A2"/>
          </a:solidFill>
          <a:ln>
            <a:solidFill>
              <a:srgbClr val="0070C0"/>
            </a:solidFill>
          </a:ln>
        </p:spPr>
        <p:txBody>
          <a:bodyPr wrap="square" rtlCol="0">
            <a:spAutoFit/>
          </a:bodyPr>
          <a:p>
            <a:pPr algn="ctr">
              <a:lnSpc>
                <a:spcPct val="150000"/>
              </a:lnSpc>
            </a:pPr>
            <a:r>
              <a:rPr lang="zh-CN" altLang="en-US" sz="2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吟唐诗宋词 品诗酒人生</a:t>
            </a:r>
            <a:endParaRPr lang="zh-CN" altLang="en-US" sz="2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文本框 1"/>
          <p:cNvSpPr txBox="1"/>
          <p:nvPr/>
        </p:nvSpPr>
        <p:spPr>
          <a:xfrm>
            <a:off x="205105" y="1275080"/>
            <a:ext cx="10204450" cy="1020445"/>
          </a:xfrm>
          <a:prstGeom prst="rect">
            <a:avLst/>
          </a:prstGeom>
          <a:noFill/>
        </p:spPr>
        <p:txBody>
          <a:bodyPr wrap="square" rtlCol="0" anchor="t">
            <a:spAutoFit/>
          </a:bodyPr>
          <a:lstStyle/>
          <a:p>
            <a:pPr marL="0" algn="l">
              <a:lnSpc>
                <a:spcPct val="80000"/>
              </a:lnSpc>
              <a:spcBef>
                <a:spcPts val="600"/>
              </a:spcBef>
              <a:spcAft>
                <a:spcPts val="600"/>
              </a:spcAft>
              <a:buClrTx/>
              <a:buSzTx/>
            </a:pPr>
            <a:r>
              <a:rPr lang="zh-CN" altLang="en-US" sz="2800" b="1" dirty="0">
                <a:solidFill>
                  <a:srgbClr val="0070C0"/>
                </a:solidFill>
                <a:ea typeface="微软雅黑" panose="020B0503020204020204" pitchFamily="34" charset="-122"/>
                <a:sym typeface="+mn-ea"/>
              </a:rPr>
              <a:t>（三）目标确立</a:t>
            </a:r>
            <a:endParaRPr lang="zh-CN" altLang="en-US" sz="2800" b="1" dirty="0">
              <a:solidFill>
                <a:srgbClr val="0070C0"/>
              </a:solidFill>
              <a:ea typeface="微软雅黑" panose="020B0503020204020204" pitchFamily="34" charset="-122"/>
              <a:sym typeface="+mn-ea"/>
            </a:endParaRPr>
          </a:p>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 </a:t>
            </a:r>
            <a:r>
              <a:rPr lang="en-US" altLang="zh-CN" sz="2800" b="1" dirty="0">
                <a:solidFill>
                  <a:srgbClr val="0070C0"/>
                </a:solidFill>
                <a:ea typeface="微软雅黑" panose="020B0503020204020204" pitchFamily="34" charset="-122"/>
                <a:sym typeface="+mn-ea"/>
              </a:rPr>
              <a:t>             </a:t>
            </a:r>
            <a:r>
              <a:rPr lang="en-US" altLang="zh-CN" sz="2800" dirty="0">
                <a:solidFill>
                  <a:srgbClr val="0070C0"/>
                </a:solidFill>
                <a:ea typeface="微软雅黑" panose="020B0503020204020204" pitchFamily="34" charset="-122"/>
                <a:sym typeface="+mn-ea"/>
              </a:rPr>
              <a:t>教学目标表述明确、相互关联，重点突出、可评可测。</a:t>
            </a:r>
            <a:endParaRPr lang="zh-CN" sz="2800" b="1" dirty="0">
              <a:solidFill>
                <a:srgbClr val="0070C0"/>
              </a:solidFill>
              <a:ea typeface="微软雅黑" panose="020B0503020204020204" pitchFamily="34" charset="-122"/>
              <a:sym typeface="+mn-ea"/>
            </a:endParaRPr>
          </a:p>
        </p:txBody>
      </p:sp>
      <p:pic>
        <p:nvPicPr>
          <p:cNvPr id="12" name="图片 12" descr="1602370436(1)"/>
          <p:cNvPicPr>
            <a:picLocks noChangeAspect="1"/>
          </p:cNvPicPr>
          <p:nvPr>
            <p:custDataLst>
              <p:tags r:id="rId1"/>
            </p:custDataLst>
          </p:nvPr>
        </p:nvPicPr>
        <p:blipFill>
          <a:blip r:embed="rId2"/>
          <a:srcRect l="436"/>
          <a:stretch>
            <a:fillRect/>
          </a:stretch>
        </p:blipFill>
        <p:spPr>
          <a:xfrm>
            <a:off x="1220470" y="2292985"/>
            <a:ext cx="9725025" cy="3976370"/>
          </a:xfrm>
          <a:prstGeom prst="rect">
            <a:avLst/>
          </a:prstGeom>
        </p:spPr>
      </p:pic>
      <p:sp>
        <p:nvSpPr>
          <p:cNvPr id="4" name="文本框 3"/>
          <p:cNvSpPr txBox="1"/>
          <p:nvPr>
            <p:custDataLst>
              <p:tags r:id="rId3"/>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2020</a:t>
            </a:r>
            <a:r>
              <a:rPr lang="zh-CN" altLang="en-US" sz="1865" b="1">
                <a:solidFill>
                  <a:srgbClr val="0070C0"/>
                </a:solidFill>
                <a:latin typeface="楷体" panose="02010609060101010101" pitchFamily="49" charset="-122"/>
                <a:ea typeface="楷体" panose="02010609060101010101" pitchFamily="49" charset="-122"/>
              </a:rPr>
              <a:t>年英语组国赛金奖作品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文本框 1"/>
          <p:cNvSpPr txBox="1"/>
          <p:nvPr/>
        </p:nvSpPr>
        <p:spPr>
          <a:xfrm>
            <a:off x="205105" y="1275080"/>
            <a:ext cx="11323320" cy="435610"/>
          </a:xfrm>
          <a:prstGeom prst="rect">
            <a:avLst/>
          </a:prstGeom>
          <a:noFill/>
        </p:spPr>
        <p:txBody>
          <a:bodyPr wrap="square" rtlCol="0" anchor="t">
            <a:spAutoFit/>
          </a:bodyPr>
          <a:lstStyle/>
          <a:p>
            <a:pPr marL="0" algn="l">
              <a:lnSpc>
                <a:spcPct val="80000"/>
              </a:lnSpc>
              <a:spcBef>
                <a:spcPts val="600"/>
              </a:spcBef>
              <a:spcAft>
                <a:spcPts val="600"/>
              </a:spcAft>
              <a:buClrTx/>
              <a:buSzTx/>
            </a:pPr>
            <a:r>
              <a:rPr lang="zh-CN" altLang="en-US" sz="2800" b="1" dirty="0">
                <a:solidFill>
                  <a:srgbClr val="0070C0"/>
                </a:solidFill>
                <a:ea typeface="微软雅黑" panose="020B0503020204020204" pitchFamily="34" charset="-122"/>
                <a:sym typeface="+mn-ea"/>
              </a:rPr>
              <a:t>（三）目标确立</a:t>
            </a:r>
            <a:r>
              <a:rPr lang="en-US" altLang="zh-CN" sz="2800" b="1" dirty="0">
                <a:solidFill>
                  <a:srgbClr val="0070C0"/>
                </a:solidFill>
                <a:ea typeface="微软雅黑" panose="020B0503020204020204" pitchFamily="34" charset="-122"/>
                <a:sym typeface="+mn-ea"/>
              </a:rPr>
              <a:t>    </a:t>
            </a:r>
            <a:r>
              <a:rPr lang="en-US" altLang="zh-CN" sz="2800" dirty="0">
                <a:solidFill>
                  <a:srgbClr val="0070C0"/>
                </a:solidFill>
                <a:ea typeface="微软雅黑" panose="020B0503020204020204" pitchFamily="34" charset="-122"/>
                <a:sym typeface="+mn-ea"/>
              </a:rPr>
              <a:t>教学目标表述明确、相互关联，重点突出、可评可测。</a:t>
            </a:r>
            <a:endParaRPr lang="zh-CN" sz="2800" b="1" dirty="0">
              <a:solidFill>
                <a:srgbClr val="0070C0"/>
              </a:solidFill>
              <a:ea typeface="微软雅黑" panose="020B0503020204020204" pitchFamily="34" charset="-122"/>
              <a:sym typeface="+mn-ea"/>
            </a:endParaRPr>
          </a:p>
        </p:txBody>
      </p:sp>
      <p:pic>
        <p:nvPicPr>
          <p:cNvPr id="7" name="图片 6"/>
          <p:cNvPicPr>
            <a:picLocks noChangeAspect="1"/>
          </p:cNvPicPr>
          <p:nvPr>
            <p:custDataLst>
              <p:tags r:id="rId1"/>
            </p:custDataLst>
          </p:nvPr>
        </p:nvPicPr>
        <p:blipFill>
          <a:blip r:embed="rId2"/>
          <a:stretch>
            <a:fillRect/>
          </a:stretch>
        </p:blipFill>
        <p:spPr>
          <a:xfrm>
            <a:off x="1783715" y="1844040"/>
            <a:ext cx="9140190" cy="4606290"/>
          </a:xfrm>
          <a:prstGeom prst="rect">
            <a:avLst/>
          </a:prstGeom>
        </p:spPr>
      </p:pic>
    </p:spTree>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文本框 1"/>
          <p:cNvSpPr txBox="1"/>
          <p:nvPr/>
        </p:nvSpPr>
        <p:spPr>
          <a:xfrm>
            <a:off x="205105" y="1275080"/>
            <a:ext cx="11555730" cy="435610"/>
          </a:xfrm>
          <a:prstGeom prst="rect">
            <a:avLst/>
          </a:prstGeom>
          <a:noFill/>
        </p:spPr>
        <p:txBody>
          <a:bodyPr wrap="square" rtlCol="0" anchor="t">
            <a:spAutoFit/>
          </a:bodyPr>
          <a:lstStyle/>
          <a:p>
            <a:pPr marL="0" algn="l">
              <a:lnSpc>
                <a:spcPct val="80000"/>
              </a:lnSpc>
              <a:spcBef>
                <a:spcPts val="600"/>
              </a:spcBef>
              <a:spcAft>
                <a:spcPts val="600"/>
              </a:spcAft>
              <a:buClrTx/>
              <a:buSzTx/>
            </a:pPr>
            <a:r>
              <a:rPr lang="zh-CN" altLang="en-US" sz="2800" b="1" dirty="0">
                <a:solidFill>
                  <a:srgbClr val="0070C0"/>
                </a:solidFill>
                <a:ea typeface="微软雅黑" panose="020B0503020204020204" pitchFamily="34" charset="-122"/>
                <a:sym typeface="+mn-ea"/>
              </a:rPr>
              <a:t>（三）目标确立</a:t>
            </a:r>
            <a:r>
              <a:rPr lang="en-US" altLang="zh-CN" sz="2800" b="1" dirty="0">
                <a:solidFill>
                  <a:srgbClr val="0070C0"/>
                </a:solidFill>
                <a:ea typeface="微软雅黑" panose="020B0503020204020204" pitchFamily="34" charset="-122"/>
                <a:sym typeface="+mn-ea"/>
              </a:rPr>
              <a:t>     </a:t>
            </a:r>
            <a:r>
              <a:rPr lang="en-US" altLang="zh-CN" sz="2800" dirty="0">
                <a:solidFill>
                  <a:srgbClr val="0070C0"/>
                </a:solidFill>
                <a:ea typeface="微软雅黑" panose="020B0503020204020204" pitchFamily="34" charset="-122"/>
                <a:sym typeface="+mn-ea"/>
              </a:rPr>
              <a:t>教学目标表述明确、相互关联，重点突出、可评可测。</a:t>
            </a:r>
            <a:endParaRPr lang="zh-CN" sz="2800" b="1" dirty="0">
              <a:solidFill>
                <a:srgbClr val="0070C0"/>
              </a:solidFill>
              <a:ea typeface="微软雅黑" panose="020B0503020204020204" pitchFamily="34" charset="-122"/>
              <a:sym typeface="+mn-ea"/>
            </a:endParaRPr>
          </a:p>
        </p:txBody>
      </p:sp>
      <p:pic>
        <p:nvPicPr>
          <p:cNvPr id="5" name="图片 4"/>
          <p:cNvPicPr>
            <a:picLocks noChangeAspect="1"/>
          </p:cNvPicPr>
          <p:nvPr>
            <p:custDataLst>
              <p:tags r:id="rId1"/>
            </p:custDataLst>
          </p:nvPr>
        </p:nvPicPr>
        <p:blipFill>
          <a:blip r:embed="rId2"/>
          <a:stretch>
            <a:fillRect/>
          </a:stretch>
        </p:blipFill>
        <p:spPr>
          <a:xfrm>
            <a:off x="1845945" y="1758950"/>
            <a:ext cx="8989060" cy="4900295"/>
          </a:xfrm>
          <a:prstGeom prst="rect">
            <a:avLst/>
          </a:prstGeom>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632075" y="6459220"/>
            <a:ext cx="8366125" cy="460375"/>
          </a:xfrm>
          <a:prstGeom prst="rect">
            <a:avLst/>
          </a:prstGeom>
          <a:noFill/>
        </p:spPr>
        <p:txBody>
          <a:bodyPr wrap="square" rtlCol="0" anchor="t">
            <a:spAutoFit/>
          </a:bodyPr>
          <a:lstStyle/>
          <a:p>
            <a:pPr algn="ctr">
              <a:buClrTx/>
              <a:buSzTx/>
              <a:buFontTx/>
            </a:pPr>
            <a:r>
              <a:rPr lang="zh-CN" altLang="en-US" sz="2400">
                <a:solidFill>
                  <a:schemeClr val="accent1">
                    <a:lumMod val="75000"/>
                  </a:schemeClr>
                </a:solidFill>
              </a:rPr>
              <a:t>http://www.nvic.com.cn/Web/NewsPage/NewsList.aspx?type=1</a:t>
            </a:r>
            <a:endParaRPr lang="zh-CN" altLang="en-US" sz="2400">
              <a:solidFill>
                <a:schemeClr val="accent1">
                  <a:lumMod val="75000"/>
                </a:schemeClr>
              </a:solidFill>
            </a:endParaRPr>
          </a:p>
        </p:txBody>
      </p:sp>
      <p:sp>
        <p:nvSpPr>
          <p:cNvPr id="4" name="文本框 3"/>
          <p:cNvSpPr txBox="1"/>
          <p:nvPr>
            <p:custDataLst>
              <p:tags r:id="rId1"/>
            </p:custDataLst>
          </p:nvPr>
        </p:nvSpPr>
        <p:spPr>
          <a:xfrm>
            <a:off x="372745" y="1271270"/>
            <a:ext cx="11315700" cy="4330065"/>
          </a:xfrm>
          <a:prstGeom prst="rect">
            <a:avLst/>
          </a:prstGeom>
          <a:noFill/>
        </p:spPr>
        <p:txBody>
          <a:bodyPr wrap="square" rtlCol="0" anchor="t">
            <a:spAutoFit/>
          </a:bodyPr>
          <a:lstStyle/>
          <a:p>
            <a:pPr marL="342900" indent="-342900" algn="l" fontAlgn="auto">
              <a:lnSpc>
                <a:spcPct val="140000"/>
              </a:lnSpc>
              <a:spcBef>
                <a:spcPts val="600"/>
              </a:spcBef>
              <a:spcAft>
                <a:spcPts val="600"/>
              </a:spcAft>
              <a:buClrTx/>
              <a:buSzTx/>
              <a:buFont typeface="Wingdings" panose="05000000000000000000" charset="0"/>
              <a:buChar char="n"/>
            </a:pPr>
            <a:r>
              <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rPr>
              <a:t>评审指标赋分（决赛）</a:t>
            </a:r>
            <a:endPar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endParaRPr>
          </a:p>
          <a:p>
            <a:pPr marL="342900" indent="-342900" algn="l" fontAlgn="auto">
              <a:lnSpc>
                <a:spcPct val="160000"/>
              </a:lnSpc>
              <a:spcBef>
                <a:spcPts val="600"/>
              </a:spcBef>
              <a:spcAft>
                <a:spcPts val="600"/>
              </a:spcAft>
              <a:buClrTx/>
              <a:buSzTx/>
              <a:buFont typeface="Wingdings" panose="05000000000000000000" charset="0"/>
              <a:buChar char="Ø"/>
            </a:pPr>
            <a:r>
              <a:rPr lang="zh-CN" altLang="en-US" sz="2400" b="1" dirty="0">
                <a:solidFill>
                  <a:schemeClr val="accent1">
                    <a:lumMod val="75000"/>
                  </a:schemeClr>
                </a:solidFill>
                <a:latin typeface="Arial" panose="020B0604020202020204" pitchFamily="34" charset="0"/>
                <a:ea typeface="微软雅黑" panose="020B0503020204020204" pitchFamily="34" charset="-122"/>
                <a:sym typeface="+mn-ea"/>
              </a:rPr>
              <a:t>实施报告汇报：</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2</a:t>
            </a:r>
            <a:r>
              <a:rPr lang="en-US" altLang="zh-CN" sz="2400" dirty="0">
                <a:solidFill>
                  <a:schemeClr val="accent1">
                    <a:lumMod val="75000"/>
                  </a:schemeClr>
                </a:solidFill>
                <a:latin typeface="Arial" panose="020B0604020202020204" pitchFamily="34" charset="0"/>
                <a:ea typeface="微软雅黑" panose="020B0503020204020204" pitchFamily="34" charset="-122"/>
                <a:sym typeface="+mn-ea"/>
              </a:rPr>
              <a:t>5</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a:p>
            <a:pPr marL="342900" indent="-342900" algn="l" fontAlgn="auto">
              <a:lnSpc>
                <a:spcPct val="160000"/>
              </a:lnSpc>
              <a:spcBef>
                <a:spcPts val="600"/>
              </a:spcBef>
              <a:spcAft>
                <a:spcPts val="600"/>
              </a:spcAft>
              <a:buClrTx/>
              <a:buSzTx/>
              <a:buFont typeface="Wingdings" panose="05000000000000000000" charset="0"/>
              <a:buChar char="Ø"/>
            </a:pPr>
            <a:r>
              <a:rPr lang="zh-CN" altLang="en-US" sz="2400" b="1" dirty="0">
                <a:solidFill>
                  <a:schemeClr val="accent1">
                    <a:lumMod val="75000"/>
                  </a:schemeClr>
                </a:solidFill>
                <a:latin typeface="Arial" panose="020B0604020202020204" pitchFamily="34" charset="0"/>
                <a:ea typeface="微软雅黑" panose="020B0503020204020204" pitchFamily="34" charset="-122"/>
                <a:sym typeface="+mn-ea"/>
              </a:rPr>
              <a:t>课堂片段实录</a:t>
            </a:r>
            <a:r>
              <a:rPr lang="en-US" altLang="zh-CN" sz="2400" b="1" dirty="0">
                <a:solidFill>
                  <a:schemeClr val="accent1">
                    <a:lumMod val="75000"/>
                  </a:schemeClr>
                </a:solidFill>
                <a:latin typeface="Arial" panose="020B0604020202020204" pitchFamily="34" charset="0"/>
                <a:ea typeface="微软雅黑" panose="020B0503020204020204" pitchFamily="34" charset="-122"/>
                <a:sym typeface="+mn-ea"/>
              </a:rPr>
              <a:t> / </a:t>
            </a:r>
            <a:r>
              <a:rPr lang="zh-CN" altLang="en-US" sz="2400" b="1" dirty="0">
                <a:solidFill>
                  <a:schemeClr val="accent1">
                    <a:lumMod val="75000"/>
                  </a:schemeClr>
                </a:solidFill>
                <a:latin typeface="Arial" panose="020B0604020202020204" pitchFamily="34" charset="0"/>
                <a:ea typeface="微软雅黑" panose="020B0503020204020204" pitchFamily="34" charset="-122"/>
                <a:sym typeface="+mn-ea"/>
              </a:rPr>
              <a:t>无生</a:t>
            </a:r>
            <a:r>
              <a:rPr lang="zh-CN" sz="2400" b="1" dirty="0">
                <a:solidFill>
                  <a:schemeClr val="accent1">
                    <a:lumMod val="75000"/>
                  </a:schemeClr>
                </a:solidFill>
                <a:latin typeface="Arial" panose="020B0604020202020204" pitchFamily="34" charset="0"/>
                <a:ea typeface="微软雅黑" panose="020B0503020204020204" pitchFamily="34" charset="-122"/>
                <a:sym typeface="+mn-ea"/>
              </a:rPr>
              <a:t>教学展示</a:t>
            </a:r>
            <a:r>
              <a:rPr lang="zh-CN" altLang="en-US" sz="2400" b="1" dirty="0">
                <a:solidFill>
                  <a:schemeClr val="accent1">
                    <a:lumMod val="75000"/>
                  </a:schemeClr>
                </a:solidFill>
                <a:latin typeface="Arial" panose="020B0604020202020204" pitchFamily="34" charset="0"/>
                <a:ea typeface="微软雅黑" panose="020B0503020204020204" pitchFamily="34" charset="-122"/>
                <a:sym typeface="+mn-ea"/>
              </a:rPr>
              <a:t>：</a:t>
            </a:r>
            <a:r>
              <a:rPr lang="en-US" altLang="zh-CN" sz="2400" dirty="0">
                <a:solidFill>
                  <a:schemeClr val="accent1">
                    <a:lumMod val="75000"/>
                  </a:schemeClr>
                </a:solidFill>
                <a:latin typeface="Arial" panose="020B0604020202020204" pitchFamily="34" charset="0"/>
                <a:ea typeface="微软雅黑" panose="020B0503020204020204" pitchFamily="34" charset="-122"/>
                <a:sym typeface="+mn-ea"/>
              </a:rPr>
              <a:t>50%</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a:p>
            <a:pPr indent="0" algn="l" fontAlgn="auto">
              <a:lnSpc>
                <a:spcPct val="160000"/>
              </a:lnSpc>
              <a:spcBef>
                <a:spcPts val="600"/>
              </a:spcBef>
              <a:spcAft>
                <a:spcPts val="600"/>
              </a:spcAft>
              <a:buClrTx/>
              <a:buSzTx/>
              <a:buFont typeface="Wingdings" panose="05000000000000000000" charset="0"/>
              <a:buNone/>
            </a:pPr>
            <a:r>
              <a:rPr lang="en-US" altLang="zh-CN" sz="2400" b="1" dirty="0">
                <a:solidFill>
                  <a:schemeClr val="accent1">
                    <a:lumMod val="75000"/>
                  </a:schemeClr>
                </a:solidFill>
                <a:latin typeface="Arial" panose="020B0604020202020204" pitchFamily="34" charset="0"/>
                <a:ea typeface="微软雅黑" panose="020B0503020204020204" pitchFamily="34" charset="-122"/>
                <a:sym typeface="+mn-ea"/>
              </a:rPr>
              <a:t>    </a:t>
            </a:r>
            <a:r>
              <a:rPr lang="en-US" altLang="zh-CN" sz="2400" dirty="0">
                <a:solidFill>
                  <a:schemeClr val="accent1">
                    <a:lumMod val="75000"/>
                  </a:schemeClr>
                </a:solidFill>
                <a:latin typeface="Arial" panose="020B0604020202020204" pitchFamily="34" charset="0"/>
                <a:ea typeface="微软雅黑" panose="020B0503020204020204" pitchFamily="34" charset="-122"/>
                <a:sym typeface="+mn-ea"/>
              </a:rPr>
              <a:t>2</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个片段，共</a:t>
            </a:r>
            <a:r>
              <a:rPr lang="en-US" altLang="zh-CN" sz="2400" dirty="0">
                <a:solidFill>
                  <a:schemeClr val="accent1">
                    <a:lumMod val="75000"/>
                  </a:schemeClr>
                </a:solidFill>
                <a:latin typeface="Arial" panose="020B0604020202020204" pitchFamily="34" charset="0"/>
                <a:ea typeface="微软雅黑" panose="020B0503020204020204" pitchFamily="34" charset="-122"/>
                <a:sym typeface="+mn-ea"/>
              </a:rPr>
              <a:t>14-18</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分钟</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a:p>
            <a:pPr marL="342900" indent="-342900" algn="l" fontAlgn="auto">
              <a:lnSpc>
                <a:spcPct val="160000"/>
              </a:lnSpc>
              <a:spcBef>
                <a:spcPts val="600"/>
              </a:spcBef>
              <a:spcAft>
                <a:spcPts val="600"/>
              </a:spcAft>
              <a:buClrTx/>
              <a:buSzTx/>
              <a:buFont typeface="Wingdings" panose="05000000000000000000" charset="0"/>
              <a:buChar char="Ø"/>
            </a:pPr>
            <a:r>
              <a:rPr lang="zh-CN" altLang="en-US" sz="2400" b="1" dirty="0">
                <a:solidFill>
                  <a:schemeClr val="accent1">
                    <a:lumMod val="75000"/>
                  </a:schemeClr>
                </a:solidFill>
                <a:latin typeface="Arial" panose="020B0604020202020204" pitchFamily="34" charset="0"/>
                <a:ea typeface="微软雅黑" panose="020B0503020204020204" pitchFamily="34" charset="-122"/>
                <a:sym typeface="+mn-ea"/>
              </a:rPr>
              <a:t>答辩：</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2</a:t>
            </a:r>
            <a:r>
              <a:rPr lang="en-US" altLang="zh-CN" sz="2400" dirty="0">
                <a:solidFill>
                  <a:schemeClr val="accent1">
                    <a:lumMod val="75000"/>
                  </a:schemeClr>
                </a:solidFill>
                <a:latin typeface="Arial" panose="020B0604020202020204" pitchFamily="34" charset="0"/>
                <a:ea typeface="微软雅黑" panose="020B0503020204020204" pitchFamily="34" charset="-122"/>
                <a:sym typeface="+mn-ea"/>
              </a:rPr>
              <a:t>5</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a:t>
            </a:r>
            <a:endParaRPr lang="zh-CN" altLang="en-US" sz="2400" dirty="0">
              <a:solidFill>
                <a:schemeClr val="accent1">
                  <a:lumMod val="75000"/>
                </a:schemeClr>
              </a:solidFill>
              <a:latin typeface="Arial" panose="020B0604020202020204" pitchFamily="34" charset="0"/>
              <a:ea typeface="微软雅黑" panose="020B0503020204020204" pitchFamily="34" charset="-122"/>
              <a:sym typeface="+mn-ea"/>
            </a:endParaRPr>
          </a:p>
          <a:p>
            <a:pPr indent="0" algn="l" fontAlgn="auto">
              <a:lnSpc>
                <a:spcPct val="160000"/>
              </a:lnSpc>
              <a:spcBef>
                <a:spcPts val="600"/>
              </a:spcBef>
              <a:spcAft>
                <a:spcPts val="600"/>
              </a:spcAft>
              <a:buClrTx/>
              <a:buSzTx/>
              <a:buFont typeface="Wingdings" panose="05000000000000000000" charset="0"/>
              <a:buNone/>
            </a:pPr>
            <a:r>
              <a:rPr lang="en-US" altLang="zh-CN" sz="2400" dirty="0">
                <a:solidFill>
                  <a:schemeClr val="accent1">
                    <a:lumMod val="75000"/>
                  </a:schemeClr>
                </a:solidFill>
                <a:latin typeface="Arial" panose="020B0604020202020204" pitchFamily="34" charset="0"/>
                <a:ea typeface="微软雅黑" panose="020B0503020204020204" pitchFamily="34" charset="-122"/>
                <a:sym typeface="+mn-ea"/>
              </a:rPr>
              <a:t>    2</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道题库题</a:t>
            </a:r>
            <a:r>
              <a:rPr lang="en-US" altLang="zh-CN" sz="2400" dirty="0">
                <a:solidFill>
                  <a:schemeClr val="accent1">
                    <a:lumMod val="75000"/>
                  </a:schemeClr>
                </a:solidFill>
                <a:latin typeface="Arial" panose="020B0604020202020204" pitchFamily="34" charset="0"/>
                <a:ea typeface="微软雅黑" panose="020B0503020204020204" pitchFamily="34" charset="-122"/>
                <a:sym typeface="+mn-ea"/>
              </a:rPr>
              <a:t>+2</a:t>
            </a: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道现场题</a:t>
            </a:r>
            <a:endParaRPr lang="en-US" altLang="zh-CN" sz="24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3" name="文本框 2"/>
          <p:cNvSpPr txBox="1"/>
          <p:nvPr/>
        </p:nvSpPr>
        <p:spPr>
          <a:xfrm>
            <a:off x="136525" y="-26035"/>
            <a:ext cx="12055475" cy="1753235"/>
          </a:xfrm>
          <a:prstGeom prst="rect">
            <a:avLst/>
          </a:prstGeom>
          <a:noFill/>
        </p:spPr>
        <p:txBody>
          <a:bodyPr wrap="square" rtlCol="0" anchor="t">
            <a:spAutoFit/>
          </a:bodyPr>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文本框 1"/>
          <p:cNvSpPr txBox="1"/>
          <p:nvPr/>
        </p:nvSpPr>
        <p:spPr>
          <a:xfrm>
            <a:off x="205105" y="1275080"/>
            <a:ext cx="11395710" cy="435610"/>
          </a:xfrm>
          <a:prstGeom prst="rect">
            <a:avLst/>
          </a:prstGeom>
          <a:noFill/>
        </p:spPr>
        <p:txBody>
          <a:bodyPr wrap="square" rtlCol="0" anchor="t">
            <a:spAutoFit/>
          </a:bodyPr>
          <a:lstStyle/>
          <a:p>
            <a:pPr marL="0" algn="l">
              <a:lnSpc>
                <a:spcPct val="80000"/>
              </a:lnSpc>
              <a:spcBef>
                <a:spcPts val="600"/>
              </a:spcBef>
              <a:spcAft>
                <a:spcPts val="600"/>
              </a:spcAft>
              <a:buClrTx/>
              <a:buSzTx/>
            </a:pPr>
            <a:r>
              <a:rPr lang="zh-CN" altLang="en-US" sz="2800" b="1" dirty="0">
                <a:solidFill>
                  <a:srgbClr val="0070C0"/>
                </a:solidFill>
                <a:ea typeface="微软雅黑" panose="020B0503020204020204" pitchFamily="34" charset="-122"/>
                <a:sym typeface="+mn-ea"/>
              </a:rPr>
              <a:t>（三）目标确立</a:t>
            </a:r>
            <a:r>
              <a:rPr lang="en-US" altLang="zh-CN" sz="2800" b="1" dirty="0">
                <a:solidFill>
                  <a:srgbClr val="0070C0"/>
                </a:solidFill>
                <a:ea typeface="微软雅黑" panose="020B0503020204020204" pitchFamily="34" charset="-122"/>
                <a:sym typeface="+mn-ea"/>
              </a:rPr>
              <a:t>      </a:t>
            </a:r>
            <a:r>
              <a:rPr lang="en-US" altLang="zh-CN" sz="2800" dirty="0">
                <a:solidFill>
                  <a:srgbClr val="0070C0"/>
                </a:solidFill>
                <a:ea typeface="微软雅黑" panose="020B0503020204020204" pitchFamily="34" charset="-122"/>
                <a:sym typeface="+mn-ea"/>
              </a:rPr>
              <a:t>教学目标表述明确、相互关联，重点突出、可评可测。</a:t>
            </a:r>
            <a:endParaRPr lang="zh-CN" sz="2800" b="1" dirty="0">
              <a:solidFill>
                <a:srgbClr val="0070C0"/>
              </a:solidFill>
              <a:ea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1942148" y="1793240"/>
            <a:ext cx="8307705" cy="4718050"/>
          </a:xfrm>
          <a:prstGeom prst="rect">
            <a:avLst/>
          </a:prstGeom>
        </p:spPr>
      </p:pic>
      <p:sp>
        <p:nvSpPr>
          <p:cNvPr id="5" name="文本框 4"/>
          <p:cNvSpPr txBox="1"/>
          <p:nvPr/>
        </p:nvSpPr>
        <p:spPr>
          <a:xfrm>
            <a:off x="4436745" y="6520180"/>
            <a:ext cx="3916045" cy="368300"/>
          </a:xfrm>
          <a:prstGeom prst="rect">
            <a:avLst/>
          </a:prstGeom>
          <a:noFill/>
        </p:spPr>
        <p:txBody>
          <a:bodyPr wrap="square" rtlCol="0">
            <a:spAutoFit/>
          </a:bodyPr>
          <a:p>
            <a:pPr algn="ctr"/>
            <a:r>
              <a:rPr lang="en-US" altLang="zh-CN">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rPr>
              <a:t>2024</a:t>
            </a:r>
            <a:r>
              <a:rPr lang="zh-CN" altLang="en-US">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rPr>
              <a:t>年江苏省入围国赛遴选作品</a:t>
            </a:r>
            <a:endParaRPr lang="zh-CN" altLang="en-US">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013960" y="1563793"/>
            <a:ext cx="2164080" cy="491490"/>
          </a:xfrm>
          <a:prstGeom prst="rect">
            <a:avLst/>
          </a:prstGeom>
          <a:noFill/>
        </p:spPr>
        <p:txBody>
          <a:bodyPr wrap="none" rtlCol="0" anchor="t">
            <a:spAutoFit/>
          </a:bodyPr>
          <a:lstStyle/>
          <a:p>
            <a:pPr marL="0" indent="-457200" algn="l">
              <a:spcBef>
                <a:spcPts val="600"/>
              </a:spcBef>
              <a:spcAft>
                <a:spcPts val="600"/>
              </a:spcAft>
              <a:buClrTx/>
              <a:buSzTx/>
            </a:pPr>
            <a:r>
              <a:rPr lang="zh-CN" altLang="en-US" sz="2600" b="1" dirty="0">
                <a:solidFill>
                  <a:srgbClr val="FF0066"/>
                </a:solidFill>
                <a:latin typeface="Arial" panose="020B0604020202020204" pitchFamily="34" charset="0"/>
                <a:ea typeface="微软雅黑" panose="020B0503020204020204" pitchFamily="34" charset="-122"/>
                <a:sym typeface="+mn-ea"/>
              </a:rPr>
              <a:t>三个构成要件</a:t>
            </a:r>
            <a:endParaRPr lang="zh-CN" altLang="en-US" sz="2600" b="1" dirty="0">
              <a:solidFill>
                <a:srgbClr val="FF0066"/>
              </a:solidFill>
              <a:latin typeface="Arial" panose="020B0604020202020204" pitchFamily="34" charset="0"/>
              <a:ea typeface="微软雅黑" panose="020B0503020204020204" pitchFamily="34" charset="-122"/>
              <a:sym typeface="+mn-ea"/>
            </a:endParaRPr>
          </a:p>
        </p:txBody>
      </p:sp>
      <p:sp>
        <p:nvSpPr>
          <p:cNvPr id="380" name="矩形 379"/>
          <p:cNvSpPr/>
          <p:nvPr>
            <p:custDataLst>
              <p:tags r:id="rId1"/>
            </p:custDataLst>
          </p:nvPr>
        </p:nvSpPr>
        <p:spPr bwMode="auto">
          <a:xfrm>
            <a:off x="727287" y="2848187"/>
            <a:ext cx="2647527" cy="216069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eaLnBrk="1" hangingPunct="1">
              <a:spcBef>
                <a:spcPts val="0"/>
              </a:spcBef>
              <a:spcAft>
                <a:spcPts val="0"/>
              </a:spcAft>
              <a:defRPr/>
            </a:pPr>
            <a:endParaRPr lang="zh-CN" altLang="en-US">
              <a:solidFill>
                <a:prstClr val="white"/>
              </a:solidFill>
            </a:endParaRPr>
          </a:p>
        </p:txBody>
      </p:sp>
      <p:sp>
        <p:nvSpPr>
          <p:cNvPr id="381" name="文本框 13"/>
          <p:cNvSpPr txBox="1">
            <a:spLocks noChangeArrowheads="1"/>
          </p:cNvSpPr>
          <p:nvPr>
            <p:custDataLst>
              <p:tags r:id="rId2"/>
            </p:custDataLst>
          </p:nvPr>
        </p:nvSpPr>
        <p:spPr bwMode="auto">
          <a:xfrm>
            <a:off x="1055827" y="3117121"/>
            <a:ext cx="1990731" cy="38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2400" b="1" dirty="0">
                <a:solidFill>
                  <a:schemeClr val="accent1"/>
                </a:solidFill>
                <a:latin typeface="微软雅黑" panose="020B0503020204020204" pitchFamily="34" charset="-122"/>
                <a:ea typeface="微软雅黑" panose="020B0503020204020204" pitchFamily="34" charset="-122"/>
                <a:cs typeface="+mj-cs"/>
              </a:rPr>
              <a:t>行为</a:t>
            </a:r>
            <a:endParaRPr lang="zh-CN" altLang="en-US" sz="2400" b="1" dirty="0">
              <a:solidFill>
                <a:schemeClr val="accent1"/>
              </a:solidFill>
              <a:latin typeface="微软雅黑" panose="020B0503020204020204" pitchFamily="34" charset="-122"/>
              <a:ea typeface="微软雅黑" panose="020B0503020204020204" pitchFamily="34" charset="-122"/>
              <a:cs typeface="+mj-cs"/>
            </a:endParaRPr>
          </a:p>
        </p:txBody>
      </p:sp>
      <p:sp>
        <p:nvSpPr>
          <p:cNvPr id="382" name="文本框 14"/>
          <p:cNvSpPr txBox="1">
            <a:spLocks noChangeArrowheads="1"/>
          </p:cNvSpPr>
          <p:nvPr>
            <p:custDataLst>
              <p:tags r:id="rId3"/>
            </p:custDataLst>
          </p:nvPr>
        </p:nvSpPr>
        <p:spPr bwMode="auto">
          <a:xfrm>
            <a:off x="727287" y="3473873"/>
            <a:ext cx="2646680" cy="148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marL="0" lvl="0" indent="0" algn="ctr">
              <a:lnSpc>
                <a:spcPct val="120000"/>
              </a:lnSpc>
              <a:spcBef>
                <a:spcPts val="0"/>
              </a:spcBef>
              <a:spcAft>
                <a:spcPts val="0"/>
              </a:spcAft>
              <a:buSzPct val="100000"/>
            </a:pPr>
            <a:r>
              <a:rPr lang="zh-CN" altLang="en-US">
                <a:solidFill>
                  <a:schemeClr val="accent1">
                    <a:lumMod val="75000"/>
                  </a:schemeClr>
                </a:solidFill>
                <a:latin typeface="微软雅黑" panose="020B0503020204020204" pitchFamily="34" charset="-122"/>
                <a:ea typeface="微软雅黑" panose="020B0503020204020204" pitchFamily="34" charset="-122"/>
              </a:rPr>
              <a:t>可观测的动词描述</a:t>
            </a:r>
            <a:endParaRPr lang="zh-CN" altLang="en-US">
              <a:solidFill>
                <a:schemeClr val="accent1">
                  <a:lumMod val="75000"/>
                </a:schemeClr>
              </a:solidFill>
              <a:latin typeface="微软雅黑" panose="020B0503020204020204" pitchFamily="34" charset="-122"/>
              <a:ea typeface="微软雅黑" panose="020B0503020204020204" pitchFamily="34" charset="-122"/>
            </a:endParaRPr>
          </a:p>
          <a:p>
            <a:pPr marL="0" lvl="0" indent="0" algn="ctr">
              <a:lnSpc>
                <a:spcPct val="120000"/>
              </a:lnSpc>
              <a:spcBef>
                <a:spcPts val="0"/>
              </a:spcBef>
              <a:spcAft>
                <a:spcPts val="0"/>
              </a:spcAft>
              <a:buSzPct val="100000"/>
            </a:pPr>
            <a:r>
              <a:rPr lang="zh-CN" altLang="en-US">
                <a:solidFill>
                  <a:schemeClr val="accent1">
                    <a:lumMod val="75000"/>
                  </a:schemeClr>
                </a:solidFill>
                <a:latin typeface="楷体" panose="02010609060101010101" pitchFamily="49" charset="-122"/>
                <a:ea typeface="楷体" panose="02010609060101010101" pitchFamily="49" charset="-122"/>
              </a:rPr>
              <a:t>如：识别、分类、演示、制作、检测、维修</a:t>
            </a:r>
            <a:endParaRPr lang="zh-CN" altLang="en-US">
              <a:solidFill>
                <a:schemeClr val="accent1">
                  <a:lumMod val="75000"/>
                </a:schemeClr>
              </a:solidFill>
              <a:latin typeface="楷体" panose="02010609060101010101" pitchFamily="49" charset="-122"/>
              <a:ea typeface="楷体" panose="02010609060101010101" pitchFamily="49" charset="-122"/>
            </a:endParaRPr>
          </a:p>
        </p:txBody>
      </p:sp>
      <p:sp>
        <p:nvSpPr>
          <p:cNvPr id="383" name="圆角矩形 382"/>
          <p:cNvSpPr/>
          <p:nvPr>
            <p:custDataLst>
              <p:tags r:id="rId4"/>
            </p:custDataLst>
          </p:nvPr>
        </p:nvSpPr>
        <p:spPr bwMode="auto">
          <a:xfrm>
            <a:off x="1657223" y="2329181"/>
            <a:ext cx="787940" cy="7879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eaLnBrk="1" hangingPunct="1">
              <a:spcBef>
                <a:spcPts val="0"/>
              </a:spcBef>
              <a:spcAft>
                <a:spcPts val="0"/>
              </a:spcAft>
              <a:defRPr/>
            </a:pPr>
            <a:endParaRPr lang="zh-CN" altLang="en-US">
              <a:solidFill>
                <a:srgbClr val="46CA00"/>
              </a:solidFill>
            </a:endParaRPr>
          </a:p>
        </p:txBody>
      </p:sp>
      <p:sp>
        <p:nvSpPr>
          <p:cNvPr id="384" name="Freeform 394"/>
          <p:cNvSpPr>
            <a:spLocks noEditPoints="1"/>
          </p:cNvSpPr>
          <p:nvPr>
            <p:custDataLst>
              <p:tags r:id="rId5"/>
            </p:custDataLst>
          </p:nvPr>
        </p:nvSpPr>
        <p:spPr bwMode="auto">
          <a:xfrm>
            <a:off x="1896667" y="2588116"/>
            <a:ext cx="310443" cy="270071"/>
          </a:xfrm>
          <a:custGeom>
            <a:avLst/>
            <a:gdLst>
              <a:gd name="T0" fmla="*/ 39 w 183"/>
              <a:gd name="T1" fmla="*/ 1 h 159"/>
              <a:gd name="T2" fmla="*/ 57 w 183"/>
              <a:gd name="T3" fmla="*/ 16 h 159"/>
              <a:gd name="T4" fmla="*/ 22 w 183"/>
              <a:gd name="T5" fmla="*/ 16 h 159"/>
              <a:gd name="T6" fmla="*/ 39 w 183"/>
              <a:gd name="T7" fmla="*/ 1 h 159"/>
              <a:gd name="T8" fmla="*/ 106 w 183"/>
              <a:gd name="T9" fmla="*/ 32 h 159"/>
              <a:gd name="T10" fmla="*/ 147 w 183"/>
              <a:gd name="T11" fmla="*/ 49 h 159"/>
              <a:gd name="T12" fmla="*/ 163 w 183"/>
              <a:gd name="T13" fmla="*/ 90 h 159"/>
              <a:gd name="T14" fmla="*/ 147 w 183"/>
              <a:gd name="T15" fmla="*/ 130 h 159"/>
              <a:gd name="T16" fmla="*/ 106 w 183"/>
              <a:gd name="T17" fmla="*/ 147 h 159"/>
              <a:gd name="T18" fmla="*/ 66 w 183"/>
              <a:gd name="T19" fmla="*/ 130 h 159"/>
              <a:gd name="T20" fmla="*/ 49 w 183"/>
              <a:gd name="T21" fmla="*/ 90 h 159"/>
              <a:gd name="T22" fmla="*/ 66 w 183"/>
              <a:gd name="T23" fmla="*/ 49 h 159"/>
              <a:gd name="T24" fmla="*/ 106 w 183"/>
              <a:gd name="T25" fmla="*/ 32 h 159"/>
              <a:gd name="T26" fmla="*/ 99 w 183"/>
              <a:gd name="T27" fmla="*/ 62 h 159"/>
              <a:gd name="T28" fmla="*/ 76 w 183"/>
              <a:gd name="T29" fmla="*/ 71 h 159"/>
              <a:gd name="T30" fmla="*/ 79 w 183"/>
              <a:gd name="T31" fmla="*/ 96 h 159"/>
              <a:gd name="T32" fmla="*/ 95 w 183"/>
              <a:gd name="T33" fmla="*/ 82 h 159"/>
              <a:gd name="T34" fmla="*/ 99 w 183"/>
              <a:gd name="T35" fmla="*/ 62 h 159"/>
              <a:gd name="T36" fmla="*/ 134 w 183"/>
              <a:gd name="T37" fmla="*/ 62 h 159"/>
              <a:gd name="T38" fmla="*/ 106 w 183"/>
              <a:gd name="T39" fmla="*/ 50 h 159"/>
              <a:gd name="T40" fmla="*/ 79 w 183"/>
              <a:gd name="T41" fmla="*/ 62 h 159"/>
              <a:gd name="T42" fmla="*/ 67 w 183"/>
              <a:gd name="T43" fmla="*/ 90 h 159"/>
              <a:gd name="T44" fmla="*/ 79 w 183"/>
              <a:gd name="T45" fmla="*/ 117 h 159"/>
              <a:gd name="T46" fmla="*/ 106 w 183"/>
              <a:gd name="T47" fmla="*/ 129 h 159"/>
              <a:gd name="T48" fmla="*/ 134 w 183"/>
              <a:gd name="T49" fmla="*/ 117 h 159"/>
              <a:gd name="T50" fmla="*/ 145 w 183"/>
              <a:gd name="T51" fmla="*/ 90 h 159"/>
              <a:gd name="T52" fmla="*/ 134 w 183"/>
              <a:gd name="T53" fmla="*/ 62 h 159"/>
              <a:gd name="T54" fmla="*/ 77 w 183"/>
              <a:gd name="T55" fmla="*/ 0 h 159"/>
              <a:gd name="T56" fmla="*/ 64 w 183"/>
              <a:gd name="T57" fmla="*/ 24 h 159"/>
              <a:gd name="T58" fmla="*/ 21 w 183"/>
              <a:gd name="T59" fmla="*/ 24 h 159"/>
              <a:gd name="T60" fmla="*/ 0 w 183"/>
              <a:gd name="T61" fmla="*/ 45 h 159"/>
              <a:gd name="T62" fmla="*/ 0 w 183"/>
              <a:gd name="T63" fmla="*/ 137 h 159"/>
              <a:gd name="T64" fmla="*/ 21 w 183"/>
              <a:gd name="T65" fmla="*/ 159 h 159"/>
              <a:gd name="T66" fmla="*/ 161 w 183"/>
              <a:gd name="T67" fmla="*/ 159 h 159"/>
              <a:gd name="T68" fmla="*/ 183 w 183"/>
              <a:gd name="T69" fmla="*/ 137 h 159"/>
              <a:gd name="T70" fmla="*/ 183 w 183"/>
              <a:gd name="T71" fmla="*/ 45 h 159"/>
              <a:gd name="T72" fmla="*/ 161 w 183"/>
              <a:gd name="T73" fmla="*/ 24 h 159"/>
              <a:gd name="T74" fmla="*/ 154 w 183"/>
              <a:gd name="T75" fmla="*/ 24 h 159"/>
              <a:gd name="T76" fmla="*/ 140 w 183"/>
              <a:gd name="T77" fmla="*/ 0 h 159"/>
              <a:gd name="T78" fmla="*/ 77 w 183"/>
              <a:gd name="T7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3" h="159">
                <a:moveTo>
                  <a:pt x="39" y="1"/>
                </a:moveTo>
                <a:cubicBezTo>
                  <a:pt x="48" y="1"/>
                  <a:pt x="55" y="8"/>
                  <a:pt x="57" y="16"/>
                </a:cubicBezTo>
                <a:cubicBezTo>
                  <a:pt x="22" y="16"/>
                  <a:pt x="22" y="16"/>
                  <a:pt x="22" y="16"/>
                </a:cubicBezTo>
                <a:cubicBezTo>
                  <a:pt x="23" y="8"/>
                  <a:pt x="30" y="1"/>
                  <a:pt x="39" y="1"/>
                </a:cubicBezTo>
                <a:close/>
                <a:moveTo>
                  <a:pt x="106" y="32"/>
                </a:moveTo>
                <a:cubicBezTo>
                  <a:pt x="122" y="32"/>
                  <a:pt x="136" y="39"/>
                  <a:pt x="147" y="49"/>
                </a:cubicBezTo>
                <a:cubicBezTo>
                  <a:pt x="157" y="59"/>
                  <a:pt x="163" y="74"/>
                  <a:pt x="163" y="90"/>
                </a:cubicBezTo>
                <a:cubicBezTo>
                  <a:pt x="163" y="105"/>
                  <a:pt x="157" y="120"/>
                  <a:pt x="147" y="130"/>
                </a:cubicBezTo>
                <a:cubicBezTo>
                  <a:pt x="136" y="140"/>
                  <a:pt x="122" y="147"/>
                  <a:pt x="106" y="147"/>
                </a:cubicBezTo>
                <a:cubicBezTo>
                  <a:pt x="90" y="147"/>
                  <a:pt x="76" y="140"/>
                  <a:pt x="66" y="130"/>
                </a:cubicBezTo>
                <a:cubicBezTo>
                  <a:pt x="55" y="120"/>
                  <a:pt x="49" y="105"/>
                  <a:pt x="49" y="90"/>
                </a:cubicBezTo>
                <a:cubicBezTo>
                  <a:pt x="49" y="74"/>
                  <a:pt x="55" y="59"/>
                  <a:pt x="66" y="49"/>
                </a:cubicBezTo>
                <a:cubicBezTo>
                  <a:pt x="76" y="39"/>
                  <a:pt x="90" y="32"/>
                  <a:pt x="106" y="32"/>
                </a:cubicBezTo>
                <a:close/>
                <a:moveTo>
                  <a:pt x="99" y="62"/>
                </a:moveTo>
                <a:cubicBezTo>
                  <a:pt x="92" y="57"/>
                  <a:pt x="81" y="62"/>
                  <a:pt x="76" y="71"/>
                </a:cubicBezTo>
                <a:cubicBezTo>
                  <a:pt x="70" y="81"/>
                  <a:pt x="72" y="92"/>
                  <a:pt x="79" y="96"/>
                </a:cubicBezTo>
                <a:cubicBezTo>
                  <a:pt x="86" y="100"/>
                  <a:pt x="90" y="92"/>
                  <a:pt x="95" y="82"/>
                </a:cubicBezTo>
                <a:cubicBezTo>
                  <a:pt x="101" y="73"/>
                  <a:pt x="106" y="66"/>
                  <a:pt x="99" y="62"/>
                </a:cubicBezTo>
                <a:close/>
                <a:moveTo>
                  <a:pt x="134" y="62"/>
                </a:moveTo>
                <a:cubicBezTo>
                  <a:pt x="127" y="55"/>
                  <a:pt x="117" y="50"/>
                  <a:pt x="106" y="50"/>
                </a:cubicBezTo>
                <a:cubicBezTo>
                  <a:pt x="95" y="50"/>
                  <a:pt x="86" y="55"/>
                  <a:pt x="79" y="62"/>
                </a:cubicBezTo>
                <a:cubicBezTo>
                  <a:pt x="72" y="69"/>
                  <a:pt x="67" y="79"/>
                  <a:pt x="67" y="90"/>
                </a:cubicBezTo>
                <a:cubicBezTo>
                  <a:pt x="67" y="100"/>
                  <a:pt x="72" y="110"/>
                  <a:pt x="79" y="117"/>
                </a:cubicBezTo>
                <a:cubicBezTo>
                  <a:pt x="86" y="124"/>
                  <a:pt x="95" y="129"/>
                  <a:pt x="106" y="129"/>
                </a:cubicBezTo>
                <a:cubicBezTo>
                  <a:pt x="117" y="129"/>
                  <a:pt x="127" y="124"/>
                  <a:pt x="134" y="117"/>
                </a:cubicBezTo>
                <a:cubicBezTo>
                  <a:pt x="141" y="110"/>
                  <a:pt x="145" y="100"/>
                  <a:pt x="145" y="90"/>
                </a:cubicBezTo>
                <a:cubicBezTo>
                  <a:pt x="145" y="79"/>
                  <a:pt x="141" y="69"/>
                  <a:pt x="134" y="62"/>
                </a:cubicBezTo>
                <a:close/>
                <a:moveTo>
                  <a:pt x="77" y="0"/>
                </a:moveTo>
                <a:cubicBezTo>
                  <a:pt x="64" y="24"/>
                  <a:pt x="64" y="24"/>
                  <a:pt x="64" y="24"/>
                </a:cubicBezTo>
                <a:cubicBezTo>
                  <a:pt x="21" y="24"/>
                  <a:pt x="21" y="24"/>
                  <a:pt x="21" y="24"/>
                </a:cubicBezTo>
                <a:cubicBezTo>
                  <a:pt x="9" y="24"/>
                  <a:pt x="0" y="34"/>
                  <a:pt x="0" y="45"/>
                </a:cubicBezTo>
                <a:cubicBezTo>
                  <a:pt x="0" y="137"/>
                  <a:pt x="0" y="137"/>
                  <a:pt x="0" y="137"/>
                </a:cubicBezTo>
                <a:cubicBezTo>
                  <a:pt x="0" y="149"/>
                  <a:pt x="9" y="159"/>
                  <a:pt x="21" y="159"/>
                </a:cubicBezTo>
                <a:cubicBezTo>
                  <a:pt x="161" y="159"/>
                  <a:pt x="161" y="159"/>
                  <a:pt x="161" y="159"/>
                </a:cubicBezTo>
                <a:cubicBezTo>
                  <a:pt x="173" y="159"/>
                  <a:pt x="183" y="149"/>
                  <a:pt x="183" y="137"/>
                </a:cubicBezTo>
                <a:cubicBezTo>
                  <a:pt x="183" y="45"/>
                  <a:pt x="183" y="45"/>
                  <a:pt x="183" y="45"/>
                </a:cubicBezTo>
                <a:cubicBezTo>
                  <a:pt x="183" y="34"/>
                  <a:pt x="173" y="24"/>
                  <a:pt x="161" y="24"/>
                </a:cubicBezTo>
                <a:cubicBezTo>
                  <a:pt x="154" y="24"/>
                  <a:pt x="154" y="24"/>
                  <a:pt x="154" y="24"/>
                </a:cubicBezTo>
                <a:cubicBezTo>
                  <a:pt x="140" y="0"/>
                  <a:pt x="140" y="0"/>
                  <a:pt x="140" y="0"/>
                </a:cubicBezTo>
                <a:lnTo>
                  <a:pt x="77" y="0"/>
                </a:lnTo>
                <a:close/>
              </a:path>
            </a:pathLst>
          </a:custGeom>
          <a:solidFill>
            <a:schemeClr val="bg1"/>
          </a:solidFill>
          <a:ln>
            <a:noFill/>
          </a:ln>
        </p:spPr>
        <p:txBody>
          <a:bodyPr wrap="square" lIns="80296" tIns="40148" rIns="80296" bIns="40148">
            <a:normAutofit fontScale="75000" lnSpcReduction="10000"/>
          </a:bodyPr>
          <a:lstStyle/>
          <a:p>
            <a:pPr eaLnBrk="1" hangingPunct="1">
              <a:spcBef>
                <a:spcPts val="0"/>
              </a:spcBef>
              <a:spcAft>
                <a:spcPts val="0"/>
              </a:spcAft>
              <a:defRPr/>
            </a:pPr>
            <a:endParaRPr lang="zh-CN" altLang="en-US" sz="1580">
              <a:solidFill>
                <a:prstClr val="black"/>
              </a:solidFill>
            </a:endParaRPr>
          </a:p>
        </p:txBody>
      </p:sp>
      <p:sp>
        <p:nvSpPr>
          <p:cNvPr id="385" name="矩形 384"/>
          <p:cNvSpPr/>
          <p:nvPr>
            <p:custDataLst>
              <p:tags r:id="rId6"/>
            </p:custDataLst>
          </p:nvPr>
        </p:nvSpPr>
        <p:spPr bwMode="auto">
          <a:xfrm>
            <a:off x="4856480" y="2848187"/>
            <a:ext cx="2647527" cy="215984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eaLnBrk="1" hangingPunct="1">
              <a:spcBef>
                <a:spcPts val="0"/>
              </a:spcBef>
              <a:spcAft>
                <a:spcPts val="0"/>
              </a:spcAft>
              <a:defRPr/>
            </a:pPr>
            <a:endParaRPr lang="zh-CN" altLang="en-US">
              <a:solidFill>
                <a:prstClr val="white"/>
              </a:solidFill>
            </a:endParaRPr>
          </a:p>
        </p:txBody>
      </p:sp>
      <p:sp>
        <p:nvSpPr>
          <p:cNvPr id="386" name="文本框 20"/>
          <p:cNvSpPr txBox="1">
            <a:spLocks noChangeArrowheads="1"/>
          </p:cNvSpPr>
          <p:nvPr>
            <p:custDataLst>
              <p:tags r:id="rId7"/>
            </p:custDataLst>
          </p:nvPr>
        </p:nvSpPr>
        <p:spPr bwMode="auto">
          <a:xfrm>
            <a:off x="5184853" y="3117121"/>
            <a:ext cx="1990731" cy="38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2400" b="1" dirty="0">
                <a:solidFill>
                  <a:srgbClr val="0070C0"/>
                </a:solidFill>
                <a:latin typeface="微软雅黑" panose="020B0503020204020204" pitchFamily="34" charset="-122"/>
                <a:ea typeface="微软雅黑" panose="020B0503020204020204" pitchFamily="34" charset="-122"/>
                <a:cs typeface="+mj-cs"/>
              </a:rPr>
              <a:t>条件</a:t>
            </a:r>
            <a:endParaRPr lang="zh-CN" altLang="en-US" sz="2400" b="1" dirty="0">
              <a:solidFill>
                <a:srgbClr val="0070C0"/>
              </a:solidFill>
              <a:latin typeface="微软雅黑" panose="020B0503020204020204" pitchFamily="34" charset="-122"/>
              <a:ea typeface="微软雅黑" panose="020B0503020204020204" pitchFamily="34" charset="-122"/>
              <a:cs typeface="+mj-cs"/>
            </a:endParaRPr>
          </a:p>
        </p:txBody>
      </p:sp>
      <p:sp>
        <p:nvSpPr>
          <p:cNvPr id="387" name="文本框 21"/>
          <p:cNvSpPr txBox="1">
            <a:spLocks noChangeArrowheads="1"/>
          </p:cNvSpPr>
          <p:nvPr>
            <p:custDataLst>
              <p:tags r:id="rId8"/>
            </p:custDataLst>
          </p:nvPr>
        </p:nvSpPr>
        <p:spPr bwMode="auto">
          <a:xfrm>
            <a:off x="4857327" y="3500967"/>
            <a:ext cx="2647527" cy="15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marL="0" lvl="0" algn="ctr">
              <a:lnSpc>
                <a:spcPct val="120000"/>
              </a:lnSpc>
              <a:spcBef>
                <a:spcPts val="0"/>
              </a:spcBef>
              <a:spcAft>
                <a:spcPts val="0"/>
              </a:spcAft>
              <a:buClrTx/>
              <a:buSzTx/>
            </a:pPr>
            <a:r>
              <a:rPr lang="zh-CN" altLang="en-US">
                <a:solidFill>
                  <a:schemeClr val="accent1">
                    <a:lumMod val="75000"/>
                  </a:schemeClr>
                </a:solidFill>
                <a:latin typeface="微软雅黑" panose="020B0503020204020204" pitchFamily="34" charset="-122"/>
                <a:ea typeface="微软雅黑" panose="020B0503020204020204" pitchFamily="34" charset="-122"/>
              </a:rPr>
              <a:t>执行目标时可用的具体情境和资源</a:t>
            </a:r>
            <a:endParaRPr lang="zh-CN" altLang="en-US">
              <a:solidFill>
                <a:schemeClr val="accent1">
                  <a:lumMod val="75000"/>
                </a:schemeClr>
              </a:solidFill>
              <a:latin typeface="微软雅黑" panose="020B0503020204020204" pitchFamily="34" charset="-122"/>
              <a:ea typeface="微软雅黑" panose="020B0503020204020204" pitchFamily="34" charset="-122"/>
            </a:endParaRPr>
          </a:p>
          <a:p>
            <a:pPr marL="0" lvl="0" algn="ctr">
              <a:lnSpc>
                <a:spcPct val="120000"/>
              </a:lnSpc>
              <a:spcBef>
                <a:spcPts val="0"/>
              </a:spcBef>
              <a:spcAft>
                <a:spcPts val="0"/>
              </a:spcAft>
              <a:buClrTx/>
              <a:buSzTx/>
            </a:pPr>
            <a:r>
              <a:rPr lang="zh-CN" altLang="en-US">
                <a:solidFill>
                  <a:schemeClr val="accent1">
                    <a:lumMod val="75000"/>
                  </a:schemeClr>
                </a:solidFill>
                <a:latin typeface="楷体" panose="02010609060101010101" pitchFamily="49" charset="-122"/>
                <a:ea typeface="楷体" panose="02010609060101010101" pitchFamily="49" charset="-122"/>
              </a:rPr>
              <a:t>如：给定运输合同，给定设计图纸</a:t>
            </a:r>
            <a:endParaRPr lang="zh-CN" altLang="en-US">
              <a:solidFill>
                <a:schemeClr val="accent1">
                  <a:lumMod val="75000"/>
                </a:schemeClr>
              </a:solidFill>
              <a:latin typeface="楷体" panose="02010609060101010101" pitchFamily="49" charset="-122"/>
              <a:ea typeface="楷体" panose="02010609060101010101" pitchFamily="49" charset="-122"/>
            </a:endParaRPr>
          </a:p>
        </p:txBody>
      </p:sp>
      <p:sp>
        <p:nvSpPr>
          <p:cNvPr id="388" name="圆角矩形 387"/>
          <p:cNvSpPr/>
          <p:nvPr>
            <p:custDataLst>
              <p:tags r:id="rId9"/>
            </p:custDataLst>
          </p:nvPr>
        </p:nvSpPr>
        <p:spPr bwMode="auto">
          <a:xfrm>
            <a:off x="5786249" y="2329181"/>
            <a:ext cx="787940" cy="7879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eaLnBrk="1" hangingPunct="1">
              <a:spcBef>
                <a:spcPts val="0"/>
              </a:spcBef>
              <a:spcAft>
                <a:spcPts val="0"/>
              </a:spcAft>
              <a:defRPr/>
            </a:pPr>
            <a:endParaRPr lang="zh-CN" altLang="en-US">
              <a:solidFill>
                <a:prstClr val="white"/>
              </a:solidFill>
            </a:endParaRPr>
          </a:p>
        </p:txBody>
      </p:sp>
      <p:sp>
        <p:nvSpPr>
          <p:cNvPr id="389" name="Freeform 15"/>
          <p:cNvSpPr>
            <a:spLocks noEditPoints="1"/>
          </p:cNvSpPr>
          <p:nvPr>
            <p:custDataLst>
              <p:tags r:id="rId10"/>
            </p:custDataLst>
          </p:nvPr>
        </p:nvSpPr>
        <p:spPr bwMode="auto">
          <a:xfrm>
            <a:off x="6057712" y="2588116"/>
            <a:ext cx="243621" cy="289561"/>
          </a:xfrm>
          <a:custGeom>
            <a:avLst/>
            <a:gdLst>
              <a:gd name="T0" fmla="*/ 188751 w 671"/>
              <a:gd name="T1" fmla="*/ 190667 h 798"/>
              <a:gd name="T2" fmla="*/ 188751 w 671"/>
              <a:gd name="T3" fmla="*/ 466725 h 798"/>
              <a:gd name="T4" fmla="*/ 392112 w 671"/>
              <a:gd name="T5" fmla="*/ 394786 h 798"/>
              <a:gd name="T6" fmla="*/ 392112 w 671"/>
              <a:gd name="T7" fmla="*/ 118728 h 798"/>
              <a:gd name="T8" fmla="*/ 188751 w 671"/>
              <a:gd name="T9" fmla="*/ 190667 h 798"/>
              <a:gd name="T10" fmla="*/ 170636 w 671"/>
              <a:gd name="T11" fmla="*/ 208213 h 798"/>
              <a:gd name="T12" fmla="*/ 170636 w 671"/>
              <a:gd name="T13" fmla="*/ 246814 h 798"/>
              <a:gd name="T14" fmla="*/ 133236 w 671"/>
              <a:gd name="T15" fmla="*/ 228684 h 798"/>
              <a:gd name="T16" fmla="*/ 133236 w 671"/>
              <a:gd name="T17" fmla="*/ 187158 h 798"/>
              <a:gd name="T18" fmla="*/ 170636 w 671"/>
              <a:gd name="T19" fmla="*/ 208213 h 798"/>
              <a:gd name="T20" fmla="*/ 337181 w 671"/>
              <a:gd name="T21" fmla="*/ 88900 h 798"/>
              <a:gd name="T22" fmla="*/ 326663 w 671"/>
              <a:gd name="T23" fmla="*/ 83636 h 798"/>
              <a:gd name="T24" fmla="*/ 130899 w 671"/>
              <a:gd name="T25" fmla="*/ 152066 h 798"/>
              <a:gd name="T26" fmla="*/ 125055 w 671"/>
              <a:gd name="T27" fmla="*/ 157330 h 798"/>
              <a:gd name="T28" fmla="*/ 125055 w 671"/>
              <a:gd name="T29" fmla="*/ 437482 h 798"/>
              <a:gd name="T30" fmla="*/ 178233 w 671"/>
              <a:gd name="T31" fmla="*/ 466140 h 798"/>
              <a:gd name="T32" fmla="*/ 178233 w 671"/>
              <a:gd name="T33" fmla="*/ 190667 h 798"/>
              <a:gd name="T34" fmla="*/ 134989 w 671"/>
              <a:gd name="T35" fmla="*/ 167857 h 798"/>
              <a:gd name="T36" fmla="*/ 135574 w 671"/>
              <a:gd name="T37" fmla="*/ 167272 h 798"/>
              <a:gd name="T38" fmla="*/ 331922 w 671"/>
              <a:gd name="T39" fmla="*/ 99428 h 798"/>
              <a:gd name="T40" fmla="*/ 337181 w 671"/>
              <a:gd name="T41" fmla="*/ 88900 h 798"/>
              <a:gd name="T42" fmla="*/ 45581 w 671"/>
              <a:gd name="T43" fmla="*/ 126332 h 798"/>
              <a:gd name="T44" fmla="*/ 45581 w 671"/>
              <a:gd name="T45" fmla="*/ 164348 h 798"/>
              <a:gd name="T46" fmla="*/ 8181 w 671"/>
              <a:gd name="T47" fmla="*/ 146217 h 798"/>
              <a:gd name="T48" fmla="*/ 8181 w 671"/>
              <a:gd name="T49" fmla="*/ 105276 h 798"/>
              <a:gd name="T50" fmla="*/ 45581 w 671"/>
              <a:gd name="T51" fmla="*/ 126332 h 798"/>
              <a:gd name="T52" fmla="*/ 212126 w 671"/>
              <a:gd name="T53" fmla="*/ 6434 h 798"/>
              <a:gd name="T54" fmla="*/ 202192 w 671"/>
              <a:gd name="T55" fmla="*/ 1170 h 798"/>
              <a:gd name="T56" fmla="*/ 5844 w 671"/>
              <a:gd name="T57" fmla="*/ 69599 h 798"/>
              <a:gd name="T58" fmla="*/ 0 w 671"/>
              <a:gd name="T59" fmla="*/ 74863 h 798"/>
              <a:gd name="T60" fmla="*/ 0 w 671"/>
              <a:gd name="T61" fmla="*/ 355600 h 798"/>
              <a:gd name="T62" fmla="*/ 53762 w 671"/>
              <a:gd name="T63" fmla="*/ 383674 h 798"/>
              <a:gd name="T64" fmla="*/ 53762 w 671"/>
              <a:gd name="T65" fmla="*/ 108786 h 798"/>
              <a:gd name="T66" fmla="*/ 9934 w 671"/>
              <a:gd name="T67" fmla="*/ 85391 h 798"/>
              <a:gd name="T68" fmla="*/ 10519 w 671"/>
              <a:gd name="T69" fmla="*/ 85391 h 798"/>
              <a:gd name="T70" fmla="*/ 206867 w 671"/>
              <a:gd name="T71" fmla="*/ 16961 h 798"/>
              <a:gd name="T72" fmla="*/ 212126 w 671"/>
              <a:gd name="T73" fmla="*/ 6434 h 798"/>
              <a:gd name="T74" fmla="*/ 108108 w 671"/>
              <a:gd name="T75" fmla="*/ 169612 h 798"/>
              <a:gd name="T76" fmla="*/ 108108 w 671"/>
              <a:gd name="T77" fmla="*/ 207628 h 798"/>
              <a:gd name="T78" fmla="*/ 70709 w 671"/>
              <a:gd name="T79" fmla="*/ 189497 h 798"/>
              <a:gd name="T80" fmla="*/ 70709 w 671"/>
              <a:gd name="T81" fmla="*/ 148557 h 798"/>
              <a:gd name="T82" fmla="*/ 108108 w 671"/>
              <a:gd name="T83" fmla="*/ 169612 h 798"/>
              <a:gd name="T84" fmla="*/ 274654 w 671"/>
              <a:gd name="T85" fmla="*/ 49714 h 798"/>
              <a:gd name="T86" fmla="*/ 264719 w 671"/>
              <a:gd name="T87" fmla="*/ 44450 h 798"/>
              <a:gd name="T88" fmla="*/ 68371 w 671"/>
              <a:gd name="T89" fmla="*/ 112880 h 798"/>
              <a:gd name="T90" fmla="*/ 62528 w 671"/>
              <a:gd name="T91" fmla="*/ 118143 h 798"/>
              <a:gd name="T92" fmla="*/ 62528 w 671"/>
              <a:gd name="T93" fmla="*/ 398880 h 798"/>
              <a:gd name="T94" fmla="*/ 116290 w 671"/>
              <a:gd name="T95" fmla="*/ 426954 h 798"/>
              <a:gd name="T96" fmla="*/ 116290 w 671"/>
              <a:gd name="T97" fmla="*/ 152066 h 798"/>
              <a:gd name="T98" fmla="*/ 72462 w 671"/>
              <a:gd name="T99" fmla="*/ 128671 h 798"/>
              <a:gd name="T100" fmla="*/ 73046 w 671"/>
              <a:gd name="T101" fmla="*/ 128086 h 798"/>
              <a:gd name="T102" fmla="*/ 269394 w 671"/>
              <a:gd name="T103" fmla="*/ 60241 h 798"/>
              <a:gd name="T104" fmla="*/ 274654 w 671"/>
              <a:gd name="T105" fmla="*/ 49714 h 7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71" h="798">
                <a:moveTo>
                  <a:pt x="323" y="326"/>
                </a:moveTo>
                <a:lnTo>
                  <a:pt x="323" y="798"/>
                </a:lnTo>
                <a:lnTo>
                  <a:pt x="671" y="675"/>
                </a:lnTo>
                <a:lnTo>
                  <a:pt x="671" y="203"/>
                </a:lnTo>
                <a:lnTo>
                  <a:pt x="323" y="326"/>
                </a:lnTo>
                <a:close/>
                <a:moveTo>
                  <a:pt x="292" y="356"/>
                </a:moveTo>
                <a:lnTo>
                  <a:pt x="292" y="422"/>
                </a:lnTo>
                <a:cubicBezTo>
                  <a:pt x="260" y="416"/>
                  <a:pt x="228" y="391"/>
                  <a:pt x="228" y="391"/>
                </a:cubicBezTo>
                <a:lnTo>
                  <a:pt x="228" y="320"/>
                </a:lnTo>
                <a:cubicBezTo>
                  <a:pt x="267" y="352"/>
                  <a:pt x="292" y="356"/>
                  <a:pt x="292" y="356"/>
                </a:cubicBezTo>
                <a:close/>
                <a:moveTo>
                  <a:pt x="577" y="152"/>
                </a:moveTo>
                <a:cubicBezTo>
                  <a:pt x="575" y="145"/>
                  <a:pt x="567" y="141"/>
                  <a:pt x="559" y="143"/>
                </a:cubicBezTo>
                <a:lnTo>
                  <a:pt x="224" y="260"/>
                </a:lnTo>
                <a:cubicBezTo>
                  <a:pt x="219" y="261"/>
                  <a:pt x="215" y="265"/>
                  <a:pt x="214" y="269"/>
                </a:cubicBezTo>
                <a:lnTo>
                  <a:pt x="214" y="748"/>
                </a:lnTo>
                <a:cubicBezTo>
                  <a:pt x="226" y="772"/>
                  <a:pt x="275" y="797"/>
                  <a:pt x="305" y="797"/>
                </a:cubicBezTo>
                <a:lnTo>
                  <a:pt x="305" y="326"/>
                </a:lnTo>
                <a:cubicBezTo>
                  <a:pt x="289" y="324"/>
                  <a:pt x="253" y="305"/>
                  <a:pt x="231" y="287"/>
                </a:cubicBezTo>
                <a:cubicBezTo>
                  <a:pt x="231" y="286"/>
                  <a:pt x="232" y="286"/>
                  <a:pt x="232" y="286"/>
                </a:cubicBezTo>
                <a:lnTo>
                  <a:pt x="568" y="170"/>
                </a:lnTo>
                <a:cubicBezTo>
                  <a:pt x="575" y="167"/>
                  <a:pt x="579" y="159"/>
                  <a:pt x="577" y="152"/>
                </a:cubicBezTo>
                <a:close/>
                <a:moveTo>
                  <a:pt x="78" y="216"/>
                </a:moveTo>
                <a:lnTo>
                  <a:pt x="78" y="281"/>
                </a:lnTo>
                <a:cubicBezTo>
                  <a:pt x="46" y="275"/>
                  <a:pt x="14" y="250"/>
                  <a:pt x="14" y="250"/>
                </a:cubicBezTo>
                <a:lnTo>
                  <a:pt x="14" y="180"/>
                </a:lnTo>
                <a:cubicBezTo>
                  <a:pt x="53" y="212"/>
                  <a:pt x="78" y="216"/>
                  <a:pt x="78" y="216"/>
                </a:cubicBezTo>
                <a:close/>
                <a:moveTo>
                  <a:pt x="363" y="11"/>
                </a:moveTo>
                <a:cubicBezTo>
                  <a:pt x="361" y="4"/>
                  <a:pt x="353" y="0"/>
                  <a:pt x="346" y="2"/>
                </a:cubicBezTo>
                <a:lnTo>
                  <a:pt x="10" y="119"/>
                </a:lnTo>
                <a:cubicBezTo>
                  <a:pt x="5" y="121"/>
                  <a:pt x="2" y="124"/>
                  <a:pt x="0" y="128"/>
                </a:cubicBezTo>
                <a:lnTo>
                  <a:pt x="0" y="608"/>
                </a:lnTo>
                <a:cubicBezTo>
                  <a:pt x="12" y="631"/>
                  <a:pt x="61" y="656"/>
                  <a:pt x="92" y="656"/>
                </a:cubicBezTo>
                <a:lnTo>
                  <a:pt x="92" y="186"/>
                </a:lnTo>
                <a:cubicBezTo>
                  <a:pt x="76" y="183"/>
                  <a:pt x="40" y="164"/>
                  <a:pt x="17" y="146"/>
                </a:cubicBezTo>
                <a:cubicBezTo>
                  <a:pt x="18" y="146"/>
                  <a:pt x="18" y="146"/>
                  <a:pt x="18" y="146"/>
                </a:cubicBezTo>
                <a:lnTo>
                  <a:pt x="354" y="29"/>
                </a:lnTo>
                <a:cubicBezTo>
                  <a:pt x="362" y="26"/>
                  <a:pt x="366" y="19"/>
                  <a:pt x="363" y="11"/>
                </a:cubicBezTo>
                <a:close/>
                <a:moveTo>
                  <a:pt x="185" y="290"/>
                </a:moveTo>
                <a:lnTo>
                  <a:pt x="185" y="355"/>
                </a:lnTo>
                <a:cubicBezTo>
                  <a:pt x="153" y="349"/>
                  <a:pt x="121" y="324"/>
                  <a:pt x="121" y="324"/>
                </a:cubicBezTo>
                <a:lnTo>
                  <a:pt x="121" y="254"/>
                </a:lnTo>
                <a:cubicBezTo>
                  <a:pt x="160" y="286"/>
                  <a:pt x="185" y="290"/>
                  <a:pt x="185" y="290"/>
                </a:cubicBezTo>
                <a:close/>
                <a:moveTo>
                  <a:pt x="470" y="85"/>
                </a:moveTo>
                <a:cubicBezTo>
                  <a:pt x="468" y="78"/>
                  <a:pt x="460" y="74"/>
                  <a:pt x="453" y="76"/>
                </a:cubicBezTo>
                <a:lnTo>
                  <a:pt x="117" y="193"/>
                </a:lnTo>
                <a:cubicBezTo>
                  <a:pt x="112" y="195"/>
                  <a:pt x="108" y="198"/>
                  <a:pt x="107" y="202"/>
                </a:cubicBezTo>
                <a:lnTo>
                  <a:pt x="107" y="682"/>
                </a:lnTo>
                <a:cubicBezTo>
                  <a:pt x="119" y="705"/>
                  <a:pt x="168" y="730"/>
                  <a:pt x="199" y="730"/>
                </a:cubicBezTo>
                <a:lnTo>
                  <a:pt x="199" y="260"/>
                </a:lnTo>
                <a:cubicBezTo>
                  <a:pt x="183" y="257"/>
                  <a:pt x="146" y="238"/>
                  <a:pt x="124" y="220"/>
                </a:cubicBezTo>
                <a:cubicBezTo>
                  <a:pt x="125" y="220"/>
                  <a:pt x="125" y="220"/>
                  <a:pt x="125" y="219"/>
                </a:cubicBezTo>
                <a:lnTo>
                  <a:pt x="461" y="103"/>
                </a:lnTo>
                <a:cubicBezTo>
                  <a:pt x="469" y="100"/>
                  <a:pt x="473" y="93"/>
                  <a:pt x="470" y="85"/>
                </a:cubicBezTo>
                <a:close/>
              </a:path>
            </a:pathLst>
          </a:custGeom>
          <a:solidFill>
            <a:schemeClr val="bg1"/>
          </a:solidFill>
          <a:ln>
            <a:noFill/>
          </a:ln>
        </p:spPr>
        <p:txBody>
          <a:bodyPr wrap="square">
            <a:normAutofit fontScale="65000" lnSpcReduction="10000"/>
          </a:bodyPr>
          <a:lstStyle/>
          <a:p>
            <a:endParaRPr lang="zh-CN" altLang="en-US"/>
          </a:p>
        </p:txBody>
      </p:sp>
      <p:sp>
        <p:nvSpPr>
          <p:cNvPr id="390" name="矩形 389"/>
          <p:cNvSpPr/>
          <p:nvPr>
            <p:custDataLst>
              <p:tags r:id="rId11"/>
            </p:custDataLst>
          </p:nvPr>
        </p:nvSpPr>
        <p:spPr bwMode="auto">
          <a:xfrm>
            <a:off x="8985673" y="2848187"/>
            <a:ext cx="2647527" cy="2159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eaLnBrk="1" hangingPunct="1">
              <a:spcBef>
                <a:spcPts val="0"/>
              </a:spcBef>
              <a:spcAft>
                <a:spcPts val="0"/>
              </a:spcAft>
              <a:defRPr/>
            </a:pPr>
            <a:endParaRPr lang="zh-CN" altLang="en-US">
              <a:solidFill>
                <a:prstClr val="white"/>
              </a:solidFill>
            </a:endParaRPr>
          </a:p>
        </p:txBody>
      </p:sp>
      <p:sp>
        <p:nvSpPr>
          <p:cNvPr id="391" name="文本框 28"/>
          <p:cNvSpPr txBox="1">
            <a:spLocks noChangeArrowheads="1"/>
          </p:cNvSpPr>
          <p:nvPr>
            <p:custDataLst>
              <p:tags r:id="rId12"/>
            </p:custDataLst>
          </p:nvPr>
        </p:nvSpPr>
        <p:spPr bwMode="auto">
          <a:xfrm>
            <a:off x="9313880" y="3117121"/>
            <a:ext cx="1990731" cy="38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2400" b="1" dirty="0">
                <a:solidFill>
                  <a:schemeClr val="accent1"/>
                </a:solidFill>
                <a:latin typeface="微软雅黑" panose="020B0503020204020204" pitchFamily="34" charset="-122"/>
                <a:ea typeface="微软雅黑" panose="020B0503020204020204" pitchFamily="34" charset="-122"/>
                <a:cs typeface="+mj-cs"/>
              </a:rPr>
              <a:t>标准</a:t>
            </a:r>
            <a:endParaRPr lang="zh-CN" altLang="en-US" sz="2400" b="1" dirty="0">
              <a:solidFill>
                <a:schemeClr val="accent1"/>
              </a:solidFill>
              <a:latin typeface="微软雅黑" panose="020B0503020204020204" pitchFamily="34" charset="-122"/>
              <a:ea typeface="微软雅黑" panose="020B0503020204020204" pitchFamily="34" charset="-122"/>
              <a:cs typeface="+mj-cs"/>
            </a:endParaRPr>
          </a:p>
        </p:txBody>
      </p:sp>
      <p:sp>
        <p:nvSpPr>
          <p:cNvPr id="392" name="文本框 29"/>
          <p:cNvSpPr txBox="1">
            <a:spLocks noChangeArrowheads="1"/>
          </p:cNvSpPr>
          <p:nvPr>
            <p:custDataLst>
              <p:tags r:id="rId13"/>
            </p:custDataLst>
          </p:nvPr>
        </p:nvSpPr>
        <p:spPr bwMode="auto">
          <a:xfrm>
            <a:off x="9160933" y="3500967"/>
            <a:ext cx="2294467" cy="15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marL="0" lvl="0" indent="0" algn="ctr">
              <a:lnSpc>
                <a:spcPct val="120000"/>
              </a:lnSpc>
              <a:spcBef>
                <a:spcPts val="0"/>
              </a:spcBef>
              <a:spcAft>
                <a:spcPts val="0"/>
              </a:spcAft>
              <a:buSzPct val="100000"/>
            </a:pPr>
            <a:r>
              <a:rPr lang="zh-CN" altLang="en-US">
                <a:solidFill>
                  <a:schemeClr val="accent1">
                    <a:lumMod val="75000"/>
                  </a:schemeClr>
                </a:solidFill>
                <a:latin typeface="微软雅黑" panose="020B0503020204020204" pitchFamily="34" charset="-122"/>
                <a:ea typeface="微软雅黑" panose="020B0503020204020204" pitchFamily="34" charset="-122"/>
              </a:rPr>
              <a:t>判定技能能是否达到可接受的水平</a:t>
            </a:r>
            <a:endParaRPr lang="zh-CN" altLang="en-US">
              <a:solidFill>
                <a:schemeClr val="accent1">
                  <a:lumMod val="75000"/>
                </a:schemeClr>
              </a:solidFill>
              <a:latin typeface="微软雅黑" panose="020B0503020204020204" pitchFamily="34" charset="-122"/>
              <a:ea typeface="微软雅黑" panose="020B0503020204020204" pitchFamily="34" charset="-122"/>
            </a:endParaRPr>
          </a:p>
          <a:p>
            <a:pPr marL="0" lvl="0" indent="0" algn="ctr">
              <a:lnSpc>
                <a:spcPct val="120000"/>
              </a:lnSpc>
              <a:spcBef>
                <a:spcPts val="0"/>
              </a:spcBef>
              <a:spcAft>
                <a:spcPts val="0"/>
              </a:spcAft>
              <a:buSzPct val="100000"/>
            </a:pPr>
            <a:r>
              <a:rPr lang="zh-CN" altLang="en-US">
                <a:solidFill>
                  <a:schemeClr val="accent1">
                    <a:lumMod val="75000"/>
                  </a:schemeClr>
                </a:solidFill>
                <a:latin typeface="楷体" panose="02010609060101010101" pitchFamily="49" charset="-122"/>
                <a:ea typeface="楷体" panose="02010609060101010101" pitchFamily="49" charset="-122"/>
              </a:rPr>
              <a:t>如：速度、误差等</a:t>
            </a:r>
            <a:endParaRPr lang="zh-CN" altLang="en-US">
              <a:solidFill>
                <a:schemeClr val="accent1">
                  <a:lumMod val="75000"/>
                </a:schemeClr>
              </a:solidFill>
              <a:latin typeface="楷体" panose="02010609060101010101" pitchFamily="49" charset="-122"/>
              <a:ea typeface="楷体" panose="02010609060101010101" pitchFamily="49" charset="-122"/>
            </a:endParaRPr>
          </a:p>
        </p:txBody>
      </p:sp>
      <p:sp>
        <p:nvSpPr>
          <p:cNvPr id="393" name="圆角矩形 392"/>
          <p:cNvSpPr/>
          <p:nvPr>
            <p:custDataLst>
              <p:tags r:id="rId14"/>
            </p:custDataLst>
          </p:nvPr>
        </p:nvSpPr>
        <p:spPr bwMode="auto">
          <a:xfrm>
            <a:off x="9915276" y="2329181"/>
            <a:ext cx="787940" cy="7879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eaLnBrk="1" hangingPunct="1">
              <a:spcBef>
                <a:spcPts val="0"/>
              </a:spcBef>
              <a:spcAft>
                <a:spcPts val="0"/>
              </a:spcAft>
              <a:defRPr/>
            </a:pPr>
            <a:endParaRPr lang="zh-CN" altLang="en-US">
              <a:solidFill>
                <a:prstClr val="black"/>
              </a:solidFill>
            </a:endParaRPr>
          </a:p>
        </p:txBody>
      </p:sp>
      <p:sp>
        <p:nvSpPr>
          <p:cNvPr id="394" name="饼形 393"/>
          <p:cNvSpPr/>
          <p:nvPr>
            <p:custDataLst>
              <p:tags r:id="rId15"/>
            </p:custDataLst>
          </p:nvPr>
        </p:nvSpPr>
        <p:spPr bwMode="auto">
          <a:xfrm flipH="1">
            <a:off x="10171425" y="2595076"/>
            <a:ext cx="288169" cy="285384"/>
          </a:xfrm>
          <a:prstGeom prst="pi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fontScale="30000" lnSpcReduction="20000"/>
          </a:bodyPr>
          <a:lstStyle/>
          <a:p>
            <a:pPr algn="ctr" eaLnBrk="1" hangingPunct="1">
              <a:spcBef>
                <a:spcPts val="0"/>
              </a:spcBef>
              <a:spcAft>
                <a:spcPts val="0"/>
              </a:spcAft>
              <a:defRPr/>
            </a:pPr>
            <a:endParaRPr lang="zh-CN" altLang="en-US" sz="2105">
              <a:solidFill>
                <a:prstClr val="black"/>
              </a:solidFill>
            </a:endParaRPr>
          </a:p>
        </p:txBody>
      </p:sp>
      <p:sp>
        <p:nvSpPr>
          <p:cNvPr id="395" name="椭圆 34"/>
          <p:cNvSpPr>
            <a:spLocks noChangeAspect="1"/>
          </p:cNvSpPr>
          <p:nvPr>
            <p:custDataLst>
              <p:tags r:id="rId16"/>
            </p:custDataLst>
          </p:nvPr>
        </p:nvSpPr>
        <p:spPr bwMode="auto">
          <a:xfrm>
            <a:off x="10142191" y="2564449"/>
            <a:ext cx="143388" cy="143388"/>
          </a:xfrm>
          <a:custGeom>
            <a:avLst/>
            <a:gdLst/>
            <a:ahLst/>
            <a:cxnLst/>
            <a:rect l="l" t="t" r="r" b="b"/>
            <a:pathLst>
              <a:path w="223200" h="223200">
                <a:moveTo>
                  <a:pt x="223200" y="0"/>
                </a:moveTo>
                <a:lnTo>
                  <a:pt x="223200" y="223200"/>
                </a:lnTo>
                <a:lnTo>
                  <a:pt x="0" y="223200"/>
                </a:lnTo>
                <a:cubicBezTo>
                  <a:pt x="0" y="99930"/>
                  <a:pt x="99930" y="0"/>
                  <a:pt x="223200"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fontScale="25000" lnSpcReduction="20000"/>
          </a:bodyPr>
          <a:lstStyle/>
          <a:p>
            <a:pPr algn="ctr" eaLnBrk="1" hangingPunct="1">
              <a:spcBef>
                <a:spcPts val="0"/>
              </a:spcBef>
              <a:spcAft>
                <a:spcPts val="0"/>
              </a:spcAft>
              <a:defRPr/>
            </a:pPr>
            <a:endParaRPr lang="zh-CN" altLang="en-US" sz="2105">
              <a:solidFill>
                <a:prstClr val="white"/>
              </a:solidFill>
            </a:endParaRPr>
          </a:p>
        </p:txBody>
      </p:sp>
      <p:sp>
        <p:nvSpPr>
          <p:cNvPr id="396" name="文本框 395"/>
          <p:cNvSpPr txBox="1"/>
          <p:nvPr/>
        </p:nvSpPr>
        <p:spPr>
          <a:xfrm>
            <a:off x="727287" y="4945168"/>
            <a:ext cx="11053233" cy="1276350"/>
          </a:xfrm>
          <a:prstGeom prst="rect">
            <a:avLst/>
          </a:prstGeom>
          <a:noFill/>
        </p:spPr>
        <p:txBody>
          <a:bodyPr wrap="square" rtlCol="0" anchor="t">
            <a:spAutoFit/>
          </a:bodyPr>
          <a:lstStyle/>
          <a:p>
            <a:pPr>
              <a:lnSpc>
                <a:spcPct val="120000"/>
              </a:lnSpc>
              <a:defRPr/>
            </a:pPr>
            <a:r>
              <a:rPr lang="zh-CN" altLang="en-US" sz="2135" dirty="0">
                <a:solidFill>
                  <a:srgbClr val="0070C0"/>
                </a:solidFill>
                <a:latin typeface="微软雅黑" panose="020B0503020204020204" pitchFamily="34" charset="-122"/>
                <a:ea typeface="微软雅黑" panose="020B0503020204020204" pitchFamily="34" charset="-122"/>
                <a:sym typeface="+mn-ea"/>
              </a:rPr>
              <a:t>例如：</a:t>
            </a:r>
            <a:endParaRPr lang="zh-CN" altLang="en-US" sz="2135" dirty="0">
              <a:solidFill>
                <a:srgbClr val="0070C0"/>
              </a:solidFill>
              <a:latin typeface="微软雅黑" panose="020B0503020204020204" pitchFamily="34" charset="-122"/>
              <a:ea typeface="微软雅黑" panose="020B0503020204020204" pitchFamily="34" charset="-122"/>
              <a:sym typeface="+mn-ea"/>
            </a:endParaRPr>
          </a:p>
          <a:p>
            <a:pPr>
              <a:lnSpc>
                <a:spcPct val="120000"/>
              </a:lnSpc>
              <a:defRPr/>
            </a:pPr>
            <a:r>
              <a:rPr lang="zh-CN" altLang="en-US" sz="2135" dirty="0">
                <a:solidFill>
                  <a:srgbClr val="C00000"/>
                </a:solidFill>
                <a:highlight>
                  <a:srgbClr val="C0C0C0"/>
                </a:highlight>
                <a:latin typeface="微软雅黑" panose="020B0503020204020204" pitchFamily="34" charset="-122"/>
                <a:ea typeface="微软雅黑" panose="020B0503020204020204" pitchFamily="34" charset="-122"/>
                <a:sym typeface="+mn-ea"/>
              </a:rPr>
              <a:t>能根据给定的零件制图的设计图纸</a:t>
            </a:r>
            <a:r>
              <a:rPr lang="zh-CN" altLang="en-US" sz="2135" dirty="0">
                <a:solidFill>
                  <a:schemeClr val="accent6">
                    <a:lumMod val="50000"/>
                  </a:schemeClr>
                </a:solidFill>
                <a:highlight>
                  <a:srgbClr val="C0C0C0"/>
                </a:highlight>
                <a:latin typeface="微软雅黑" panose="020B0503020204020204" pitchFamily="34" charset="-122"/>
                <a:ea typeface="微软雅黑" panose="020B0503020204020204" pitchFamily="34" charset="-122"/>
                <a:sym typeface="+mn-ea"/>
              </a:rPr>
              <a:t>（条件），</a:t>
            </a:r>
            <a:r>
              <a:rPr lang="zh-CN" altLang="en-US" sz="2135" dirty="0">
                <a:solidFill>
                  <a:srgbClr val="C00000"/>
                </a:solidFill>
                <a:highlight>
                  <a:srgbClr val="00FF00"/>
                </a:highlight>
                <a:latin typeface="微软雅黑" panose="020B0503020204020204" pitchFamily="34" charset="-122"/>
                <a:ea typeface="微软雅黑" panose="020B0503020204020204" pitchFamily="34" charset="-122"/>
                <a:sym typeface="+mn-ea"/>
              </a:rPr>
              <a:t>在平面上指定位置钻一个直径为</a:t>
            </a:r>
            <a:r>
              <a:rPr lang="en-US" altLang="zh-CN" sz="2135" dirty="0">
                <a:solidFill>
                  <a:srgbClr val="C00000"/>
                </a:solidFill>
                <a:highlight>
                  <a:srgbClr val="00FF00"/>
                </a:highlight>
                <a:latin typeface="微软雅黑" panose="020B0503020204020204" pitchFamily="34" charset="-122"/>
                <a:ea typeface="微软雅黑" panose="020B0503020204020204" pitchFamily="34" charset="-122"/>
                <a:sym typeface="+mn-ea"/>
              </a:rPr>
              <a:t>5mm</a:t>
            </a:r>
            <a:r>
              <a:rPr lang="zh-CN" altLang="en-US" sz="2135" dirty="0">
                <a:solidFill>
                  <a:srgbClr val="C00000"/>
                </a:solidFill>
                <a:highlight>
                  <a:srgbClr val="00FF00"/>
                </a:highlight>
                <a:latin typeface="微软雅黑" panose="020B0503020204020204" pitchFamily="34" charset="-122"/>
                <a:ea typeface="微软雅黑" panose="020B0503020204020204" pitchFamily="34" charset="-122"/>
                <a:sym typeface="+mn-ea"/>
              </a:rPr>
              <a:t>的小孔</a:t>
            </a:r>
            <a:r>
              <a:rPr lang="zh-CN" altLang="en-US" sz="2135" dirty="0">
                <a:solidFill>
                  <a:schemeClr val="accent6">
                    <a:lumMod val="50000"/>
                  </a:schemeClr>
                </a:solidFill>
                <a:highlight>
                  <a:srgbClr val="00FF00"/>
                </a:highlight>
                <a:latin typeface="微软雅黑" panose="020B0503020204020204" pitchFamily="34" charset="-122"/>
                <a:ea typeface="微软雅黑" panose="020B0503020204020204" pitchFamily="34" charset="-122"/>
                <a:sym typeface="+mn-ea"/>
              </a:rPr>
              <a:t>（行为），</a:t>
            </a:r>
            <a:r>
              <a:rPr lang="zh-CN" altLang="en-US" sz="2135" dirty="0">
                <a:solidFill>
                  <a:schemeClr val="accent6">
                    <a:lumMod val="50000"/>
                  </a:schemeClr>
                </a:solidFill>
                <a:highlight>
                  <a:srgbClr val="FFFF00"/>
                </a:highlight>
                <a:latin typeface="微软雅黑" panose="020B0503020204020204" pitchFamily="34" charset="-122"/>
                <a:ea typeface="微软雅黑" panose="020B0503020204020204" pitchFamily="34" charset="-122"/>
                <a:sym typeface="+mn-ea"/>
              </a:rPr>
              <a:t>误差不得大于</a:t>
            </a:r>
            <a:r>
              <a:rPr lang="en-US" altLang="zh-CN" sz="2135" dirty="0">
                <a:solidFill>
                  <a:schemeClr val="accent6">
                    <a:lumMod val="50000"/>
                  </a:schemeClr>
                </a:solidFill>
                <a:highlight>
                  <a:srgbClr val="FFFF00"/>
                </a:highlight>
                <a:latin typeface="微软雅黑" panose="020B0503020204020204" pitchFamily="34" charset="-122"/>
                <a:ea typeface="微软雅黑" panose="020B0503020204020204" pitchFamily="34" charset="-122"/>
                <a:sym typeface="+mn-ea"/>
              </a:rPr>
              <a:t>0.1 </a:t>
            </a:r>
            <a:r>
              <a:rPr lang="zh-CN" altLang="en-US" sz="2135" dirty="0">
                <a:solidFill>
                  <a:schemeClr val="accent6">
                    <a:lumMod val="50000"/>
                  </a:schemeClr>
                </a:solidFill>
                <a:highlight>
                  <a:srgbClr val="FFFF00"/>
                </a:highlight>
                <a:latin typeface="微软雅黑" panose="020B0503020204020204" pitchFamily="34" charset="-122"/>
                <a:ea typeface="微软雅黑" panose="020B0503020204020204" pitchFamily="34" charset="-122"/>
                <a:sym typeface="+mn-ea"/>
              </a:rPr>
              <a:t>毫米</a:t>
            </a:r>
            <a:r>
              <a:rPr lang="zh-CN" altLang="en-US" sz="2135" dirty="0">
                <a:solidFill>
                  <a:schemeClr val="accent6">
                    <a:lumMod val="50000"/>
                  </a:schemeClr>
                </a:solidFill>
                <a:highlight>
                  <a:srgbClr val="FFFF00"/>
                </a:highlight>
                <a:latin typeface="微软雅黑" panose="020B0503020204020204" pitchFamily="34" charset="-122"/>
                <a:ea typeface="微软雅黑" panose="020B0503020204020204" pitchFamily="34" charset="-122"/>
                <a:sym typeface="+mn-ea"/>
              </a:rPr>
              <a:t>（标准）</a:t>
            </a:r>
            <a:r>
              <a:rPr lang="zh-CN" altLang="en-US" sz="2135" dirty="0">
                <a:solidFill>
                  <a:srgbClr val="C00000"/>
                </a:solidFill>
                <a:latin typeface="微软雅黑" panose="020B0503020204020204" pitchFamily="34" charset="-122"/>
                <a:ea typeface="微软雅黑" panose="020B0503020204020204" pitchFamily="34" charset="-122"/>
                <a:sym typeface="+mn-ea"/>
              </a:rPr>
              <a:t>。</a:t>
            </a:r>
            <a:endParaRPr lang="zh-CN" altLang="en-US" sz="2135" dirty="0">
              <a:solidFill>
                <a:srgbClr val="C00000"/>
              </a:solidFill>
              <a:latin typeface="微软雅黑" panose="020B0503020204020204" pitchFamily="34" charset="-122"/>
              <a:ea typeface="微软雅黑" panose="020B0503020204020204" pitchFamily="34" charset="-122"/>
              <a:sym typeface="+mn-ea"/>
            </a:endParaRPr>
          </a:p>
        </p:txBody>
      </p:sp>
      <p:sp>
        <p:nvSpPr>
          <p:cNvPr id="6" name="标题 1"/>
          <p:cNvSpPr txBox="1"/>
          <p:nvPr/>
        </p:nvSpPr>
        <p:spPr bwMode="auto">
          <a:xfrm>
            <a:off x="15875" y="1168400"/>
            <a:ext cx="3069590"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endParaRPr lang="zh-CN" altLang="en-US" sz="2800" b="1">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custDataLst>
              <p:tags r:id="rId17"/>
            </p:custDataLst>
          </p:nvPr>
        </p:nvSpPr>
        <p:spPr>
          <a:xfrm>
            <a:off x="1270" y="-3175"/>
            <a:ext cx="12192000" cy="922020"/>
          </a:xfrm>
          <a:prstGeom prst="rect">
            <a:avLst/>
          </a:prstGeom>
          <a:noFill/>
        </p:spPr>
        <p:txBody>
          <a:bodyPr wrap="square" rtlCol="0" anchor="t">
            <a:spAutoFit/>
          </a:bodyPr>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7" name="文本框 6"/>
          <p:cNvSpPr txBox="1"/>
          <p:nvPr>
            <p:custDataLst>
              <p:tags r:id="rId18"/>
            </p:custDataLst>
          </p:nvPr>
        </p:nvSpPr>
        <p:spPr>
          <a:xfrm>
            <a:off x="205105" y="1127760"/>
            <a:ext cx="9690735" cy="521970"/>
          </a:xfrm>
          <a:prstGeom prst="rect">
            <a:avLst/>
          </a:prstGeom>
          <a:noFill/>
        </p:spPr>
        <p:txBody>
          <a:bodyPr wrap="square" rtlCol="0" anchor="t">
            <a:spAutoFit/>
          </a:bodyPr>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（三）目标确立</a:t>
            </a:r>
            <a:r>
              <a:rPr lang="zh-CN" altLang="en-US" sz="2800" b="1" dirty="0">
                <a:solidFill>
                  <a:srgbClr val="0070C0"/>
                </a:solidFill>
                <a:latin typeface="楷体" panose="02010609060101010101" pitchFamily="49" charset="-122"/>
                <a:ea typeface="楷体" panose="02010609060101010101" pitchFamily="49" charset="-122"/>
                <a:sym typeface="+mn-ea"/>
              </a:rPr>
              <a:t>（专业课）</a:t>
            </a:r>
            <a:endParaRPr lang="en-US" altLang="zh-CN" sz="2800" dirty="0">
              <a:solidFill>
                <a:srgbClr val="0070C0"/>
              </a:solidFill>
              <a:latin typeface="楷体" panose="02010609060101010101" pitchFamily="49" charset="-122"/>
              <a:ea typeface="楷体" panose="02010609060101010101" pitchFamily="49" charset="-122"/>
              <a:sym typeface="+mn-ea"/>
            </a:endParaRPr>
          </a:p>
        </p:txBody>
      </p:sp>
    </p:spTree>
    <p:custDataLst>
      <p:tags r:id="rId19"/>
    </p:custData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b="13463"/>
          <a:stretch>
            <a:fillRect/>
          </a:stretch>
        </p:blipFill>
        <p:spPr>
          <a:xfrm>
            <a:off x="2043430" y="1682115"/>
            <a:ext cx="8105140" cy="4840605"/>
          </a:xfrm>
          <a:prstGeom prst="rect">
            <a:avLst/>
          </a:prstGeom>
        </p:spPr>
      </p:pic>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文本框 1"/>
          <p:cNvSpPr txBox="1"/>
          <p:nvPr/>
        </p:nvSpPr>
        <p:spPr>
          <a:xfrm>
            <a:off x="205105" y="1275080"/>
            <a:ext cx="11730990" cy="435610"/>
          </a:xfrm>
          <a:prstGeom prst="rect">
            <a:avLst/>
          </a:prstGeom>
          <a:noFill/>
        </p:spPr>
        <p:txBody>
          <a:bodyPr wrap="square" rtlCol="0" anchor="t">
            <a:spAutoFit/>
          </a:bodyPr>
          <a:lstStyle/>
          <a:p>
            <a:pPr marL="0" algn="l">
              <a:lnSpc>
                <a:spcPct val="80000"/>
              </a:lnSpc>
              <a:spcBef>
                <a:spcPts val="600"/>
              </a:spcBef>
              <a:spcAft>
                <a:spcPts val="600"/>
              </a:spcAft>
              <a:buClrTx/>
              <a:buSzTx/>
            </a:pPr>
            <a:r>
              <a:rPr lang="zh-CN" altLang="en-US" sz="2800" b="1" dirty="0">
                <a:solidFill>
                  <a:srgbClr val="0070C0"/>
                </a:solidFill>
                <a:ea typeface="微软雅黑" panose="020B0503020204020204" pitchFamily="34" charset="-122"/>
                <a:sym typeface="+mn-ea"/>
              </a:rPr>
              <a:t>（三）目标确立</a:t>
            </a:r>
            <a:r>
              <a:rPr lang="en-US" altLang="zh-CN" sz="2800" b="1" dirty="0">
                <a:solidFill>
                  <a:srgbClr val="0070C0"/>
                </a:solidFill>
                <a:ea typeface="微软雅黑" panose="020B0503020204020204" pitchFamily="34" charset="-122"/>
                <a:sym typeface="+mn-ea"/>
              </a:rPr>
              <a:t>        </a:t>
            </a:r>
            <a:r>
              <a:rPr lang="en-US" altLang="zh-CN" sz="2800" dirty="0">
                <a:solidFill>
                  <a:srgbClr val="0070C0"/>
                </a:solidFill>
                <a:ea typeface="微软雅黑" panose="020B0503020204020204" pitchFamily="34" charset="-122"/>
                <a:sym typeface="+mn-ea"/>
              </a:rPr>
              <a:t>教学目标表述明确、相互关联，重点突出、可评可测。</a:t>
            </a:r>
            <a:endParaRPr lang="zh-CN" sz="2800" b="1" dirty="0">
              <a:solidFill>
                <a:srgbClr val="0070C0"/>
              </a:solidFill>
              <a:ea typeface="微软雅黑" panose="020B0503020204020204" pitchFamily="34" charset="-122"/>
              <a:sym typeface="+mn-ea"/>
            </a:endParaRPr>
          </a:p>
        </p:txBody>
      </p:sp>
      <p:sp>
        <p:nvSpPr>
          <p:cNvPr id="6" name="文本框 5"/>
          <p:cNvSpPr txBox="1"/>
          <p:nvPr>
            <p:custDataLst>
              <p:tags r:id="rId2"/>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2022</a:t>
            </a:r>
            <a:r>
              <a:rPr lang="zh-CN" altLang="en-US" sz="1865" b="1">
                <a:solidFill>
                  <a:srgbClr val="0070C0"/>
                </a:solidFill>
                <a:latin typeface="楷体" panose="02010609060101010101" pitchFamily="49" charset="-122"/>
                <a:ea typeface="楷体" panose="02010609060101010101" pitchFamily="49" charset="-122"/>
              </a:rPr>
              <a:t>年厦门同安《隔离护理》国赛金奖作品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文本框 1"/>
          <p:cNvSpPr txBox="1"/>
          <p:nvPr/>
        </p:nvSpPr>
        <p:spPr>
          <a:xfrm>
            <a:off x="205105" y="1275080"/>
            <a:ext cx="11730990" cy="435610"/>
          </a:xfrm>
          <a:prstGeom prst="rect">
            <a:avLst/>
          </a:prstGeom>
          <a:noFill/>
        </p:spPr>
        <p:txBody>
          <a:bodyPr wrap="square" rtlCol="0" anchor="t">
            <a:spAutoFit/>
          </a:bodyPr>
          <a:lstStyle/>
          <a:p>
            <a:pPr marL="0" algn="l">
              <a:lnSpc>
                <a:spcPct val="80000"/>
              </a:lnSpc>
              <a:spcBef>
                <a:spcPts val="600"/>
              </a:spcBef>
              <a:spcAft>
                <a:spcPts val="600"/>
              </a:spcAft>
              <a:buClrTx/>
              <a:buSzTx/>
            </a:pPr>
            <a:r>
              <a:rPr lang="zh-CN" altLang="en-US" sz="2800" b="1" dirty="0">
                <a:solidFill>
                  <a:srgbClr val="0070C0"/>
                </a:solidFill>
                <a:ea typeface="微软雅黑" panose="020B0503020204020204" pitchFamily="34" charset="-122"/>
                <a:sym typeface="+mn-ea"/>
              </a:rPr>
              <a:t>（三）目标确立</a:t>
            </a:r>
            <a:r>
              <a:rPr lang="en-US" altLang="zh-CN" sz="2800" b="1" dirty="0">
                <a:solidFill>
                  <a:srgbClr val="0070C0"/>
                </a:solidFill>
                <a:ea typeface="微软雅黑" panose="020B0503020204020204" pitchFamily="34" charset="-122"/>
                <a:sym typeface="+mn-ea"/>
              </a:rPr>
              <a:t>        </a:t>
            </a:r>
            <a:r>
              <a:rPr lang="en-US" altLang="zh-CN" sz="2800" dirty="0">
                <a:solidFill>
                  <a:srgbClr val="0070C0"/>
                </a:solidFill>
                <a:ea typeface="微软雅黑" panose="020B0503020204020204" pitchFamily="34" charset="-122"/>
                <a:sym typeface="+mn-ea"/>
              </a:rPr>
              <a:t>教学目标表述明确、相互关联，重点突出、可评可测。</a:t>
            </a:r>
            <a:endParaRPr lang="zh-CN" sz="2800" b="1" dirty="0">
              <a:solidFill>
                <a:srgbClr val="0070C0"/>
              </a:solidFill>
              <a:ea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2296160" y="1710690"/>
            <a:ext cx="7865745" cy="4739005"/>
          </a:xfrm>
          <a:prstGeom prst="rect">
            <a:avLst/>
          </a:prstGeom>
        </p:spPr>
      </p:pic>
      <p:sp>
        <p:nvSpPr>
          <p:cNvPr id="6" name="文本框 5"/>
          <p:cNvSpPr txBox="1"/>
          <p:nvPr>
            <p:custDataLst>
              <p:tags r:id="rId2"/>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2021</a:t>
            </a:r>
            <a:r>
              <a:rPr lang="zh-CN" altLang="en-US" sz="1865" b="1">
                <a:solidFill>
                  <a:srgbClr val="0070C0"/>
                </a:solidFill>
                <a:latin typeface="楷体" panose="02010609060101010101" pitchFamily="49" charset="-122"/>
                <a:ea typeface="楷体" panose="02010609060101010101" pitchFamily="49" charset="-122"/>
              </a:rPr>
              <a:t>年金华职业技术学院《食品分析检测》国赛金奖作品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文本框 1"/>
          <p:cNvSpPr txBox="1"/>
          <p:nvPr/>
        </p:nvSpPr>
        <p:spPr>
          <a:xfrm>
            <a:off x="205105" y="1275080"/>
            <a:ext cx="11730990" cy="435610"/>
          </a:xfrm>
          <a:prstGeom prst="rect">
            <a:avLst/>
          </a:prstGeom>
          <a:noFill/>
        </p:spPr>
        <p:txBody>
          <a:bodyPr wrap="square" rtlCol="0" anchor="t">
            <a:spAutoFit/>
          </a:bodyPr>
          <a:lstStyle/>
          <a:p>
            <a:pPr marL="0" algn="l">
              <a:lnSpc>
                <a:spcPct val="80000"/>
              </a:lnSpc>
              <a:spcBef>
                <a:spcPts val="600"/>
              </a:spcBef>
              <a:spcAft>
                <a:spcPts val="600"/>
              </a:spcAft>
              <a:buClrTx/>
              <a:buSzTx/>
            </a:pPr>
            <a:r>
              <a:rPr lang="zh-CN" altLang="en-US" sz="2800" b="1" dirty="0">
                <a:solidFill>
                  <a:srgbClr val="0070C0"/>
                </a:solidFill>
                <a:ea typeface="微软雅黑" panose="020B0503020204020204" pitchFamily="34" charset="-122"/>
                <a:sym typeface="+mn-ea"/>
              </a:rPr>
              <a:t>（三）目标确立</a:t>
            </a:r>
            <a:r>
              <a:rPr lang="en-US" altLang="zh-CN" sz="2800" b="1" dirty="0">
                <a:solidFill>
                  <a:srgbClr val="0070C0"/>
                </a:solidFill>
                <a:ea typeface="微软雅黑" panose="020B0503020204020204" pitchFamily="34" charset="-122"/>
                <a:sym typeface="+mn-ea"/>
              </a:rPr>
              <a:t>        </a:t>
            </a:r>
            <a:r>
              <a:rPr lang="en-US" altLang="zh-CN" sz="2800" dirty="0">
                <a:solidFill>
                  <a:srgbClr val="0070C0"/>
                </a:solidFill>
                <a:ea typeface="微软雅黑" panose="020B0503020204020204" pitchFamily="34" charset="-122"/>
                <a:sym typeface="+mn-ea"/>
              </a:rPr>
              <a:t>教学目标表述明确、相互关联，重点突出、可评可测。</a:t>
            </a:r>
            <a:endParaRPr lang="zh-CN" sz="2800" b="1" dirty="0">
              <a:solidFill>
                <a:srgbClr val="0070C0"/>
              </a:solidFill>
              <a:ea typeface="微软雅黑" panose="020B0503020204020204" pitchFamily="34" charset="-122"/>
              <a:sym typeface="+mn-ea"/>
            </a:endParaRPr>
          </a:p>
        </p:txBody>
      </p:sp>
      <p:pic>
        <p:nvPicPr>
          <p:cNvPr id="5" name="图片 4"/>
          <p:cNvPicPr>
            <a:picLocks noChangeAspect="1"/>
          </p:cNvPicPr>
          <p:nvPr/>
        </p:nvPicPr>
        <p:blipFill>
          <a:blip r:embed="rId1"/>
          <a:stretch>
            <a:fillRect/>
          </a:stretch>
        </p:blipFill>
        <p:spPr>
          <a:xfrm>
            <a:off x="1913890" y="1666240"/>
            <a:ext cx="9270365" cy="4767580"/>
          </a:xfrm>
          <a:prstGeom prst="rect">
            <a:avLst/>
          </a:prstGeom>
        </p:spPr>
      </p:pic>
      <p:sp>
        <p:nvSpPr>
          <p:cNvPr id="8" name="文本框 7"/>
          <p:cNvSpPr txBox="1"/>
          <p:nvPr>
            <p:custDataLst>
              <p:tags r:id="rId2"/>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2021</a:t>
            </a:r>
            <a:r>
              <a:rPr lang="zh-CN" altLang="en-US" sz="1865" b="1">
                <a:solidFill>
                  <a:srgbClr val="0070C0"/>
                </a:solidFill>
                <a:latin typeface="楷体" panose="02010609060101010101" pitchFamily="49" charset="-122"/>
                <a:ea typeface="楷体" panose="02010609060101010101" pitchFamily="49" charset="-122"/>
              </a:rPr>
              <a:t>年金华职业技术学院《植保无人机应用</a:t>
            </a:r>
            <a:r>
              <a:rPr lang="zh-CN" altLang="en-US" sz="1865" b="1">
                <a:solidFill>
                  <a:srgbClr val="0070C0"/>
                </a:solidFill>
                <a:latin typeface="楷体" panose="02010609060101010101" pitchFamily="49" charset="-122"/>
                <a:ea typeface="楷体" panose="02010609060101010101" pitchFamily="49" charset="-122"/>
              </a:rPr>
              <a:t>技术》国赛金奖作品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5" name="文本框 4"/>
          <p:cNvSpPr txBox="1"/>
          <p:nvPr/>
        </p:nvSpPr>
        <p:spPr>
          <a:xfrm>
            <a:off x="205105" y="1275080"/>
            <a:ext cx="5353050" cy="521970"/>
          </a:xfrm>
          <a:prstGeom prst="rect">
            <a:avLst/>
          </a:prstGeom>
          <a:noFill/>
        </p:spPr>
        <p:txBody>
          <a:bodyPr wrap="square" rtlCol="0" anchor="t">
            <a:spAutoFit/>
          </a:bodyPr>
          <a:lstStyle/>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（三）目标确立</a:t>
            </a:r>
            <a:endParaRPr lang="zh-CN" sz="2800" b="1" dirty="0">
              <a:solidFill>
                <a:srgbClr val="0070C0"/>
              </a:solidFill>
              <a:ea typeface="微软雅黑" panose="020B0503020204020204" pitchFamily="34" charset="-122"/>
              <a:sym typeface="+mn-ea"/>
            </a:endParaRPr>
          </a:p>
        </p:txBody>
      </p:sp>
      <p:sp>
        <p:nvSpPr>
          <p:cNvPr id="6" name="文本框 5"/>
          <p:cNvSpPr txBox="1"/>
          <p:nvPr/>
        </p:nvSpPr>
        <p:spPr>
          <a:xfrm>
            <a:off x="993775" y="2292350"/>
            <a:ext cx="10696575" cy="2545715"/>
          </a:xfrm>
          <a:prstGeom prst="rect">
            <a:avLst/>
          </a:prstGeom>
          <a:noFill/>
        </p:spPr>
        <p:txBody>
          <a:bodyPr wrap="square" rtlCol="0" anchor="t">
            <a:spAutoFit/>
          </a:bodyPr>
          <a:lstStyle/>
          <a:p>
            <a:pPr marL="457200" indent="-457200">
              <a:lnSpc>
                <a:spcPct val="190000"/>
              </a:lnSpc>
              <a:buFont typeface="Wingdings" panose="05000000000000000000" charset="0"/>
              <a:buChar char="n"/>
            </a:pPr>
            <a:r>
              <a:rPr lang="zh-CN" sz="2800" dirty="0">
                <a:solidFill>
                  <a:srgbClr val="0070C0"/>
                </a:solidFill>
                <a:ea typeface="微软雅黑" panose="020B0503020204020204" pitchFamily="34" charset="-122"/>
                <a:sym typeface="+mn-ea"/>
              </a:rPr>
              <a:t>以成就目标描述的方式，表述为</a:t>
            </a:r>
            <a:r>
              <a:rPr lang="en-US" altLang="zh-CN" sz="2800" dirty="0">
                <a:solidFill>
                  <a:srgbClr val="0070C0"/>
                </a:solidFill>
                <a:ea typeface="微软雅黑" panose="020B0503020204020204" pitchFamily="34" charset="-122"/>
                <a:sym typeface="+mn-ea"/>
              </a:rPr>
              <a:t>“</a:t>
            </a:r>
            <a:r>
              <a:rPr lang="zh-CN" altLang="en-US" sz="2800" dirty="0">
                <a:solidFill>
                  <a:srgbClr val="0070C0"/>
                </a:solidFill>
                <a:ea typeface="微软雅黑" panose="020B0503020204020204" pitchFamily="34" charset="-122"/>
                <a:sym typeface="+mn-ea"/>
              </a:rPr>
              <a:t>学生能</a:t>
            </a:r>
            <a:r>
              <a:rPr lang="en-US" altLang="zh-CN" sz="2800" dirty="0">
                <a:solidFill>
                  <a:srgbClr val="0070C0"/>
                </a:solidFill>
                <a:ea typeface="微软雅黑" panose="020B0503020204020204" pitchFamily="34" charset="-122"/>
                <a:sym typeface="+mn-ea"/>
              </a:rPr>
              <a:t>……”</a:t>
            </a:r>
            <a:r>
              <a:rPr lang="zh-CN" altLang="en-US" sz="2800" dirty="0">
                <a:solidFill>
                  <a:srgbClr val="0070C0"/>
                </a:solidFill>
                <a:ea typeface="微软雅黑" panose="020B0503020204020204" pitchFamily="34" charset="-122"/>
                <a:sym typeface="+mn-ea"/>
              </a:rPr>
              <a:t>；</a:t>
            </a:r>
            <a:endParaRPr lang="en-US" altLang="zh-CN" sz="2800" dirty="0">
              <a:solidFill>
                <a:srgbClr val="0070C0"/>
              </a:solidFill>
              <a:ea typeface="微软雅黑" panose="020B0503020204020204" pitchFamily="34" charset="-122"/>
              <a:sym typeface="+mn-ea"/>
            </a:endParaRPr>
          </a:p>
          <a:p>
            <a:pPr marL="457200" indent="-457200">
              <a:lnSpc>
                <a:spcPct val="190000"/>
              </a:lnSpc>
              <a:buFont typeface="Wingdings" panose="05000000000000000000" charset="0"/>
              <a:buChar char="n"/>
            </a:pPr>
            <a:r>
              <a:rPr lang="zh-CN" altLang="en-US" sz="2800" dirty="0">
                <a:solidFill>
                  <a:srgbClr val="0070C0"/>
                </a:solidFill>
                <a:latin typeface="Arial" panose="020B0604020202020204" pitchFamily="34" charset="0"/>
                <a:ea typeface="微软雅黑" panose="020B0503020204020204" pitchFamily="34" charset="-122"/>
                <a:sym typeface="+mn-ea"/>
              </a:rPr>
              <a:t>采用布鲁姆的认知目标维度的动词进行描述；</a:t>
            </a:r>
            <a:endParaRPr lang="zh-CN" altLang="en-US" sz="2800" dirty="0">
              <a:solidFill>
                <a:srgbClr val="0070C0"/>
              </a:solidFill>
              <a:latin typeface="Arial" panose="020B0604020202020204" pitchFamily="34" charset="0"/>
              <a:ea typeface="微软雅黑" panose="020B0503020204020204" pitchFamily="34" charset="-122"/>
              <a:sym typeface="+mn-ea"/>
            </a:endParaRPr>
          </a:p>
          <a:p>
            <a:pPr marL="457200" indent="-457200">
              <a:lnSpc>
                <a:spcPct val="190000"/>
              </a:lnSpc>
              <a:buFont typeface="Wingdings" panose="05000000000000000000" charset="0"/>
              <a:buChar char="n"/>
            </a:pPr>
            <a:r>
              <a:rPr lang="zh-CN" altLang="en-US" sz="2800" dirty="0">
                <a:solidFill>
                  <a:srgbClr val="0070C0"/>
                </a:solidFill>
                <a:latin typeface="Arial" panose="020B0604020202020204" pitchFamily="34" charset="0"/>
                <a:ea typeface="微软雅黑" panose="020B0503020204020204" pitchFamily="34" charset="-122"/>
                <a:sym typeface="+mn-ea"/>
              </a:rPr>
              <a:t>避免出现</a:t>
            </a:r>
            <a:r>
              <a:rPr lang="en-US" altLang="zh-CN" sz="2800" dirty="0">
                <a:solidFill>
                  <a:srgbClr val="0070C0"/>
                </a:solidFill>
                <a:latin typeface="Arial" panose="020B0604020202020204" pitchFamily="34" charset="0"/>
                <a:ea typeface="微软雅黑" panose="020B0503020204020204" pitchFamily="34" charset="-122"/>
                <a:sym typeface="+mn-ea"/>
              </a:rPr>
              <a:t>“</a:t>
            </a:r>
            <a:r>
              <a:rPr lang="zh-CN" altLang="en-US" sz="2800" dirty="0">
                <a:solidFill>
                  <a:srgbClr val="0070C0"/>
                </a:solidFill>
                <a:latin typeface="Arial" panose="020B0604020202020204" pitchFamily="34" charset="0"/>
                <a:ea typeface="微软雅黑" panose="020B0503020204020204" pitchFamily="34" charset="-122"/>
                <a:sym typeface="+mn-ea"/>
              </a:rPr>
              <a:t>使学生、让学生、促进学生、培养学生</a:t>
            </a:r>
            <a:r>
              <a:rPr lang="en-US" altLang="zh-CN" sz="2800" dirty="0">
                <a:solidFill>
                  <a:srgbClr val="0070C0"/>
                </a:solidFill>
                <a:latin typeface="Arial" panose="020B0604020202020204" pitchFamily="34" charset="0"/>
                <a:ea typeface="微软雅黑" panose="020B0503020204020204" pitchFamily="34" charset="-122"/>
                <a:sym typeface="+mn-ea"/>
              </a:rPr>
              <a:t>……”</a:t>
            </a:r>
            <a:r>
              <a:rPr lang="zh-CN" altLang="en-US" sz="2800" dirty="0">
                <a:solidFill>
                  <a:srgbClr val="0070C0"/>
                </a:solidFill>
                <a:latin typeface="Arial" panose="020B0604020202020204" pitchFamily="34" charset="0"/>
                <a:ea typeface="微软雅黑" panose="020B0503020204020204" pitchFamily="34" charset="-122"/>
                <a:sym typeface="+mn-ea"/>
              </a:rPr>
              <a:t>的表述。</a:t>
            </a:r>
            <a:endParaRPr lang="zh-CN" altLang="en-US" sz="2800" dirty="0">
              <a:solidFill>
                <a:srgbClr val="0070C0"/>
              </a:solidFill>
              <a:latin typeface="Arial" panose="020B0604020202020204" pitchFamily="34" charset="0"/>
              <a:ea typeface="微软雅黑" panose="020B0503020204020204" pitchFamily="34" charset="-122"/>
              <a:sym typeface="+mn-ea"/>
            </a:endParaRPr>
          </a:p>
        </p:txBody>
      </p:sp>
    </p:spTree>
    <p:custDataLst>
      <p:tags r:id="rId1"/>
    </p:custData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 y="-3175"/>
            <a:ext cx="12192000" cy="922020"/>
          </a:xfrm>
          <a:prstGeom prst="rect">
            <a:avLst/>
          </a:prstGeom>
          <a:noFill/>
        </p:spPr>
        <p:txBody>
          <a:bodyPr wrap="square" rtlCol="0" anchor="t">
            <a:spAutoFit/>
          </a:bodyPr>
          <a:lstStyle/>
          <a:p>
            <a:pPr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5" name="文本框 4"/>
          <p:cNvSpPr txBox="1"/>
          <p:nvPr/>
        </p:nvSpPr>
        <p:spPr>
          <a:xfrm>
            <a:off x="205105" y="1275080"/>
            <a:ext cx="5353050" cy="521970"/>
          </a:xfrm>
          <a:prstGeom prst="rect">
            <a:avLst/>
          </a:prstGeom>
          <a:noFill/>
        </p:spPr>
        <p:txBody>
          <a:bodyPr wrap="square" rtlCol="0" anchor="t">
            <a:spAutoFit/>
          </a:bodyPr>
          <a:lstStyle/>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（二）</a:t>
            </a:r>
            <a:r>
              <a:rPr lang="zh-CN" sz="2800" b="1" dirty="0">
                <a:solidFill>
                  <a:srgbClr val="0070C0"/>
                </a:solidFill>
                <a:ea typeface="微软雅黑" panose="020B0503020204020204" pitchFamily="34" charset="-122"/>
                <a:sym typeface="+mn-ea"/>
              </a:rPr>
              <a:t>设计方法：目标确立</a:t>
            </a:r>
            <a:endParaRPr lang="zh-CN" sz="2800" b="1" dirty="0">
              <a:solidFill>
                <a:srgbClr val="0070C0"/>
              </a:solidFill>
              <a:ea typeface="微软雅黑" panose="020B0503020204020204" pitchFamily="34" charset="-122"/>
              <a:sym typeface="+mn-ea"/>
            </a:endParaRPr>
          </a:p>
        </p:txBody>
      </p:sp>
      <p:graphicFrame>
        <p:nvGraphicFramePr>
          <p:cNvPr id="2" name="表格 1"/>
          <p:cNvGraphicFramePr/>
          <p:nvPr>
            <p:custDataLst>
              <p:tags r:id="rId1"/>
            </p:custDataLst>
          </p:nvPr>
        </p:nvGraphicFramePr>
        <p:xfrm>
          <a:off x="386715" y="1074420"/>
          <a:ext cx="11277600" cy="5875020"/>
        </p:xfrm>
        <a:graphic>
          <a:graphicData uri="http://schemas.openxmlformats.org/drawingml/2006/table">
            <a:tbl>
              <a:tblPr firstRow="1" bandRow="1">
                <a:tableStyleId>{5C22544A-7EE6-4342-B048-85BDC9FD1C3A}</a:tableStyleId>
              </a:tblPr>
              <a:tblGrid>
                <a:gridCol w="3024505"/>
                <a:gridCol w="1994535"/>
                <a:gridCol w="6258560"/>
              </a:tblGrid>
              <a:tr h="302895">
                <a:tc rowSpan="2">
                  <a:txBody>
                    <a:bodyPr/>
                    <a:lstStyle/>
                    <a:p>
                      <a:pPr indent="0">
                        <a:buNone/>
                      </a:pPr>
                      <a:r>
                        <a:rPr lang="zh-CN" sz="2000" b="1">
                          <a:solidFill>
                            <a:srgbClr val="000000"/>
                          </a:solidFill>
                          <a:latin typeface="Arial" panose="020B0604020202020204" pitchFamily="34" charset="0"/>
                          <a:ea typeface="等线" panose="02010600030101010101" charset="-122"/>
                        </a:rPr>
                        <a:t>记忆（memory）</a:t>
                      </a:r>
                      <a:endParaRPr lang="zh-CN" altLang="en-US" sz="2000" b="1">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600" b="0">
                          <a:solidFill>
                            <a:srgbClr val="000000"/>
                          </a:solidFill>
                          <a:latin typeface="Arial" panose="020B0604020202020204" pitchFamily="34" charset="0"/>
                          <a:ea typeface="等线" panose="02010600030101010101" charset="-122"/>
                        </a:rPr>
                        <a:t>识别（recognizing）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在长时记忆中定位与当前材料相一致的知识</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zh-CN" sz="1600" b="0">
                          <a:solidFill>
                            <a:srgbClr val="000000"/>
                          </a:solidFill>
                          <a:latin typeface="Arial" panose="020B0604020202020204" pitchFamily="34" charset="0"/>
                          <a:ea typeface="等线" panose="02010600030101010101" charset="-122"/>
                        </a:rPr>
                        <a:t>回忆（recalling）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从长时记忆中回忆相关的知识</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260">
                <a:tc rowSpan="7">
                  <a:txBody>
                    <a:bodyPr/>
                    <a:lstStyle/>
                    <a:p>
                      <a:pPr indent="0">
                        <a:buNone/>
                      </a:pPr>
                      <a:r>
                        <a:rPr lang="zh-CN" sz="2000" b="1">
                          <a:solidFill>
                            <a:srgbClr val="000000"/>
                          </a:solidFill>
                          <a:latin typeface="Arial" panose="020B0604020202020204" pitchFamily="34" charset="0"/>
                          <a:ea typeface="等线" panose="02010600030101010101" charset="-122"/>
                        </a:rPr>
                        <a:t>理解（comprehension）</a:t>
                      </a:r>
                      <a:endParaRPr lang="zh-CN" altLang="en-US" sz="2000" b="1">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600" b="0">
                          <a:solidFill>
                            <a:srgbClr val="000000"/>
                          </a:solidFill>
                          <a:latin typeface="Arial" panose="020B0604020202020204" pitchFamily="34" charset="0"/>
                          <a:ea typeface="等线" panose="02010600030101010101" charset="-122"/>
                        </a:rPr>
                        <a:t>解释（interpreting）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从一种表征方式（如数字的）变成另外的一种（如文字的）（如解释重要的演讲和文档）</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1600" b="0">
                          <a:solidFill>
                            <a:srgbClr val="000000"/>
                          </a:solidFill>
                          <a:latin typeface="Arial" panose="020B0604020202020204" pitchFamily="34" charset="0"/>
                          <a:ea typeface="等线" panose="02010600030101010101" charset="-122"/>
                        </a:rPr>
                        <a:t>举例(exemplifying)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找到具体的例子或者解释概念或原理的说明</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1600" b="0">
                          <a:solidFill>
                            <a:srgbClr val="000000"/>
                          </a:solidFill>
                          <a:latin typeface="Arial" panose="020B0604020202020204" pitchFamily="34" charset="0"/>
                          <a:ea typeface="等线" panose="02010600030101010101" charset="-122"/>
                        </a:rPr>
                        <a:t>分类（classifying）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判定属于一类的事情（如对精神错乱观察或者描述的案例进行归类）</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1600" b="0">
                          <a:solidFill>
                            <a:srgbClr val="000000"/>
                          </a:solidFill>
                          <a:latin typeface="Arial" panose="020B0604020202020204" pitchFamily="34" charset="0"/>
                          <a:ea typeface="等线" panose="02010600030101010101" charset="-122"/>
                        </a:rPr>
                        <a:t>总结(summarizing）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概括一般的主题或者要点（如对于录像带中描述中的事件写一篇简短的总结）</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1600" b="0">
                          <a:solidFill>
                            <a:srgbClr val="000000"/>
                          </a:solidFill>
                          <a:latin typeface="Arial" panose="020B0604020202020204" pitchFamily="34" charset="0"/>
                          <a:ea typeface="等线" panose="02010600030101010101" charset="-122"/>
                        </a:rPr>
                        <a:t>推断（inferring）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从呈现的信息中进行逻辑的推断（在学习外语的时候，从例子中推断语法规则）</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1600" b="0">
                          <a:solidFill>
                            <a:srgbClr val="000000"/>
                          </a:solidFill>
                          <a:latin typeface="Arial" panose="020B0604020202020204" pitchFamily="34" charset="0"/>
                          <a:ea typeface="等线" panose="02010600030101010101" charset="-122"/>
                        </a:rPr>
                        <a:t>比较（comparing）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发现两种观点、对象或其它类似物之间的一致性（比较同时期历史性事件）</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2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zh-CN" sz="1600" b="0">
                          <a:solidFill>
                            <a:srgbClr val="000000"/>
                          </a:solidFill>
                          <a:latin typeface="Arial" panose="020B0604020202020204" pitchFamily="34" charset="0"/>
                          <a:ea typeface="等线" panose="02010600030101010101" charset="-122"/>
                        </a:rPr>
                        <a:t>说明（explaining）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建构一个系统的因果模型（如解释法国18 世纪重要事件的原因）</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rowSpan="2">
                  <a:txBody>
                    <a:bodyPr/>
                    <a:lstStyle/>
                    <a:p>
                      <a:pPr indent="0">
                        <a:buNone/>
                      </a:pPr>
                      <a:r>
                        <a:rPr lang="zh-CN" sz="2000" b="1">
                          <a:solidFill>
                            <a:srgbClr val="000000"/>
                          </a:solidFill>
                          <a:latin typeface="Arial" panose="020B0604020202020204" pitchFamily="34" charset="0"/>
                          <a:ea typeface="等线" panose="02010600030101010101" charset="-122"/>
                        </a:rPr>
                        <a:t>应用（application）</a:t>
                      </a:r>
                      <a:endParaRPr lang="zh-CN" altLang="en-US" sz="2000" b="1">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600" b="0">
                          <a:solidFill>
                            <a:srgbClr val="000000"/>
                          </a:solidFill>
                          <a:latin typeface="Arial" panose="020B0604020202020204" pitchFamily="34" charset="0"/>
                          <a:ea typeface="等线" panose="02010600030101010101" charset="-122"/>
                        </a:rPr>
                        <a:t>执行（executing）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对于一个熟悉的任务运用一种程序（如对多位数的整数做除法）</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zh-CN" sz="1600" b="0">
                          <a:solidFill>
                            <a:srgbClr val="000000"/>
                          </a:solidFill>
                          <a:latin typeface="Arial" panose="020B0604020202020204" pitchFamily="34" charset="0"/>
                          <a:ea typeface="等线" panose="02010600030101010101" charset="-122"/>
                        </a:rPr>
                        <a:t>实施（implementing）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对于一个不熟悉的任务运用一种程序（如在一种合适的情景中应用牛顿 第二定律）</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rowSpan="3">
                  <a:txBody>
                    <a:bodyPr/>
                    <a:lstStyle/>
                    <a:p>
                      <a:pPr indent="0">
                        <a:buNone/>
                      </a:pPr>
                      <a:r>
                        <a:rPr lang="zh-CN" sz="2000" b="1">
                          <a:solidFill>
                            <a:srgbClr val="000000"/>
                          </a:solidFill>
                          <a:latin typeface="Arial" panose="020B0604020202020204" pitchFamily="34" charset="0"/>
                          <a:ea typeface="等线" panose="02010600030101010101" charset="-122"/>
                        </a:rPr>
                        <a:t>分析（analysis）</a:t>
                      </a:r>
                      <a:endParaRPr lang="zh-CN" altLang="en-US" sz="2000" b="1">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600" b="0">
                          <a:solidFill>
                            <a:srgbClr val="000000"/>
                          </a:solidFill>
                          <a:latin typeface="Arial" panose="020B0604020202020204" pitchFamily="34" charset="0"/>
                          <a:ea typeface="等线" panose="02010600030101010101" charset="-122"/>
                        </a:rPr>
                        <a:t>区分（differentiating）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对现有的材料中区分出无关和相关或重要和不重要的部分</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1600" b="0">
                          <a:solidFill>
                            <a:srgbClr val="000000"/>
                          </a:solidFill>
                          <a:latin typeface="Arial" panose="020B0604020202020204" pitchFamily="34" charset="0"/>
                          <a:ea typeface="等线" panose="02010600030101010101" charset="-122"/>
                        </a:rPr>
                        <a:t>组织（organizing）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确定一个结构中的各要素是如何作用的（如构造赞成和反对特定历史解释的描述性证据）</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zh-CN" sz="1600" b="0">
                          <a:solidFill>
                            <a:srgbClr val="000000"/>
                          </a:solidFill>
                          <a:latin typeface="Arial" panose="020B0604020202020204" pitchFamily="34" charset="0"/>
                          <a:ea typeface="等线" panose="02010600030101010101" charset="-122"/>
                        </a:rPr>
                        <a:t>归属（attributing）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确定现有材料中的观点、偏见或者隐含的观点（就作者的政治观点来确定他/她在一篇文章中的观点）</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63855">
                <a:tc rowSpan="2">
                  <a:txBody>
                    <a:bodyPr/>
                    <a:lstStyle/>
                    <a:p>
                      <a:pPr indent="0">
                        <a:buNone/>
                      </a:pPr>
                      <a:r>
                        <a:rPr lang="zh-CN" sz="2000" b="1">
                          <a:solidFill>
                            <a:srgbClr val="000000"/>
                          </a:solidFill>
                          <a:latin typeface="Arial" panose="020B0604020202020204" pitchFamily="34" charset="0"/>
                          <a:ea typeface="等线" panose="02010600030101010101" charset="-122"/>
                        </a:rPr>
                        <a:t>评价（evaluation）</a:t>
                      </a:r>
                      <a:endParaRPr lang="zh-CN" altLang="en-US" sz="2000" b="1">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600" b="0">
                          <a:solidFill>
                            <a:srgbClr val="000000"/>
                          </a:solidFill>
                          <a:latin typeface="Arial" panose="020B0604020202020204" pitchFamily="34" charset="0"/>
                          <a:ea typeface="等线" panose="02010600030101010101" charset="-122"/>
                        </a:rPr>
                        <a:t>核查（checking）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发现一个过程或者成果的矛盾或错误；确定一个过程或者成果是否具有内部一致性；察觉实施程序的有效性（如，确定一个科学的结论是否根据观察的数据得来的）</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6385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zh-CN" sz="1600" b="0">
                          <a:solidFill>
                            <a:srgbClr val="000000"/>
                          </a:solidFill>
                          <a:latin typeface="Arial" panose="020B0604020202020204" pitchFamily="34" charset="0"/>
                          <a:ea typeface="等线" panose="02010600030101010101" charset="-122"/>
                        </a:rPr>
                        <a:t>评判（critiquing）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发现一个成果和外部准则的矛盾，确定是否一个成果有内部一致性；发现一个给定问题的程序的恰当性（如判断两种方法中哪个是解决一个给定问题的最好办法）</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260">
                <a:tc rowSpan="3">
                  <a:txBody>
                    <a:bodyPr/>
                    <a:lstStyle/>
                    <a:p>
                      <a:pPr indent="0">
                        <a:buNone/>
                      </a:pPr>
                      <a:r>
                        <a:rPr lang="zh-CN" sz="2000" b="1">
                          <a:solidFill>
                            <a:srgbClr val="000000"/>
                          </a:solidFill>
                          <a:latin typeface="Arial" panose="020B0604020202020204" pitchFamily="34" charset="0"/>
                          <a:ea typeface="等线" panose="02010600030101010101" charset="-122"/>
                        </a:rPr>
                        <a:t>创造（creation）</a:t>
                      </a:r>
                      <a:endParaRPr lang="zh-CN" altLang="en-US" sz="2000" b="1">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600" b="0">
                          <a:solidFill>
                            <a:srgbClr val="000000"/>
                          </a:solidFill>
                          <a:latin typeface="Arial" panose="020B0604020202020204" pitchFamily="34" charset="0"/>
                          <a:ea typeface="等线" panose="02010600030101010101" charset="-122"/>
                        </a:rPr>
                        <a:t>生成（generating）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基于标准来产生可选择假设（如产生假设来说明可观察的现象）</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1600" b="0">
                          <a:solidFill>
                            <a:srgbClr val="000000"/>
                          </a:solidFill>
                          <a:latin typeface="Arial" panose="020B0604020202020204" pitchFamily="34" charset="0"/>
                          <a:ea typeface="等线" panose="02010600030101010101" charset="-122"/>
                        </a:rPr>
                        <a:t>规划（planning）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为完成某些任务设计一种程序（如对于给定的历史主题来设计一篇研究论文）</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r h="3028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zh-CN" sz="1600" b="0">
                          <a:solidFill>
                            <a:srgbClr val="000000"/>
                          </a:solidFill>
                          <a:latin typeface="Arial" panose="020B0604020202020204" pitchFamily="34" charset="0"/>
                          <a:ea typeface="等线" panose="02010600030101010101" charset="-122"/>
                        </a:rPr>
                        <a:t>创作（creating）</a:t>
                      </a:r>
                      <a:endParaRPr lang="zh-CN" altLang="en-US" sz="1600" b="0">
                        <a:solidFill>
                          <a:srgbClr val="000000"/>
                        </a:solidFill>
                        <a:latin typeface="Arial" panose="020B0604020202020204" pitchFamily="34" charset="0"/>
                        <a:ea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r>
                        <a:rPr lang="zh-CN" sz="1000" b="0">
                          <a:solidFill>
                            <a:srgbClr val="000000"/>
                          </a:solidFill>
                          <a:latin typeface="Arial" panose="020B0604020202020204" pitchFamily="34" charset="0"/>
                          <a:ea typeface="等线" panose="02010600030101010101" charset="-122"/>
                        </a:rPr>
                        <a:t>发明一个产品（为专门的目的建造一个生活环境）</a:t>
                      </a:r>
                      <a:endParaRPr lang="en-US" altLang="en-US" sz="10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bl>
          </a:graphicData>
        </a:graphic>
      </p:graphicFrame>
    </p:spTree>
    <p:custDataLst>
      <p:tags r:id="rId2"/>
    </p:custData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（五）</a:t>
            </a:r>
            <a:r>
              <a:rPr lang="zh-CN" sz="2800" b="1" dirty="0">
                <a:solidFill>
                  <a:srgbClr val="0070C0"/>
                </a:solidFill>
                <a:ea typeface="微软雅黑" panose="020B0503020204020204" pitchFamily="34" charset="-122"/>
                <a:sym typeface="+mn-ea"/>
              </a:rPr>
              <a:t>教学策略</a:t>
            </a:r>
            <a:endParaRPr lang="zh-CN" sz="2800" b="1" dirty="0">
              <a:solidFill>
                <a:srgbClr val="0070C0"/>
              </a:solidFill>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2230120" y="1859915"/>
            <a:ext cx="8234680" cy="4582795"/>
          </a:xfrm>
          <a:prstGeom prst="rect">
            <a:avLst/>
          </a:prstGeom>
        </p:spPr>
      </p:pic>
      <p:sp>
        <p:nvSpPr>
          <p:cNvPr id="2" name="文本框 1"/>
          <p:cNvSpPr txBox="1"/>
          <p:nvPr/>
        </p:nvSpPr>
        <p:spPr>
          <a:xfrm>
            <a:off x="4436745" y="6520180"/>
            <a:ext cx="3916045" cy="368300"/>
          </a:xfrm>
          <a:prstGeom prst="rect">
            <a:avLst/>
          </a:prstGeom>
          <a:noFill/>
        </p:spPr>
        <p:txBody>
          <a:bodyPr wrap="square" rtlCol="0">
            <a:spAutoFit/>
          </a:bodyPr>
          <a:p>
            <a:pPr algn="ctr"/>
            <a:r>
              <a:rPr lang="en-US" altLang="zh-CN">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rPr>
              <a:t>2024</a:t>
            </a:r>
            <a:r>
              <a:rPr lang="zh-CN" altLang="en-US">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rPr>
              <a:t>年江苏省入围国赛遴选作品</a:t>
            </a:r>
            <a:endParaRPr lang="zh-CN" altLang="en-US">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（五）</a:t>
            </a:r>
            <a:r>
              <a:rPr lang="zh-CN" sz="2800" b="1" dirty="0">
                <a:solidFill>
                  <a:srgbClr val="0070C0"/>
                </a:solidFill>
                <a:ea typeface="微软雅黑" panose="020B0503020204020204" pitchFamily="34" charset="-122"/>
                <a:sym typeface="+mn-ea"/>
              </a:rPr>
              <a:t>教学策略</a:t>
            </a:r>
            <a:endParaRPr lang="zh-CN" sz="2800" b="1" dirty="0">
              <a:solidFill>
                <a:srgbClr val="0070C0"/>
              </a:solidFill>
              <a:ea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2417445" y="1797050"/>
            <a:ext cx="8393430" cy="4732655"/>
          </a:xfrm>
          <a:prstGeom prst="rect">
            <a:avLst/>
          </a:prstGeom>
        </p:spPr>
      </p:pic>
      <p:sp>
        <p:nvSpPr>
          <p:cNvPr id="9" name="文本框 8"/>
          <p:cNvSpPr txBox="1"/>
          <p:nvPr/>
        </p:nvSpPr>
        <p:spPr>
          <a:xfrm>
            <a:off x="522605" y="3328035"/>
            <a:ext cx="1811020" cy="1124585"/>
          </a:xfrm>
          <a:prstGeom prst="rect">
            <a:avLst/>
          </a:prstGeom>
          <a:solidFill>
            <a:srgbClr val="EFF6FC"/>
          </a:solidFill>
          <a:ln>
            <a:solidFill>
              <a:schemeClr val="accent1">
                <a:lumMod val="20000"/>
                <a:lumOff val="80000"/>
              </a:schemeClr>
            </a:solidFill>
          </a:ln>
        </p:spPr>
        <p:txBody>
          <a:bodyPr wrap="square" rtlCol="0" anchor="t">
            <a:spAutoFit/>
          </a:bodyPr>
          <a:p>
            <a:pPr lvl="0" algn="ctr">
              <a:lnSpc>
                <a:spcPct val="120000"/>
              </a:lnSpc>
              <a:buClrTx/>
              <a:buSzTx/>
              <a:buFontTx/>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模式方法</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ctr">
              <a:lnSpc>
                <a:spcPct val="120000"/>
              </a:lnSpc>
              <a:buClrTx/>
              <a:buSzTx/>
              <a:buFontTx/>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合理创新</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2" name="文本框 1"/>
          <p:cNvSpPr txBox="1"/>
          <p:nvPr/>
        </p:nvSpPr>
        <p:spPr>
          <a:xfrm>
            <a:off x="4436745" y="6520180"/>
            <a:ext cx="3916045" cy="368300"/>
          </a:xfrm>
          <a:prstGeom prst="rect">
            <a:avLst/>
          </a:prstGeom>
          <a:noFill/>
        </p:spPr>
        <p:txBody>
          <a:bodyPr wrap="square" rtlCol="0">
            <a:spAutoFit/>
          </a:bodyPr>
          <a:p>
            <a:pPr algn="ctr"/>
            <a:r>
              <a:rPr lang="en-US" altLang="zh-CN">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rPr>
              <a:t>2024</a:t>
            </a:r>
            <a:r>
              <a:rPr lang="zh-CN" altLang="en-US">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rPr>
              <a:t>年江苏省入围国赛遴选作品</a:t>
            </a:r>
            <a:endParaRPr lang="zh-CN" altLang="en-US">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22605" y="3328035"/>
            <a:ext cx="1811020" cy="1124585"/>
          </a:xfrm>
          <a:prstGeom prst="rect">
            <a:avLst/>
          </a:prstGeom>
          <a:solidFill>
            <a:srgbClr val="EFF6FC"/>
          </a:solidFill>
          <a:ln>
            <a:solidFill>
              <a:schemeClr val="accent1">
                <a:lumMod val="20000"/>
                <a:lumOff val="80000"/>
              </a:schemeClr>
            </a:solidFill>
          </a:ln>
        </p:spPr>
        <p:txBody>
          <a:bodyPr wrap="square" rtlCol="0" anchor="t">
            <a:spAutoFit/>
          </a:bodyPr>
          <a:lstStyle/>
          <a:p>
            <a:pPr lvl="0" algn="ctr">
              <a:lnSpc>
                <a:spcPct val="120000"/>
              </a:lnSpc>
              <a:buClrTx/>
              <a:buSzTx/>
              <a:buFontTx/>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模式方法</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ctr">
              <a:lnSpc>
                <a:spcPct val="120000"/>
              </a:lnSpc>
              <a:buClrTx/>
              <a:buSzTx/>
              <a:buFontTx/>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合理创新</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5" name="文本框 4"/>
          <p:cNvSpPr txBox="1"/>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（五）</a:t>
            </a:r>
            <a:r>
              <a:rPr lang="zh-CN" sz="2800" b="1" dirty="0">
                <a:solidFill>
                  <a:srgbClr val="0070C0"/>
                </a:solidFill>
                <a:ea typeface="微软雅黑" panose="020B0503020204020204" pitchFamily="34" charset="-122"/>
                <a:sym typeface="+mn-ea"/>
              </a:rPr>
              <a:t>教学策略</a:t>
            </a:r>
            <a:endParaRPr lang="zh-CN" sz="2800" b="1" dirty="0">
              <a:solidFill>
                <a:srgbClr val="0070C0"/>
              </a:solidFill>
              <a:ea typeface="微软雅黑" panose="020B0503020204020204" pitchFamily="34"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2445385" y="1399540"/>
            <a:ext cx="9350375" cy="51238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525" y="-26035"/>
            <a:ext cx="12055475" cy="1753235"/>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dirty="0">
                <a:solidFill>
                  <a:schemeClr val="bg1"/>
                </a:solidFill>
                <a:latin typeface="微软雅黑" panose="020B0503020204020204" pitchFamily="34" charset="-122"/>
                <a:ea typeface="微软雅黑" panose="020B0503020204020204" pitchFamily="34" charset="-122"/>
                <a:sym typeface="+mn-ea"/>
              </a:rPr>
              <a:t>一、</a:t>
            </a:r>
            <a:r>
              <a:rPr lang="zh-CN" sz="3600" b="1" dirty="0">
                <a:solidFill>
                  <a:schemeClr val="bg1"/>
                </a:solidFill>
                <a:latin typeface="微软雅黑" panose="020B0503020204020204" pitchFamily="34" charset="-122"/>
                <a:ea typeface="微软雅黑" panose="020B0503020204020204" pitchFamily="34" charset="-122"/>
                <a:sym typeface="+mn-ea"/>
              </a:rPr>
              <a:t>教学能力大赛方案的解读</a:t>
            </a:r>
            <a:endPar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algn="ctr">
              <a:lnSpc>
                <a:spcPct val="150000"/>
              </a:lnSpc>
              <a:spcBef>
                <a:spcPts val="0"/>
              </a:spcBef>
              <a:buClrTx/>
              <a:buSzTx/>
              <a:buFontTx/>
              <a:buNone/>
              <a:defRPr/>
            </a:pP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09270" y="1318895"/>
            <a:ext cx="10821035" cy="555408"/>
          </a:xfrm>
          <a:prstGeom prst="rect">
            <a:avLst/>
          </a:prstGeom>
          <a:noFill/>
        </p:spPr>
        <p:txBody>
          <a:bodyPr wrap="square" rtlCol="0" anchor="t">
            <a:spAutoFit/>
          </a:bodyPr>
          <a:lstStyle/>
          <a:p>
            <a:pPr marL="457200" indent="-457200" algn="l">
              <a:lnSpc>
                <a:spcPct val="140000"/>
              </a:lnSpc>
              <a:spcBef>
                <a:spcPts val="600"/>
              </a:spcBef>
              <a:spcAft>
                <a:spcPts val="600"/>
              </a:spcAft>
              <a:buClrTx/>
              <a:buSzTx/>
              <a:buFont typeface="Wingdings" panose="05000000000000000000" charset="0"/>
              <a:buAutoNum type="arabicPeriod"/>
            </a:pPr>
            <a:r>
              <a:rPr kumimoji="1" lang="zh-CN" altLang="en-US" sz="2400" b="1" dirty="0">
                <a:solidFill>
                  <a:srgbClr val="FF0066"/>
                </a:solidFill>
                <a:latin typeface="微软雅黑" panose="020B0503020204020204" pitchFamily="34" charset="-122"/>
                <a:ea typeface="微软雅黑" panose="020B0503020204020204" pitchFamily="34" charset="-122"/>
              </a:rPr>
              <a:t>教学内容</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graphicFrame>
        <p:nvGraphicFramePr>
          <p:cNvPr id="2" name="表格 1"/>
          <p:cNvGraphicFramePr/>
          <p:nvPr>
            <p:custDataLst>
              <p:tags r:id="rId1"/>
            </p:custDataLst>
          </p:nvPr>
        </p:nvGraphicFramePr>
        <p:xfrm>
          <a:off x="351692" y="1947370"/>
          <a:ext cx="11635992" cy="4820920"/>
        </p:xfrm>
        <a:graphic>
          <a:graphicData uri="http://schemas.openxmlformats.org/drawingml/2006/table">
            <a:tbl>
              <a:tblPr firstRow="1" bandRow="1">
                <a:tableStyleId>{5C22544A-7EE6-4342-B048-85BDC9FD1C3A}</a:tableStyleId>
              </a:tblPr>
              <a:tblGrid>
                <a:gridCol w="1441939"/>
                <a:gridCol w="4676366"/>
                <a:gridCol w="5517687"/>
              </a:tblGrid>
              <a:tr h="551815">
                <a:tc>
                  <a:txBody>
                    <a:bodyPr/>
                    <a:lstStyle/>
                    <a:p>
                      <a:pPr algn="ctr">
                        <a:buNone/>
                      </a:pPr>
                      <a:endParaRPr lang="zh-CN" altLang="en-US" sz="2400"/>
                    </a:p>
                  </a:txBody>
                  <a:tcPr anchor="ctr"/>
                </a:tc>
                <a:tc>
                  <a:txBody>
                    <a:bodyPr/>
                    <a:lstStyle/>
                    <a:p>
                      <a:pPr algn="ctr">
                        <a:buNone/>
                      </a:pPr>
                      <a:r>
                        <a:rPr lang="en-US" altLang="zh-CN" sz="2400" dirty="0"/>
                        <a:t>2022</a:t>
                      </a:r>
                      <a:r>
                        <a:rPr lang="zh-CN" altLang="en-US" sz="2400" dirty="0"/>
                        <a:t>年</a:t>
                      </a:r>
                      <a:endParaRPr lang="zh-CN" altLang="en-US" sz="2400" dirty="0"/>
                    </a:p>
                  </a:txBody>
                  <a:tcPr anchor="ctr"/>
                </a:tc>
                <a:tc>
                  <a:txBody>
                    <a:bodyPr/>
                    <a:lstStyle/>
                    <a:p>
                      <a:pPr algn="ctr">
                        <a:buNone/>
                      </a:pPr>
                      <a:r>
                        <a:rPr lang="en-US" altLang="zh-CN" sz="2400" dirty="0"/>
                        <a:t>2023</a:t>
                      </a:r>
                      <a:r>
                        <a:rPr lang="zh-CN" altLang="en-US" sz="2400" dirty="0"/>
                        <a:t>年</a:t>
                      </a:r>
                      <a:endParaRPr lang="zh-CN" altLang="en-US" sz="2400" dirty="0"/>
                    </a:p>
                  </a:txBody>
                  <a:tcPr anchor="ctr"/>
                </a:tc>
              </a:tr>
              <a:tr h="1416685">
                <a:tc>
                  <a:txBody>
                    <a:bodyPr/>
                    <a:lstStyle/>
                    <a:p>
                      <a:pPr algn="ctr">
                        <a:buClrTx/>
                        <a:buSzTx/>
                        <a:buFontTx/>
                        <a:buNone/>
                      </a:pPr>
                      <a:r>
                        <a:rPr lang="zh-CN" altLang="en-US" sz="2400" dirty="0">
                          <a:solidFill>
                            <a:schemeClr val="accent1">
                              <a:lumMod val="75000"/>
                            </a:schemeClr>
                          </a:solidFill>
                          <a:latin typeface="Arial" panose="020B0604020202020204" pitchFamily="34" charset="0"/>
                          <a:ea typeface="微软雅黑" panose="020B0503020204020204" pitchFamily="34" charset="-122"/>
                        </a:rPr>
                        <a:t>公共课</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lnSpc>
                          <a:spcPct val="110000"/>
                        </a:lnSpc>
                        <a:spcBef>
                          <a:spcPts val="600"/>
                        </a:spcBef>
                        <a:spcAft>
                          <a:spcPts val="600"/>
                        </a:spcAft>
                        <a:buClrTx/>
                        <a:buSzTx/>
                        <a:buFont typeface="Wingdings" panose="05000000000000000000" charset="0"/>
                        <a:buNone/>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思想性、科学性、基础性、职业性、时代性</a:t>
                      </a:r>
                      <a:r>
                        <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，体现学科知识与行业应用场景的融合。</a:t>
                      </a:r>
                      <a:endPar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lnSpc>
                          <a:spcPct val="110000"/>
                        </a:lnSpc>
                        <a:spcBef>
                          <a:spcPts val="600"/>
                        </a:spcBef>
                        <a:spcAft>
                          <a:spcPts val="600"/>
                        </a:spcAft>
                        <a:buClrTx/>
                        <a:buSzTx/>
                        <a:buFont typeface="Wingdings" panose="05000000000000000000" charset="0"/>
                        <a:buNone/>
                      </a:pPr>
                      <a:r>
                        <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rPr>
                        <a:t>思想性、科学性、基础性、职业性、时代性，</a:t>
                      </a:r>
                      <a:r>
                        <a:rPr kumimoji="1" lang="zh-CN" altLang="en-US" sz="2400" kern="1200" dirty="0">
                          <a:solidFill>
                            <a:srgbClr val="FF0066"/>
                          </a:solidFill>
                          <a:latin typeface="微软雅黑" panose="020B0503020204020204" pitchFamily="34" charset="-122"/>
                          <a:ea typeface="微软雅黑" panose="020B0503020204020204" pitchFamily="34" charset="-122"/>
                          <a:cs typeface="+mn-cs"/>
                        </a:rPr>
                        <a:t>体现学科知识与行业（或职业）应用场景的融合</a:t>
                      </a:r>
                      <a:r>
                        <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rPr>
                        <a:t>。</a:t>
                      </a:r>
                      <a:endPar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r h="898525">
                <a:tc>
                  <a:txBody>
                    <a:bodyPr/>
                    <a:lstStyle/>
                    <a:p>
                      <a:pPr algn="ctr">
                        <a:buClrTx/>
                        <a:buSzTx/>
                        <a:buFontTx/>
                        <a:buNone/>
                      </a:pPr>
                      <a:r>
                        <a:rPr lang="zh-CN" altLang="en-US" sz="2400" dirty="0">
                          <a:solidFill>
                            <a:schemeClr val="accent1">
                              <a:lumMod val="75000"/>
                            </a:schemeClr>
                          </a:solidFill>
                          <a:latin typeface="Arial" panose="020B0604020202020204" pitchFamily="34" charset="0"/>
                          <a:ea typeface="微软雅黑" panose="020B0503020204020204" pitchFamily="34" charset="-122"/>
                        </a:rPr>
                        <a:t>专业课</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新产业、新业态、新模式、新职业，体现专业升级和数字化改造。</a:t>
                      </a:r>
                      <a:endPar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对接新方法、新技术、新工艺、新标准，体现专业升级和数字化</a:t>
                      </a:r>
                      <a:r>
                        <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转型、绿色化改造，鼓励按照生产实际和岗位需求设计模块化课程。</a:t>
                      </a:r>
                      <a:endPar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r h="1297940">
                <a:tc>
                  <a:txBody>
                    <a:bodyPr/>
                    <a:lstStyle/>
                    <a:p>
                      <a:pPr algn="ctr">
                        <a:buClrTx/>
                        <a:buSzTx/>
                        <a:buFontTx/>
                        <a:buNone/>
                      </a:pPr>
                      <a:r>
                        <a:rPr lang="zh-CN" altLang="en-US" sz="2400" dirty="0">
                          <a:solidFill>
                            <a:schemeClr val="accent1">
                              <a:lumMod val="75000"/>
                            </a:schemeClr>
                          </a:solidFill>
                          <a:latin typeface="Arial" panose="020B0604020202020204" pitchFamily="34" charset="0"/>
                          <a:ea typeface="微软雅黑" panose="020B0503020204020204" pitchFamily="34" charset="-122"/>
                        </a:rPr>
                        <a:t>课程思政</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a:txBody>
                  <a:tcPr anchor="ctr"/>
                </a:tc>
                <a:tc>
                  <a:txBody>
                    <a:bodyPr/>
                    <a:lstStyle/>
                    <a:p>
                      <a:pPr algn="l">
                        <a:buClrTx/>
                        <a:buSzTx/>
                        <a:buFontTx/>
                        <a:buNone/>
                      </a:pPr>
                      <a:r>
                        <a:rPr lang="zh-CN" altLang="en-US" sz="2400" dirty="0">
                          <a:solidFill>
                            <a:schemeClr val="accent1">
                              <a:lumMod val="75000"/>
                            </a:schemeClr>
                          </a:solidFill>
                          <a:latin typeface="Arial" panose="020B0604020202020204" pitchFamily="34" charset="0"/>
                          <a:ea typeface="微软雅黑" panose="020B0503020204020204" pitchFamily="34" charset="-122"/>
                          <a:sym typeface="+mn-ea"/>
                        </a:rPr>
                        <a:t>结合教学实际</a:t>
                      </a:r>
                      <a:r>
                        <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sym typeface="+mn-ea"/>
                        </a:rPr>
                        <a:t>融入科学精神、工程思维和创新意识，注重劳动精神、工匠精神、劳模精神</a:t>
                      </a:r>
                      <a:endPar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c>
                  <a:txBody>
                    <a:bodyPr/>
                    <a:lstStyle/>
                    <a:p>
                      <a:pPr algn="l">
                        <a:buClrTx/>
                        <a:buSzTx/>
                        <a:buFontTx/>
                        <a:buNone/>
                      </a:pPr>
                      <a:r>
                        <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rPr>
                        <a:t>结合教学实际融入科学精神、工程思维、创新意识和</a:t>
                      </a:r>
                      <a:r>
                        <a:rPr kumimoji="1" lang="zh-CN" altLang="en-US" sz="2400" kern="1200" dirty="0">
                          <a:solidFill>
                            <a:srgbClr val="FF0066"/>
                          </a:solidFill>
                          <a:latin typeface="微软雅黑" panose="020B0503020204020204" pitchFamily="34" charset="-122"/>
                          <a:ea typeface="微软雅黑" panose="020B0503020204020204" pitchFamily="34" charset="-122"/>
                          <a:cs typeface="+mn-cs"/>
                        </a:rPr>
                        <a:t>数字素养</a:t>
                      </a:r>
                      <a:r>
                        <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rPr>
                        <a:t>，注重劳动精神、工匠精神、劳模精神培育</a:t>
                      </a:r>
                      <a:endParaRPr lang="zh-CN" altLang="en-US" sz="2400" kern="1200" dirty="0">
                        <a:solidFill>
                          <a:schemeClr val="accent1">
                            <a:lumMod val="75000"/>
                          </a:schemeClr>
                        </a:solidFill>
                        <a:latin typeface="Arial" panose="020B0604020202020204" pitchFamily="34" charset="0"/>
                        <a:ea typeface="微软雅黑" panose="020B0503020204020204" pitchFamily="34" charset="-122"/>
                        <a:cs typeface="+mn-cs"/>
                        <a:sym typeface="+mn-ea"/>
                      </a:endParaRPr>
                    </a:p>
                  </a:txBody>
                  <a:tcPr anchor="ctr"/>
                </a:tc>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704465" y="1760855"/>
            <a:ext cx="8495665" cy="4761865"/>
          </a:xfrm>
          <a:prstGeom prst="rect">
            <a:avLst/>
          </a:prstGeom>
        </p:spPr>
      </p:pic>
      <p:sp>
        <p:nvSpPr>
          <p:cNvPr id="7" name="文本框 6"/>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22605" y="3328035"/>
            <a:ext cx="1929765" cy="1124585"/>
          </a:xfrm>
          <a:prstGeom prst="rect">
            <a:avLst/>
          </a:prstGeom>
          <a:solidFill>
            <a:srgbClr val="EFF6FC"/>
          </a:solidFill>
          <a:ln>
            <a:solidFill>
              <a:schemeClr val="accent1">
                <a:lumMod val="20000"/>
                <a:lumOff val="80000"/>
              </a:schemeClr>
            </a:solidFill>
          </a:ln>
        </p:spPr>
        <p:txBody>
          <a:bodyPr wrap="square" rtlCol="0" anchor="t">
            <a:spAutoFit/>
          </a:bodyPr>
          <a:lstStyle/>
          <a:p>
            <a:pPr lvl="0" algn="ctr">
              <a:lnSpc>
                <a:spcPct val="120000"/>
              </a:lnSpc>
              <a:buClrTx/>
              <a:buSzTx/>
              <a:buFontTx/>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平台资源</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ctr">
              <a:lnSpc>
                <a:spcPct val="120000"/>
              </a:lnSpc>
              <a:buClrTx/>
              <a:buSzTx/>
              <a:buFontTx/>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精准匹配</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5" name="文本框 4"/>
          <p:cNvSpPr txBox="1"/>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（五）</a:t>
            </a:r>
            <a:r>
              <a:rPr lang="zh-CN" sz="2800" b="1" dirty="0">
                <a:solidFill>
                  <a:srgbClr val="0070C0"/>
                </a:solidFill>
                <a:ea typeface="微软雅黑" panose="020B0503020204020204" pitchFamily="34" charset="-122"/>
                <a:sym typeface="+mn-ea"/>
              </a:rPr>
              <a:t>教学策略</a:t>
            </a:r>
            <a:endParaRPr lang="zh-CN" sz="2800" b="1" dirty="0">
              <a:solidFill>
                <a:srgbClr val="0070C0"/>
              </a:solidFill>
              <a:ea typeface="微软雅黑" panose="020B0503020204020204" pitchFamily="34" charset="-122"/>
              <a:sym typeface="+mn-ea"/>
            </a:endParaRPr>
          </a:p>
        </p:txBody>
      </p:sp>
      <p:sp>
        <p:nvSpPr>
          <p:cNvPr id="3" name="文本框 2"/>
          <p:cNvSpPr txBox="1"/>
          <p:nvPr/>
        </p:nvSpPr>
        <p:spPr>
          <a:xfrm>
            <a:off x="4436745" y="6520180"/>
            <a:ext cx="3916045" cy="368300"/>
          </a:xfrm>
          <a:prstGeom prst="rect">
            <a:avLst/>
          </a:prstGeom>
          <a:noFill/>
        </p:spPr>
        <p:txBody>
          <a:bodyPr wrap="square" rtlCol="0">
            <a:spAutoFit/>
          </a:bodyPr>
          <a:p>
            <a:pPr algn="ctr"/>
            <a:r>
              <a:rPr lang="en-US" altLang="zh-CN">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rPr>
              <a:t>2024</a:t>
            </a:r>
            <a:r>
              <a:rPr lang="zh-CN" altLang="en-US">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rPr>
              <a:t>年江苏省入围国赛遴选作品</a:t>
            </a:r>
            <a:endParaRPr lang="zh-CN" altLang="en-US">
              <a:solidFill>
                <a:schemeClr val="accent1">
                  <a:lumMod val="50000"/>
                </a:schemeClr>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22605" y="3328035"/>
            <a:ext cx="1929765" cy="1124585"/>
          </a:xfrm>
          <a:prstGeom prst="rect">
            <a:avLst/>
          </a:prstGeom>
          <a:solidFill>
            <a:srgbClr val="EFF6FC"/>
          </a:solidFill>
          <a:ln>
            <a:solidFill>
              <a:schemeClr val="accent1">
                <a:lumMod val="20000"/>
                <a:lumOff val="80000"/>
              </a:schemeClr>
            </a:solidFill>
          </a:ln>
        </p:spPr>
        <p:txBody>
          <a:bodyPr wrap="square" rtlCol="0" anchor="t">
            <a:spAutoFit/>
          </a:bodyPr>
          <a:lstStyle/>
          <a:p>
            <a:pPr lvl="0" algn="ctr">
              <a:lnSpc>
                <a:spcPct val="120000"/>
              </a:lnSpc>
              <a:buClrTx/>
              <a:buSzTx/>
              <a:buFontTx/>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平台资源</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ctr">
              <a:lnSpc>
                <a:spcPct val="120000"/>
              </a:lnSpc>
              <a:buClrTx/>
              <a:buSzTx/>
              <a:buFontTx/>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精准匹配</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5" name="文本框 4"/>
          <p:cNvSpPr txBox="1"/>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（五）</a:t>
            </a:r>
            <a:r>
              <a:rPr lang="zh-CN" sz="2800" b="1" dirty="0">
                <a:solidFill>
                  <a:srgbClr val="0070C0"/>
                </a:solidFill>
                <a:ea typeface="微软雅黑" panose="020B0503020204020204" pitchFamily="34" charset="-122"/>
                <a:sym typeface="+mn-ea"/>
              </a:rPr>
              <a:t>教学策略</a:t>
            </a:r>
            <a:endParaRPr lang="zh-CN" sz="2800" b="1" dirty="0">
              <a:solidFill>
                <a:srgbClr val="0070C0"/>
              </a:solidFill>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2915920" y="1505585"/>
            <a:ext cx="8867140" cy="4991735"/>
          </a:xfrm>
          <a:prstGeom prst="rect">
            <a:avLst/>
          </a:prstGeom>
        </p:spPr>
      </p:pic>
      <p:sp>
        <p:nvSpPr>
          <p:cNvPr id="4" name="文本框 3"/>
          <p:cNvSpPr txBox="1"/>
          <p:nvPr/>
        </p:nvSpPr>
        <p:spPr>
          <a:xfrm>
            <a:off x="4565015" y="1077595"/>
            <a:ext cx="6096000" cy="534035"/>
          </a:xfrm>
          <a:prstGeom prst="rect">
            <a:avLst/>
          </a:prstGeom>
          <a:noFill/>
        </p:spPr>
        <p:txBody>
          <a:bodyPr wrap="square" rtlCol="0" anchor="t">
            <a:spAutoFit/>
          </a:bodyPr>
          <a:p>
            <a:pPr algn="ctr">
              <a:lnSpc>
                <a:spcPct val="120000"/>
              </a:lnSpc>
              <a:buClrTx/>
              <a:buSzTx/>
              <a:buFontTx/>
            </a:pPr>
            <a:r>
              <a:rPr lang="zh-CN" altLang="en-US" sz="2400" dirty="0">
                <a:solidFill>
                  <a:schemeClr val="accent1">
                    <a:lumMod val="75000"/>
                  </a:schemeClr>
                </a:solidFill>
                <a:latin typeface="Arial" panose="020B0604020202020204" pitchFamily="34" charset="0"/>
                <a:ea typeface="微软雅黑" panose="020B0503020204020204" pitchFamily="34" charset="-122"/>
              </a:rPr>
              <a:t>幼儿言语发展与指导(1-3岁)</a:t>
            </a:r>
            <a:endParaRPr lang="zh-CN" altLang="en-US" sz="2400" dirty="0">
              <a:solidFill>
                <a:schemeClr val="accent1">
                  <a:lumMod val="75000"/>
                </a:schemeClr>
              </a:solidFill>
              <a:latin typeface="Arial" panose="020B0604020202020204" pitchFamily="34" charset="0"/>
              <a:ea typeface="微软雅黑" panose="020B0503020204020204" pitchFamily="34" charset="-122"/>
            </a:endParaRPr>
          </a:p>
        </p:txBody>
      </p:sp>
      <p:sp>
        <p:nvSpPr>
          <p:cNvPr id="6" name="文本框 5"/>
          <p:cNvSpPr txBox="1"/>
          <p:nvPr>
            <p:custDataLst>
              <p:tags r:id="rId2"/>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2021</a:t>
            </a:r>
            <a:r>
              <a:rPr lang="zh-CN" altLang="en-US" sz="1865" b="1">
                <a:solidFill>
                  <a:srgbClr val="0070C0"/>
                </a:solidFill>
                <a:latin typeface="楷体" panose="02010609060101010101" pitchFamily="49" charset="-122"/>
                <a:ea typeface="楷体" panose="02010609060101010101" pitchFamily="49" charset="-122"/>
              </a:rPr>
              <a:t>年金华职业技术学院《幼儿言语发展与指导(1-3岁)》国赛金奖作品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6525" y="-26035"/>
            <a:ext cx="12055475" cy="922020"/>
          </a:xfrm>
          <a:prstGeom prst="rect">
            <a:avLst/>
          </a:prstGeom>
          <a:noFill/>
        </p:spPr>
        <p:txBody>
          <a:bodyPr wrap="square" rtlCol="0" anchor="t">
            <a:spAutoFit/>
          </a:bodyPr>
          <a:lstStyle/>
          <a:p>
            <a:pPr marL="0" algn="ctr">
              <a:lnSpc>
                <a:spcPct val="150000"/>
              </a:lnSpc>
              <a:spcBef>
                <a:spcPts val="0"/>
              </a:spcBef>
              <a:buClrTx/>
              <a:buSzTx/>
              <a:buFontTx/>
              <a:buNone/>
              <a:defRPr/>
            </a:pPr>
            <a:r>
              <a:rPr lang="zh-CN" altLang="en-US" sz="3600" b="1">
                <a:solidFill>
                  <a:schemeClr val="bg1"/>
                </a:solidFill>
                <a:latin typeface="微软雅黑" panose="020B0503020204020204" pitchFamily="34" charset="-122"/>
                <a:ea typeface="微软雅黑" panose="020B0503020204020204" pitchFamily="34" charset="-122"/>
                <a:sym typeface="+mn-ea"/>
              </a:rPr>
              <a:t>三、大单元设计的理念与方法</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22605" y="3328035"/>
            <a:ext cx="1929765" cy="1124585"/>
          </a:xfrm>
          <a:prstGeom prst="rect">
            <a:avLst/>
          </a:prstGeom>
          <a:solidFill>
            <a:srgbClr val="EFF6FC"/>
          </a:solidFill>
          <a:ln>
            <a:solidFill>
              <a:schemeClr val="accent1">
                <a:lumMod val="20000"/>
                <a:lumOff val="80000"/>
              </a:schemeClr>
            </a:solidFill>
          </a:ln>
        </p:spPr>
        <p:txBody>
          <a:bodyPr wrap="square" rtlCol="0" anchor="t">
            <a:spAutoFit/>
          </a:bodyPr>
          <a:lstStyle/>
          <a:p>
            <a:pPr lvl="0" algn="ctr">
              <a:lnSpc>
                <a:spcPct val="120000"/>
              </a:lnSpc>
              <a:buClrTx/>
              <a:buSzTx/>
              <a:buFontTx/>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平台资源</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a:p>
            <a:pPr lvl="0" algn="ctr">
              <a:lnSpc>
                <a:spcPct val="120000"/>
              </a:lnSpc>
              <a:buClrTx/>
              <a:buSzTx/>
              <a:buFontTx/>
            </a:pPr>
            <a:r>
              <a:rPr lang="zh-CN" altLang="en-US" sz="2800" dirty="0">
                <a:solidFill>
                  <a:schemeClr val="accent1">
                    <a:lumMod val="75000"/>
                  </a:schemeClr>
                </a:solidFill>
                <a:latin typeface="Arial" panose="020B0604020202020204" pitchFamily="34" charset="0"/>
                <a:ea typeface="微软雅黑" panose="020B0503020204020204" pitchFamily="34" charset="-122"/>
                <a:sym typeface="+mn-ea"/>
              </a:rPr>
              <a:t>精准匹配</a:t>
            </a:r>
            <a:endParaRPr lang="zh-CN" altLang="en-US" sz="280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5" name="文本框 4"/>
          <p:cNvSpPr txBox="1"/>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（五）</a:t>
            </a:r>
            <a:r>
              <a:rPr lang="zh-CN" sz="2800" b="1" dirty="0">
                <a:solidFill>
                  <a:srgbClr val="0070C0"/>
                </a:solidFill>
                <a:ea typeface="微软雅黑" panose="020B0503020204020204" pitchFamily="34" charset="-122"/>
                <a:sym typeface="+mn-ea"/>
              </a:rPr>
              <a:t>教学策略</a:t>
            </a:r>
            <a:endParaRPr lang="zh-CN" sz="2800" b="1" dirty="0">
              <a:solidFill>
                <a:srgbClr val="0070C0"/>
              </a:solidFill>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3360420" y="1078230"/>
            <a:ext cx="7395845" cy="5467985"/>
          </a:xfrm>
          <a:prstGeom prst="rect">
            <a:avLst/>
          </a:prstGeom>
        </p:spPr>
      </p:pic>
      <p:sp>
        <p:nvSpPr>
          <p:cNvPr id="4" name="文本框 3"/>
          <p:cNvSpPr txBox="1"/>
          <p:nvPr>
            <p:custDataLst>
              <p:tags r:id="rId2"/>
            </p:custDataLst>
          </p:nvPr>
        </p:nvSpPr>
        <p:spPr>
          <a:xfrm>
            <a:off x="754804" y="6522932"/>
            <a:ext cx="10682393"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2022</a:t>
            </a:r>
            <a:r>
              <a:rPr lang="zh-CN" altLang="en-US" sz="1865" b="1">
                <a:solidFill>
                  <a:srgbClr val="0070C0"/>
                </a:solidFill>
                <a:latin typeface="楷体" panose="02010609060101010101" pitchFamily="49" charset="-122"/>
                <a:ea typeface="楷体" panose="02010609060101010101" pitchFamily="49" charset="-122"/>
              </a:rPr>
              <a:t>年常州纺织职业技术学院国赛银奖作品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p:cNvSpPr txBox="1"/>
          <p:nvPr/>
        </p:nvSpPr>
        <p:spPr bwMode="auto">
          <a:xfrm>
            <a:off x="691515" y="2304415"/>
            <a:ext cx="11043285" cy="25800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en-US" altLang="zh-CN" sz="2800" dirty="0">
                <a:solidFill>
                  <a:schemeClr val="accent1">
                    <a:lumMod val="75000"/>
                  </a:schemeClr>
                </a:solidFill>
                <a:latin typeface="微软雅黑" panose="020B0503020204020204" pitchFamily="34" charset="-122"/>
                <a:ea typeface="微软雅黑" panose="020B0503020204020204" pitchFamily="34" charset="-122"/>
                <a:cs typeface="+mn-cs"/>
              </a:rPr>
              <a:t>      </a:t>
            </a:r>
            <a:r>
              <a:rPr lang="zh-CN" altLang="en-US" sz="2800" dirty="0">
                <a:solidFill>
                  <a:schemeClr val="accent1">
                    <a:lumMod val="75000"/>
                  </a:schemeClr>
                </a:solidFill>
                <a:latin typeface="微软雅黑" panose="020B0503020204020204" pitchFamily="34" charset="-122"/>
                <a:ea typeface="微软雅黑" panose="020B0503020204020204" pitchFamily="34" charset="-122"/>
                <a:cs typeface="+mn-cs"/>
              </a:rPr>
              <a:t>教育是一项政治行动，知识问题不仅仅是意味着“教什么”，本质上是一个</a:t>
            </a:r>
            <a:r>
              <a:rPr kumimoji="1" lang="zh-CN" altLang="en-US" sz="2800" b="1" dirty="0">
                <a:solidFill>
                  <a:srgbClr val="FF0066"/>
                </a:solidFill>
                <a:latin typeface="微软雅黑" panose="020B0503020204020204" pitchFamily="34" charset="-122"/>
                <a:ea typeface="微软雅黑" panose="020B0503020204020204" pitchFamily="34" charset="-122"/>
                <a:cs typeface="+mn-cs"/>
              </a:rPr>
              <a:t>意识形态问题</a:t>
            </a:r>
            <a:r>
              <a:rPr lang="zh-CN" altLang="en-US" sz="2800" dirty="0">
                <a:solidFill>
                  <a:schemeClr val="accent1">
                    <a:lumMod val="75000"/>
                  </a:schemeClr>
                </a:solidFill>
                <a:latin typeface="微软雅黑" panose="020B0503020204020204" pitchFamily="34" charset="-122"/>
                <a:ea typeface="微软雅黑" panose="020B0503020204020204" pitchFamily="34" charset="-122"/>
                <a:cs typeface="+mn-cs"/>
              </a:rPr>
              <a:t>。在选题时必须</a:t>
            </a:r>
            <a:r>
              <a:rPr lang="zh-CN" altLang="en-US" sz="2800" b="1" dirty="0">
                <a:solidFill>
                  <a:schemeClr val="accent1">
                    <a:lumMod val="75000"/>
                  </a:schemeClr>
                </a:solidFill>
                <a:latin typeface="微软雅黑" panose="020B0503020204020204" pitchFamily="34" charset="-122"/>
                <a:ea typeface="微软雅黑" panose="020B0503020204020204" pitchFamily="34" charset="-122"/>
                <a:cs typeface="+mn-cs"/>
              </a:rPr>
              <a:t>结合教学实际融入科学精神、工程思维、创新意识、</a:t>
            </a:r>
            <a:r>
              <a:rPr kumimoji="1" lang="zh-CN" altLang="en-US" sz="2800" b="1" dirty="0">
                <a:solidFill>
                  <a:srgbClr val="FF0066"/>
                </a:solidFill>
                <a:latin typeface="微软雅黑" panose="020B0503020204020204" pitchFamily="34" charset="-122"/>
                <a:ea typeface="微软雅黑" panose="020B0503020204020204" pitchFamily="34" charset="-122"/>
                <a:cs typeface="+mn-cs"/>
              </a:rPr>
              <a:t>数字素养</a:t>
            </a:r>
            <a:r>
              <a:rPr lang="zh-CN" altLang="en-US" sz="2800" b="1" dirty="0">
                <a:solidFill>
                  <a:schemeClr val="accent1">
                    <a:lumMod val="75000"/>
                  </a:schemeClr>
                </a:solidFill>
                <a:latin typeface="微软雅黑" panose="020B0503020204020204" pitchFamily="34" charset="-122"/>
                <a:ea typeface="微软雅黑" panose="020B0503020204020204" pitchFamily="34" charset="-122"/>
                <a:cs typeface="+mn-cs"/>
              </a:rPr>
              <a:t>，注重劳动精神、工匠精神、劳模精神培育</a:t>
            </a:r>
            <a:r>
              <a:rPr lang="zh-CN" altLang="en-US" sz="2800" dirty="0">
                <a:solidFill>
                  <a:schemeClr val="accent1">
                    <a:lumMod val="75000"/>
                  </a:schemeClr>
                </a:solidFill>
                <a:latin typeface="微软雅黑" panose="020B0503020204020204" pitchFamily="34" charset="-122"/>
                <a:ea typeface="微软雅黑" panose="020B0503020204020204" pitchFamily="34" charset="-122"/>
                <a:cs typeface="+mn-cs"/>
              </a:rPr>
              <a:t>。</a:t>
            </a:r>
            <a:endParaRPr lang="zh-CN" altLang="en-US" sz="2800" dirty="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文本框 1"/>
          <p:cNvSpPr txBox="1"/>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（六）</a:t>
            </a:r>
            <a:r>
              <a:rPr lang="zh-CN" sz="2800" b="1" dirty="0">
                <a:solidFill>
                  <a:srgbClr val="0070C0"/>
                </a:solidFill>
                <a:ea typeface="微软雅黑" panose="020B0503020204020204" pitchFamily="34" charset="-122"/>
                <a:sym typeface="+mn-ea"/>
              </a:rPr>
              <a:t>课程思政</a:t>
            </a:r>
            <a:endParaRPr lang="zh-CN" sz="2800" b="1" dirty="0">
              <a:solidFill>
                <a:srgbClr val="0070C0"/>
              </a:solidFill>
              <a:ea typeface="微软雅黑" panose="020B0503020204020204" pitchFamily="34" charset="-122"/>
              <a:sym typeface="+mn-ea"/>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438593" y="1744345"/>
            <a:ext cx="9314815" cy="4778375"/>
          </a:xfrm>
          <a:prstGeom prst="rect">
            <a:avLst/>
          </a:prstGeom>
        </p:spPr>
      </p:pic>
      <p:sp>
        <p:nvSpPr>
          <p:cNvPr id="5" name="矩形 4"/>
          <p:cNvSpPr/>
          <p:nvPr/>
        </p:nvSpPr>
        <p:spPr>
          <a:xfrm>
            <a:off x="8803640" y="5234305"/>
            <a:ext cx="1293495" cy="62738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616075" y="4507230"/>
            <a:ext cx="6686550" cy="93027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754804" y="6522932"/>
            <a:ext cx="10682393" cy="378460"/>
          </a:xfrm>
          <a:prstGeom prst="rect">
            <a:avLst/>
          </a:prstGeom>
          <a:noFill/>
        </p:spPr>
        <p:txBody>
          <a:bodyPr wrap="square" rtlCol="0">
            <a:spAutoFit/>
          </a:bodyPr>
          <a:lstStyle/>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2020</a:t>
            </a:r>
            <a:r>
              <a:rPr lang="zh-CN" altLang="en-US" sz="1865" b="1">
                <a:solidFill>
                  <a:srgbClr val="0070C0"/>
                </a:solidFill>
                <a:latin typeface="楷体" panose="02010609060101010101" pitchFamily="49" charset="-122"/>
                <a:ea typeface="楷体" panose="02010609060101010101" pitchFamily="49" charset="-122"/>
              </a:rPr>
              <a:t>年浙江省海宁职高陆益飞老师团队国赛银奖作品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
        <p:nvSpPr>
          <p:cNvPr id="2" name="文本框 1"/>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8" name="文本框 7"/>
          <p:cNvSpPr txBox="1"/>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（六）</a:t>
            </a:r>
            <a:r>
              <a:rPr lang="zh-CN" sz="2800" b="1" dirty="0">
                <a:solidFill>
                  <a:srgbClr val="0070C0"/>
                </a:solidFill>
                <a:ea typeface="微软雅黑" panose="020B0503020204020204" pitchFamily="34" charset="-122"/>
                <a:sym typeface="+mn-ea"/>
              </a:rPr>
              <a:t>课程思政</a:t>
            </a:r>
            <a:endParaRPr lang="zh-CN" sz="2800" b="1" dirty="0">
              <a:solidFill>
                <a:srgbClr val="0070C0"/>
              </a:solidFill>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54804" y="6522932"/>
            <a:ext cx="10682393" cy="378460"/>
          </a:xfrm>
          <a:prstGeom prst="rect">
            <a:avLst/>
          </a:prstGeom>
          <a:noFill/>
        </p:spPr>
        <p:txBody>
          <a:bodyPr wrap="square" rtlCol="0">
            <a:spAutoFit/>
          </a:bodyPr>
          <a:lstStyle/>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2024</a:t>
            </a:r>
            <a:r>
              <a:rPr lang="zh-CN" altLang="en-US" sz="1865" b="1">
                <a:solidFill>
                  <a:srgbClr val="0070C0"/>
                </a:solidFill>
                <a:latin typeface="楷体" panose="02010609060101010101" pitchFamily="49" charset="-122"/>
                <a:ea typeface="楷体" panose="02010609060101010101" pitchFamily="49" charset="-122"/>
              </a:rPr>
              <a:t>年江苏省入围国赛遴选作品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
        <p:nvSpPr>
          <p:cNvPr id="2" name="文本框 1"/>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8" name="文本框 7"/>
          <p:cNvSpPr txBox="1"/>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（六）</a:t>
            </a:r>
            <a:r>
              <a:rPr lang="zh-CN" sz="2800" b="1" dirty="0">
                <a:solidFill>
                  <a:srgbClr val="0070C0"/>
                </a:solidFill>
                <a:ea typeface="微软雅黑" panose="020B0503020204020204" pitchFamily="34" charset="-122"/>
                <a:sym typeface="+mn-ea"/>
              </a:rPr>
              <a:t>课程思政</a:t>
            </a:r>
            <a:endParaRPr lang="zh-CN" sz="2800" b="1" dirty="0">
              <a:solidFill>
                <a:srgbClr val="0070C0"/>
              </a:solidFill>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1657985" y="1797050"/>
            <a:ext cx="9156065" cy="4623435"/>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sp>
        <p:nvSpPr>
          <p:cNvPr id="3" name="文本框 2"/>
          <p:cNvSpPr txBox="1"/>
          <p:nvPr/>
        </p:nvSpPr>
        <p:spPr>
          <a:xfrm>
            <a:off x="205105" y="1275080"/>
            <a:ext cx="5353050" cy="521970"/>
          </a:xfrm>
          <a:prstGeom prst="rect">
            <a:avLst/>
          </a:prstGeom>
          <a:noFill/>
        </p:spPr>
        <p:txBody>
          <a:bodyPr wrap="square" rtlCol="0" anchor="t">
            <a:spAutoFit/>
          </a:bodyPr>
          <a:lstStyle/>
          <a:p>
            <a:pPr marL="0" algn="l">
              <a:spcBef>
                <a:spcPts val="600"/>
              </a:spcBef>
              <a:spcAft>
                <a:spcPts val="600"/>
              </a:spcAft>
              <a:buClrTx/>
              <a:buSzTx/>
            </a:pPr>
            <a:r>
              <a:rPr lang="zh-CN" altLang="en-US" sz="2800" b="1" dirty="0">
                <a:solidFill>
                  <a:srgbClr val="0070C0"/>
                </a:solidFill>
                <a:ea typeface="微软雅黑" panose="020B0503020204020204" pitchFamily="34" charset="-122"/>
                <a:sym typeface="+mn-ea"/>
              </a:rPr>
              <a:t>（六）</a:t>
            </a:r>
            <a:r>
              <a:rPr lang="zh-CN" sz="2800" b="1" dirty="0">
                <a:solidFill>
                  <a:srgbClr val="0070C0"/>
                </a:solidFill>
                <a:ea typeface="微软雅黑" panose="020B0503020204020204" pitchFamily="34" charset="-122"/>
                <a:sym typeface="+mn-ea"/>
              </a:rPr>
              <a:t>课程思政</a:t>
            </a:r>
            <a:endParaRPr lang="zh-CN" sz="2800" b="1" dirty="0">
              <a:solidFill>
                <a:srgbClr val="0070C0"/>
              </a:solidFill>
              <a:ea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2826385" y="1440180"/>
            <a:ext cx="8627745" cy="4999355"/>
          </a:xfrm>
          <a:prstGeom prst="rect">
            <a:avLst/>
          </a:prstGeom>
        </p:spPr>
      </p:pic>
      <p:sp>
        <p:nvSpPr>
          <p:cNvPr id="9" name="文本框 8"/>
          <p:cNvSpPr txBox="1"/>
          <p:nvPr>
            <p:custDataLst>
              <p:tags r:id="rId2"/>
            </p:custDataLst>
          </p:nvPr>
        </p:nvSpPr>
        <p:spPr>
          <a:xfrm>
            <a:off x="1878965" y="6522720"/>
            <a:ext cx="10166985"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2021</a:t>
            </a:r>
            <a:r>
              <a:rPr lang="zh-CN" altLang="en-US" sz="1865" b="1">
                <a:solidFill>
                  <a:srgbClr val="0070C0"/>
                </a:solidFill>
                <a:latin typeface="楷体" panose="02010609060101010101" pitchFamily="49" charset="-122"/>
                <a:ea typeface="楷体" panose="02010609060101010101" pitchFamily="49" charset="-122"/>
              </a:rPr>
              <a:t>年金华职业技术学院《食品分析检测》国赛金奖作品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Tree>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105" y="1275080"/>
            <a:ext cx="5238115" cy="521970"/>
          </a:xfrm>
          <a:prstGeom prst="rect">
            <a:avLst/>
          </a:prstGeom>
          <a:noFill/>
        </p:spPr>
        <p:txBody>
          <a:bodyPr wrap="square" rtlCol="0" anchor="t">
            <a:spAutoFit/>
          </a:bodyPr>
          <a:lstStyle/>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（七）学习评价</a:t>
            </a:r>
            <a:endParaRPr lang="zh-CN" sz="2800" b="1" dirty="0">
              <a:solidFill>
                <a:srgbClr val="0070C0"/>
              </a:solidFill>
              <a:ea typeface="微软雅黑" panose="020B0503020204020204" pitchFamily="34" charset="-122"/>
              <a:sym typeface="+mn-ea"/>
            </a:endParaRPr>
          </a:p>
        </p:txBody>
      </p:sp>
      <p:sp>
        <p:nvSpPr>
          <p:cNvPr id="4" name="文本框 3"/>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pic>
        <p:nvPicPr>
          <p:cNvPr id="3" name="图片 2"/>
          <p:cNvPicPr>
            <a:picLocks noChangeAspect="1"/>
          </p:cNvPicPr>
          <p:nvPr/>
        </p:nvPicPr>
        <p:blipFill>
          <a:blip r:embed="rId1"/>
          <a:stretch>
            <a:fillRect/>
          </a:stretch>
        </p:blipFill>
        <p:spPr>
          <a:xfrm>
            <a:off x="4327525" y="1132840"/>
            <a:ext cx="7108825" cy="5397500"/>
          </a:xfrm>
          <a:prstGeom prst="rect">
            <a:avLst/>
          </a:prstGeom>
        </p:spPr>
      </p:pic>
      <p:sp>
        <p:nvSpPr>
          <p:cNvPr id="7" name="文本框 6"/>
          <p:cNvSpPr txBox="1"/>
          <p:nvPr/>
        </p:nvSpPr>
        <p:spPr>
          <a:xfrm>
            <a:off x="754804" y="6522932"/>
            <a:ext cx="10682393" cy="378460"/>
          </a:xfrm>
          <a:prstGeom prst="rect">
            <a:avLst/>
          </a:prstGeom>
          <a:noFill/>
        </p:spPr>
        <p:txBody>
          <a:bodyPr wrap="square" rtlCol="0">
            <a:spAutoFit/>
          </a:bodyPr>
          <a:p>
            <a:pPr algn="ctr"/>
            <a:r>
              <a:rPr lang="zh-CN" altLang="en-US" sz="1865" b="1">
                <a:solidFill>
                  <a:srgbClr val="0070C0"/>
                </a:solidFill>
                <a:latin typeface="楷体" panose="02010609060101010101" pitchFamily="49" charset="-122"/>
                <a:ea typeface="楷体" panose="02010609060101010101" pitchFamily="49" charset="-122"/>
              </a:rPr>
              <a:t>资料来源：</a:t>
            </a:r>
            <a:r>
              <a:rPr lang="en-US" altLang="zh-CN" sz="1865" b="1">
                <a:solidFill>
                  <a:srgbClr val="0070C0"/>
                </a:solidFill>
                <a:latin typeface="楷体" panose="02010609060101010101" pitchFamily="49" charset="-122"/>
                <a:ea typeface="楷体" panose="02010609060101010101" pitchFamily="49" charset="-122"/>
              </a:rPr>
              <a:t>2024</a:t>
            </a:r>
            <a:r>
              <a:rPr lang="zh-CN" altLang="en-US" sz="1865" b="1">
                <a:solidFill>
                  <a:srgbClr val="0070C0"/>
                </a:solidFill>
                <a:latin typeface="楷体" panose="02010609060101010101" pitchFamily="49" charset="-122"/>
                <a:ea typeface="楷体" panose="02010609060101010101" pitchFamily="49" charset="-122"/>
              </a:rPr>
              <a:t>年江苏省入围国赛遴选作品</a:t>
            </a:r>
            <a:r>
              <a:rPr lang="zh-CN" altLang="en-US" sz="1865" b="1" dirty="0">
                <a:solidFill>
                  <a:srgbClr val="0070C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1865" b="1">
              <a:solidFill>
                <a:srgbClr val="0070C0"/>
              </a:solidFill>
              <a:latin typeface="楷体" panose="02010609060101010101" pitchFamily="49" charset="-122"/>
              <a:ea typeface="楷体" panose="02010609060101010101" pitchFamily="49" charset="-122"/>
            </a:endParaRPr>
          </a:p>
        </p:txBody>
      </p:sp>
      <p:sp>
        <p:nvSpPr>
          <p:cNvPr id="9" name="文本框 8"/>
          <p:cNvSpPr txBox="1"/>
          <p:nvPr/>
        </p:nvSpPr>
        <p:spPr>
          <a:xfrm>
            <a:off x="427355" y="3114675"/>
            <a:ext cx="2207895" cy="977265"/>
          </a:xfrm>
          <a:prstGeom prst="rect">
            <a:avLst/>
          </a:prstGeom>
          <a:noFill/>
        </p:spPr>
        <p:txBody>
          <a:bodyPr wrap="square">
            <a:spAutoFit/>
          </a:bodyPr>
          <a:p>
            <a:pPr marL="0" lvl="0" indent="0" algn="ctr">
              <a:lnSpc>
                <a:spcPct val="120000"/>
              </a:lnSpc>
              <a:spcBef>
                <a:spcPts val="0"/>
              </a:spcBef>
              <a:spcAft>
                <a:spcPts val="0"/>
              </a:spcAft>
              <a:buSzPct val="100000"/>
            </a:pPr>
            <a:r>
              <a:rPr lang="zh-CN" altLang="en-US" sz="2400" spc="150" dirty="0">
                <a:solidFill>
                  <a:schemeClr val="accent1">
                    <a:lumMod val="75000"/>
                  </a:schemeClr>
                </a:solidFill>
                <a:latin typeface="Arial" panose="020B0604020202020204" pitchFamily="34" charset="0"/>
                <a:ea typeface="微软雅黑" panose="020B0503020204020204" pitchFamily="34" charset="-122"/>
              </a:rPr>
              <a:t>教学设计部分呈现评价方案</a:t>
            </a:r>
            <a:endParaRPr lang="zh-CN" altLang="zh-CN" sz="2400" spc="150" dirty="0">
              <a:solidFill>
                <a:schemeClr val="accent1">
                  <a:lumMod val="75000"/>
                </a:schemeClr>
              </a:solidFill>
              <a:latin typeface="Arial" panose="020B0604020202020204" pitchFamily="34" charset="0"/>
              <a:ea typeface="微软雅黑" panose="020B0503020204020204" pitchFamily="34" charset="-122"/>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105" y="1275080"/>
            <a:ext cx="5238115" cy="521970"/>
          </a:xfrm>
          <a:prstGeom prst="rect">
            <a:avLst/>
          </a:prstGeom>
          <a:noFill/>
        </p:spPr>
        <p:txBody>
          <a:bodyPr wrap="square" rtlCol="0" anchor="t">
            <a:spAutoFit/>
          </a:bodyPr>
          <a:lstStyle/>
          <a:p>
            <a:pPr>
              <a:spcBef>
                <a:spcPts val="600"/>
              </a:spcBef>
              <a:spcAft>
                <a:spcPts val="600"/>
              </a:spcAft>
              <a:buClrTx/>
              <a:buSzTx/>
            </a:pPr>
            <a:r>
              <a:rPr lang="zh-CN" altLang="en-US" sz="2800" b="1" dirty="0">
                <a:solidFill>
                  <a:srgbClr val="0070C0"/>
                </a:solidFill>
                <a:ea typeface="微软雅黑" panose="020B0503020204020204" pitchFamily="34" charset="-122"/>
                <a:sym typeface="+mn-ea"/>
              </a:rPr>
              <a:t>（七）学习评价</a:t>
            </a:r>
            <a:endParaRPr lang="zh-CN" sz="2800" b="1" dirty="0">
              <a:solidFill>
                <a:srgbClr val="0070C0"/>
              </a:solidFill>
              <a:ea typeface="微软雅黑" panose="020B0503020204020204" pitchFamily="34" charset="-122"/>
              <a:sym typeface="+mn-ea"/>
            </a:endParaRPr>
          </a:p>
        </p:txBody>
      </p:sp>
      <p:sp>
        <p:nvSpPr>
          <p:cNvPr id="4" name="文本框 3"/>
          <p:cNvSpPr txBox="1"/>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三、大单元设计的理念与方法 </a:t>
            </a:r>
            <a:endParaRPr lang="zh-CN" altLang="en-US" sz="3600" b="1" dirty="0">
              <a:solidFill>
                <a:schemeClr val="bg1"/>
              </a:solidFill>
              <a:latin typeface="微软雅黑" panose="020B0503020204020204" pitchFamily="34" charset="-122"/>
              <a:ea typeface="微软雅黑" panose="020B0503020204020204" pitchFamily="34" charset="-122"/>
              <a:cs typeface="+mj-cs"/>
            </a:endParaRPr>
          </a:p>
        </p:txBody>
      </p:sp>
      <p:pic>
        <p:nvPicPr>
          <p:cNvPr id="5" name="图片 4"/>
          <p:cNvPicPr>
            <a:picLocks noChangeAspect="1"/>
          </p:cNvPicPr>
          <p:nvPr>
            <p:custDataLst>
              <p:tags r:id="rId1"/>
            </p:custDataLst>
          </p:nvPr>
        </p:nvPicPr>
        <p:blipFill>
          <a:blip r:embed="rId2"/>
          <a:stretch>
            <a:fillRect/>
          </a:stretch>
        </p:blipFill>
        <p:spPr>
          <a:xfrm>
            <a:off x="1836420" y="1797050"/>
            <a:ext cx="8665845" cy="470154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auto">
          <a:xfrm>
            <a:off x="15875" y="1168400"/>
            <a:ext cx="2846705" cy="106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50000"/>
              </a:lnSpc>
              <a:defRPr/>
            </a:pPr>
            <a:r>
              <a:rPr lang="zh-CN" altLang="en-US" sz="2800" b="1" dirty="0">
                <a:solidFill>
                  <a:schemeClr val="accent1">
                    <a:lumMod val="75000"/>
                  </a:schemeClr>
                </a:solidFill>
                <a:latin typeface="微软雅黑" panose="020B0503020204020204" pitchFamily="34" charset="-122"/>
                <a:ea typeface="微软雅黑" panose="020B0503020204020204" pitchFamily="34" charset="-122"/>
                <a:cs typeface="+mn-cs"/>
              </a:rPr>
              <a:t>（一）内容选择</a:t>
            </a:r>
            <a:endParaRPr lang="zh-CN" altLang="en-US" sz="2800" b="1" dirty="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14339" name="Freeform 5"/>
          <p:cNvSpPr/>
          <p:nvPr>
            <p:custDataLst>
              <p:tags r:id="rId1"/>
            </p:custDataLst>
          </p:nvPr>
        </p:nvSpPr>
        <p:spPr bwMode="auto">
          <a:xfrm>
            <a:off x="4885370" y="2615329"/>
            <a:ext cx="1746625" cy="2017996"/>
          </a:xfrm>
          <a:custGeom>
            <a:avLst/>
            <a:gdLst>
              <a:gd name="T0" fmla="*/ 0 w 789"/>
              <a:gd name="T1" fmla="*/ 2147483646 h 912"/>
              <a:gd name="T2" fmla="*/ 2147483646 w 789"/>
              <a:gd name="T3" fmla="*/ 0 h 912"/>
              <a:gd name="T4" fmla="*/ 2147483646 w 789"/>
              <a:gd name="T5" fmla="*/ 2147483646 h 912"/>
              <a:gd name="T6" fmla="*/ 2147483646 w 789"/>
              <a:gd name="T7" fmla="*/ 2147483646 h 912"/>
              <a:gd name="T8" fmla="*/ 2147483646 w 789"/>
              <a:gd name="T9" fmla="*/ 2147483646 h 912"/>
              <a:gd name="T10" fmla="*/ 0 w 789"/>
              <a:gd name="T11" fmla="*/ 2147483646 h 912"/>
              <a:gd name="T12" fmla="*/ 0 w 789"/>
              <a:gd name="T13" fmla="*/ 2147483646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9" h="912">
                <a:moveTo>
                  <a:pt x="0" y="227"/>
                </a:moveTo>
                <a:lnTo>
                  <a:pt x="396" y="0"/>
                </a:lnTo>
                <a:lnTo>
                  <a:pt x="789" y="227"/>
                </a:lnTo>
                <a:lnTo>
                  <a:pt x="789" y="682"/>
                </a:lnTo>
                <a:lnTo>
                  <a:pt x="396" y="912"/>
                </a:lnTo>
                <a:lnTo>
                  <a:pt x="0" y="682"/>
                </a:lnTo>
                <a:lnTo>
                  <a:pt x="0" y="22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40" name="Freeform 6"/>
          <p:cNvSpPr/>
          <p:nvPr>
            <p:custDataLst>
              <p:tags r:id="rId2"/>
            </p:custDataLst>
          </p:nvPr>
        </p:nvSpPr>
        <p:spPr bwMode="auto">
          <a:xfrm>
            <a:off x="6788197" y="3112285"/>
            <a:ext cx="1569123" cy="1806790"/>
          </a:xfrm>
          <a:custGeom>
            <a:avLst/>
            <a:gdLst>
              <a:gd name="T0" fmla="*/ 0 w 709"/>
              <a:gd name="T1" fmla="*/ 2147483646 h 816"/>
              <a:gd name="T2" fmla="*/ 2147483646 w 709"/>
              <a:gd name="T3" fmla="*/ 0 h 816"/>
              <a:gd name="T4" fmla="*/ 2147483646 w 709"/>
              <a:gd name="T5" fmla="*/ 2147483646 h 816"/>
              <a:gd name="T6" fmla="*/ 2147483646 w 709"/>
              <a:gd name="T7" fmla="*/ 2147483646 h 816"/>
              <a:gd name="T8" fmla="*/ 2147483646 w 709"/>
              <a:gd name="T9" fmla="*/ 2147483646 h 816"/>
              <a:gd name="T10" fmla="*/ 0 w 709"/>
              <a:gd name="T11" fmla="*/ 2147483646 h 816"/>
              <a:gd name="T12" fmla="*/ 0 w 709"/>
              <a:gd name="T13" fmla="*/ 2147483646 h 8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9" h="816">
                <a:moveTo>
                  <a:pt x="0" y="205"/>
                </a:moveTo>
                <a:lnTo>
                  <a:pt x="354" y="0"/>
                </a:lnTo>
                <a:lnTo>
                  <a:pt x="709" y="205"/>
                </a:lnTo>
                <a:lnTo>
                  <a:pt x="709" y="614"/>
                </a:lnTo>
                <a:lnTo>
                  <a:pt x="354" y="816"/>
                </a:lnTo>
                <a:lnTo>
                  <a:pt x="0" y="614"/>
                </a:lnTo>
                <a:lnTo>
                  <a:pt x="0" y="20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44" name="Freeform 10"/>
          <p:cNvSpPr/>
          <p:nvPr>
            <p:custDataLst>
              <p:tags r:id="rId3"/>
            </p:custDataLst>
          </p:nvPr>
        </p:nvSpPr>
        <p:spPr bwMode="auto">
          <a:xfrm>
            <a:off x="4477114" y="4372423"/>
            <a:ext cx="1207017" cy="1391477"/>
          </a:xfrm>
          <a:custGeom>
            <a:avLst/>
            <a:gdLst>
              <a:gd name="T0" fmla="*/ 0 w 545"/>
              <a:gd name="T1" fmla="*/ 2147483646 h 629"/>
              <a:gd name="T2" fmla="*/ 2147483646 w 545"/>
              <a:gd name="T3" fmla="*/ 0 h 629"/>
              <a:gd name="T4" fmla="*/ 2147483646 w 545"/>
              <a:gd name="T5" fmla="*/ 2147483646 h 629"/>
              <a:gd name="T6" fmla="*/ 2147483646 w 545"/>
              <a:gd name="T7" fmla="*/ 2147483646 h 629"/>
              <a:gd name="T8" fmla="*/ 2147483646 w 545"/>
              <a:gd name="T9" fmla="*/ 2147483646 h 629"/>
              <a:gd name="T10" fmla="*/ 0 w 545"/>
              <a:gd name="T11" fmla="*/ 2147483646 h 629"/>
              <a:gd name="T12" fmla="*/ 0 w 545"/>
              <a:gd name="T13" fmla="*/ 2147483646 h 6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5" h="629">
                <a:moveTo>
                  <a:pt x="0" y="157"/>
                </a:moveTo>
                <a:lnTo>
                  <a:pt x="274" y="0"/>
                </a:lnTo>
                <a:lnTo>
                  <a:pt x="545" y="157"/>
                </a:lnTo>
                <a:lnTo>
                  <a:pt x="545" y="472"/>
                </a:lnTo>
                <a:lnTo>
                  <a:pt x="274" y="629"/>
                </a:lnTo>
                <a:lnTo>
                  <a:pt x="0" y="472"/>
                </a:lnTo>
                <a:lnTo>
                  <a:pt x="0" y="157"/>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51" name="Freeform 34"/>
          <p:cNvSpPr/>
          <p:nvPr>
            <p:custDataLst>
              <p:tags r:id="rId4"/>
            </p:custDataLst>
          </p:nvPr>
        </p:nvSpPr>
        <p:spPr bwMode="auto">
          <a:xfrm>
            <a:off x="4778868" y="2329578"/>
            <a:ext cx="983364" cy="289300"/>
          </a:xfrm>
          <a:custGeom>
            <a:avLst/>
            <a:gdLst>
              <a:gd name="T0" fmla="*/ 2147483646 w 444"/>
              <a:gd name="T1" fmla="*/ 2147483646 h 130"/>
              <a:gd name="T2" fmla="*/ 2147483646 w 444"/>
              <a:gd name="T3" fmla="*/ 0 h 130"/>
              <a:gd name="T4" fmla="*/ 0 w 444"/>
              <a:gd name="T5" fmla="*/ 0 h 130"/>
              <a:gd name="T6" fmla="*/ 0 60000 65536"/>
              <a:gd name="T7" fmla="*/ 0 60000 65536"/>
              <a:gd name="T8" fmla="*/ 0 60000 65536"/>
            </a:gdLst>
            <a:ahLst/>
            <a:cxnLst>
              <a:cxn ang="T6">
                <a:pos x="T0" y="T1"/>
              </a:cxn>
              <a:cxn ang="T7">
                <a:pos x="T2" y="T3"/>
              </a:cxn>
              <a:cxn ang="T8">
                <a:pos x="T4" y="T5"/>
              </a:cxn>
            </a:cxnLst>
            <a:rect l="0" t="0" r="r" b="b"/>
            <a:pathLst>
              <a:path w="444" h="130">
                <a:moveTo>
                  <a:pt x="444" y="130"/>
                </a:moveTo>
                <a:lnTo>
                  <a:pt x="444" y="0"/>
                </a:lnTo>
                <a:lnTo>
                  <a:pt x="0" y="0"/>
                </a:lnTo>
              </a:path>
            </a:pathLst>
          </a:custGeom>
          <a:noFill/>
          <a:ln w="635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chorCtr="0">
            <a:normAutofit fontScale="62500" lnSpcReduction="20000"/>
          </a:bodyPr>
          <a:lstStyle/>
          <a:p>
            <a:pP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55" name="Freeform 38"/>
          <p:cNvSpPr/>
          <p:nvPr>
            <p:custDataLst>
              <p:tags r:id="rId5"/>
            </p:custDataLst>
          </p:nvPr>
        </p:nvSpPr>
        <p:spPr bwMode="auto">
          <a:xfrm>
            <a:off x="4631541" y="5417805"/>
            <a:ext cx="1377420" cy="621195"/>
          </a:xfrm>
          <a:custGeom>
            <a:avLst/>
            <a:gdLst>
              <a:gd name="T0" fmla="*/ 2147483646 w 623"/>
              <a:gd name="T1" fmla="*/ 0 h 281"/>
              <a:gd name="T2" fmla="*/ 2147483646 w 623"/>
              <a:gd name="T3" fmla="*/ 0 h 281"/>
              <a:gd name="T4" fmla="*/ 2147483646 w 623"/>
              <a:gd name="T5" fmla="*/ 2147483646 h 281"/>
              <a:gd name="T6" fmla="*/ 0 w 623"/>
              <a:gd name="T7" fmla="*/ 2147483646 h 2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3" h="281">
                <a:moveTo>
                  <a:pt x="476" y="0"/>
                </a:moveTo>
                <a:lnTo>
                  <a:pt x="623" y="0"/>
                </a:lnTo>
                <a:lnTo>
                  <a:pt x="623" y="281"/>
                </a:lnTo>
                <a:lnTo>
                  <a:pt x="0" y="281"/>
                </a:lnTo>
              </a:path>
            </a:pathLst>
          </a:custGeom>
          <a:noFill/>
          <a:ln w="6350" cap="flat" cmpd="sng">
            <a:solidFill>
              <a:schemeClr val="accent2"/>
            </a:solidFill>
            <a:round/>
          </a:ln>
          <a:extLst>
            <a:ext uri="{909E8E84-426E-40DD-AFC4-6F175D3DCCD1}">
              <a14:hiddenFill xmlns:a14="http://schemas.microsoft.com/office/drawing/2010/main">
                <a:solidFill>
                  <a:srgbClr val="FFFFFF"/>
                </a:solidFill>
              </a14:hiddenFill>
            </a:ext>
          </a:extLst>
        </p:spPr>
        <p:txBody>
          <a:bodyPr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56" name="Freeform 39"/>
          <p:cNvSpPr/>
          <p:nvPr>
            <p:custDataLst>
              <p:tags r:id="rId6"/>
            </p:custDataLst>
          </p:nvPr>
        </p:nvSpPr>
        <p:spPr bwMode="auto">
          <a:xfrm>
            <a:off x="6436742" y="4471815"/>
            <a:ext cx="1613498" cy="1077329"/>
          </a:xfrm>
          <a:custGeom>
            <a:avLst/>
            <a:gdLst>
              <a:gd name="T0" fmla="*/ 2147483646 w 729"/>
              <a:gd name="T1" fmla="*/ 0 h 487"/>
              <a:gd name="T2" fmla="*/ 0 w 729"/>
              <a:gd name="T3" fmla="*/ 0 h 487"/>
              <a:gd name="T4" fmla="*/ 0 w 729"/>
              <a:gd name="T5" fmla="*/ 2147483646 h 487"/>
              <a:gd name="T6" fmla="*/ 2147483646 w 729"/>
              <a:gd name="T7" fmla="*/ 2147483646 h 4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9" h="487">
                <a:moveTo>
                  <a:pt x="159" y="0"/>
                </a:moveTo>
                <a:lnTo>
                  <a:pt x="0" y="0"/>
                </a:lnTo>
                <a:lnTo>
                  <a:pt x="0" y="487"/>
                </a:lnTo>
                <a:lnTo>
                  <a:pt x="729" y="487"/>
                </a:lnTo>
              </a:path>
            </a:pathLst>
          </a:custGeom>
          <a:noFill/>
          <a:ln w="6350" cap="flat" cmpd="sng">
            <a:solidFill>
              <a:schemeClr val="accent2"/>
            </a:solidFill>
            <a:round/>
          </a:ln>
          <a:extLst>
            <a:ext uri="{909E8E84-426E-40DD-AFC4-6F175D3DCCD1}">
              <a14:hiddenFill xmlns:a14="http://schemas.microsoft.com/office/drawing/2010/main">
                <a:solidFill>
                  <a:srgbClr val="FFFFFF"/>
                </a:solidFill>
              </a14:hiddenFill>
            </a:ext>
          </a:extLst>
        </p:spPr>
        <p:txBody>
          <a:bodyPr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p:cNvSpPr txBox="1"/>
          <p:nvPr>
            <p:custDataLst>
              <p:tags r:id="rId7"/>
            </p:custDataLst>
          </p:nvPr>
        </p:nvSpPr>
        <p:spPr>
          <a:xfrm>
            <a:off x="7199507" y="5213896"/>
            <a:ext cx="3881981" cy="89637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170" tIns="46990" rIns="90170" bIns="46990" anchor="ctr" anchorCtr="0">
            <a:normAutofit fontScale="90000" lnSpcReduction="20000"/>
          </a:bodyPr>
          <a:lstStyle>
            <a:defPPr>
              <a:defRPr lang="zh-CN"/>
            </a:defPPr>
            <a:lvl1pPr>
              <a:lnSpc>
                <a:spcPct val="120000"/>
              </a:lnSpc>
              <a:defRPr sz="2000" spc="100"/>
            </a:lvl1pPr>
          </a:lstStyle>
          <a:p>
            <a:pPr lvl="0" algn="ctr">
              <a:spcBef>
                <a:spcPts val="0"/>
              </a:spcBef>
              <a:spcAft>
                <a:spcPts val="0"/>
              </a:spcAft>
              <a:buClrTx/>
              <a:buSzTx/>
              <a:buFontTx/>
            </a:pPr>
            <a:r>
              <a:rPr lang="zh-CN" sz="2800" spc="150" dirty="0">
                <a:solidFill>
                  <a:schemeClr val="accent1">
                    <a:lumMod val="75000"/>
                  </a:schemeClr>
                </a:solidFill>
                <a:latin typeface="Arial" panose="020B0604020202020204" pitchFamily="34" charset="0"/>
                <a:ea typeface="微软雅黑" panose="020B0503020204020204" pitchFamily="34" charset="-122"/>
                <a:sym typeface="+mn-ea"/>
              </a:rPr>
              <a:t>利于呈现</a:t>
            </a:r>
            <a:endParaRPr lang="zh-CN" sz="2800" spc="150" dirty="0">
              <a:solidFill>
                <a:schemeClr val="accent1">
                  <a:lumMod val="75000"/>
                </a:schemeClr>
              </a:solidFill>
              <a:latin typeface="Arial" panose="020B0604020202020204" pitchFamily="34" charset="0"/>
              <a:ea typeface="微软雅黑" panose="020B0503020204020204" pitchFamily="34" charset="-122"/>
              <a:sym typeface="+mn-ea"/>
            </a:endParaRPr>
          </a:p>
          <a:p>
            <a:pPr lvl="0" algn="ctr">
              <a:spcBef>
                <a:spcPts val="0"/>
              </a:spcBef>
              <a:spcAft>
                <a:spcPts val="0"/>
              </a:spcAft>
              <a:buClrTx/>
              <a:buSzTx/>
              <a:buFontTx/>
            </a:pPr>
            <a:r>
              <a:rPr lang="zh-CN" sz="2800" spc="150" dirty="0">
                <a:solidFill>
                  <a:schemeClr val="accent1">
                    <a:lumMod val="75000"/>
                  </a:schemeClr>
                </a:solidFill>
                <a:latin typeface="Arial" panose="020B0604020202020204" pitchFamily="34" charset="0"/>
                <a:ea typeface="微软雅黑" panose="020B0503020204020204" pitchFamily="34" charset="-122"/>
                <a:sym typeface="+mn-ea"/>
              </a:rPr>
              <a:t>（互动、评价、思政）</a:t>
            </a:r>
            <a:endParaRPr lang="en-US" altLang="zh-CN" sz="2800" spc="15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11" name="文本框 10"/>
          <p:cNvSpPr txBox="1"/>
          <p:nvPr>
            <p:custDataLst>
              <p:tags r:id="rId8"/>
            </p:custDataLst>
          </p:nvPr>
        </p:nvSpPr>
        <p:spPr>
          <a:xfrm>
            <a:off x="662127" y="5562783"/>
            <a:ext cx="3883756" cy="89637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170" tIns="46990" rIns="90170" bIns="46990" anchor="ctr" anchorCtr="0">
            <a:normAutofit/>
          </a:bodyPr>
          <a:lstStyle>
            <a:defPPr>
              <a:defRPr lang="zh-CN"/>
            </a:defPPr>
            <a:lvl1pPr>
              <a:lnSpc>
                <a:spcPct val="120000"/>
              </a:lnSpc>
              <a:defRPr sz="2000" spc="100"/>
            </a:lvl1pPr>
          </a:lstStyle>
          <a:p>
            <a:pPr lvl="0" algn="r">
              <a:spcBef>
                <a:spcPts val="0"/>
              </a:spcBef>
              <a:spcAft>
                <a:spcPts val="0"/>
              </a:spcAft>
              <a:buClrTx/>
              <a:buSzTx/>
              <a:buFontTx/>
            </a:pPr>
            <a:r>
              <a:rPr lang="zh-CN" sz="2800" spc="150" dirty="0">
                <a:solidFill>
                  <a:schemeClr val="accent1">
                    <a:lumMod val="75000"/>
                  </a:schemeClr>
                </a:solidFill>
                <a:latin typeface="Arial" panose="020B0604020202020204" pitchFamily="34" charset="0"/>
                <a:ea typeface="微软雅黑" panose="020B0503020204020204" pitchFamily="34" charset="-122"/>
                <a:sym typeface="+mn-ea"/>
              </a:rPr>
              <a:t>容量适中</a:t>
            </a:r>
            <a:endParaRPr lang="zh-CN" sz="2800" spc="150" dirty="0">
              <a:solidFill>
                <a:schemeClr val="accent1">
                  <a:lumMod val="75000"/>
                </a:schemeClr>
              </a:solidFill>
              <a:latin typeface="Arial" panose="020B0604020202020204" pitchFamily="34" charset="0"/>
              <a:ea typeface="微软雅黑" panose="020B0503020204020204" pitchFamily="34" charset="-122"/>
              <a:sym typeface="+mn-ea"/>
            </a:endParaRPr>
          </a:p>
        </p:txBody>
      </p:sp>
      <p:sp>
        <p:nvSpPr>
          <p:cNvPr id="15" name="文本框 14"/>
          <p:cNvSpPr txBox="1"/>
          <p:nvPr>
            <p:custDataLst>
              <p:tags r:id="rId9"/>
            </p:custDataLst>
          </p:nvPr>
        </p:nvSpPr>
        <p:spPr>
          <a:xfrm>
            <a:off x="830402" y="1882279"/>
            <a:ext cx="3883756" cy="89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70" tIns="46990" rIns="90170" bIns="46990" anchor="ctr" anchorCtr="0">
            <a:normAutofit/>
          </a:bodyPr>
          <a:lstStyle>
            <a:defPPr>
              <a:defRPr lang="zh-CN"/>
            </a:defPPr>
            <a:lvl1pPr>
              <a:lnSpc>
                <a:spcPct val="120000"/>
              </a:lnSpc>
              <a:defRPr sz="2000" spc="100"/>
            </a:lvl1pPr>
          </a:lstStyle>
          <a:p>
            <a:pPr marL="0" lvl="0" indent="0" algn="r">
              <a:lnSpc>
                <a:spcPct val="120000"/>
              </a:lnSpc>
              <a:spcBef>
                <a:spcPts val="0"/>
              </a:spcBef>
              <a:spcAft>
                <a:spcPts val="0"/>
              </a:spcAft>
              <a:buSzPct val="100000"/>
            </a:pPr>
            <a:r>
              <a:rPr lang="zh-CN" sz="2800" spc="150" dirty="0">
                <a:solidFill>
                  <a:schemeClr val="accent1">
                    <a:lumMod val="75000"/>
                  </a:schemeClr>
                </a:solidFill>
                <a:latin typeface="Arial" panose="020B0604020202020204" pitchFamily="34" charset="0"/>
                <a:ea typeface="微软雅黑" panose="020B0503020204020204" pitchFamily="34" charset="-122"/>
              </a:rPr>
              <a:t>亮点、重点、难点</a:t>
            </a:r>
            <a:endParaRPr lang="zh-CN" sz="2800" spc="150" dirty="0">
              <a:solidFill>
                <a:schemeClr val="accent1">
                  <a:lumMod val="75000"/>
                </a:schemeClr>
              </a:solidFill>
              <a:latin typeface="Arial" panose="020B0604020202020204" pitchFamily="34" charset="0"/>
              <a:ea typeface="微软雅黑" panose="020B0503020204020204" pitchFamily="34" charset="-122"/>
            </a:endParaRPr>
          </a:p>
        </p:txBody>
      </p:sp>
      <p:pic>
        <p:nvPicPr>
          <p:cNvPr id="3" name="图形 16"/>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17428" y="4830352"/>
            <a:ext cx="602822" cy="602760"/>
          </a:xfrm>
          <a:prstGeom prst="rect">
            <a:avLst/>
          </a:prstGeom>
        </p:spPr>
      </p:pic>
      <p:pic>
        <p:nvPicPr>
          <p:cNvPr id="4" name="图形 20"/>
          <p:cNvPicPr>
            <a:picLocks noChangeAspect="1"/>
          </p:cNvPicPr>
          <p:nvPr>
            <p:custDataLst>
              <p:tags r:id="rId13"/>
            </p:custDataLst>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63324" y="3721509"/>
            <a:ext cx="673603" cy="673534"/>
          </a:xfrm>
          <a:prstGeom prst="rect">
            <a:avLst/>
          </a:prstGeom>
        </p:spPr>
      </p:pic>
      <p:pic>
        <p:nvPicPr>
          <p:cNvPr id="5" name="图形 24"/>
          <p:cNvPicPr>
            <a:picLocks noChangeAspect="1"/>
          </p:cNvPicPr>
          <p:nvPr>
            <p:custDataLst>
              <p:tags r:id="rId16"/>
            </p:custDataLst>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350052" y="3219287"/>
            <a:ext cx="817262" cy="817178"/>
          </a:xfrm>
          <a:prstGeom prst="rect">
            <a:avLst/>
          </a:prstGeom>
        </p:spPr>
      </p:pic>
      <p:sp>
        <p:nvSpPr>
          <p:cNvPr id="2" name="文本框 1"/>
          <p:cNvSpPr txBox="1"/>
          <p:nvPr>
            <p:custDataLst>
              <p:tags r:id="rId19"/>
            </p:custDataLst>
          </p:nvPr>
        </p:nvSpPr>
        <p:spPr>
          <a:xfrm>
            <a:off x="1270" y="-3175"/>
            <a:ext cx="12192000" cy="922020"/>
          </a:xfrm>
          <a:prstGeom prst="rect">
            <a:avLst/>
          </a:prstGeom>
          <a:noFill/>
        </p:spPr>
        <p:txBody>
          <a:bodyPr wrap="square" rtlCol="0" anchor="t">
            <a:spAutoFit/>
          </a:bodyPr>
          <a:lstStyle/>
          <a:p>
            <a:pPr marL="0" algn="ctr" fontAlgn="auto">
              <a:lnSpc>
                <a:spcPct val="150000"/>
              </a:lnSpc>
              <a:spcBef>
                <a:spcPts val="1200"/>
              </a:spcBef>
              <a:spcAft>
                <a:spcPts val="1200"/>
              </a:spcAft>
              <a:buClrTx/>
              <a:buSzTx/>
              <a:buFontTx/>
              <a:buNone/>
            </a:pPr>
            <a:r>
              <a:rPr lang="zh-CN" altLang="en-US" sz="3600" b="1" dirty="0">
                <a:solidFill>
                  <a:schemeClr val="bg1"/>
                </a:solidFill>
                <a:latin typeface="微软雅黑" panose="020B0503020204020204" pitchFamily="34" charset="-122"/>
                <a:ea typeface="微软雅黑" panose="020B0503020204020204" pitchFamily="34" charset="-122"/>
                <a:cs typeface="+mj-cs"/>
                <a:sym typeface="+mn-ea"/>
              </a:rPr>
              <a:t>四、课堂实录与教学片段的拍摄</a:t>
            </a:r>
            <a:endParaRPr lang="zh-CN" altLang="en-US" sz="3600" b="1" dirty="0">
              <a:solidFill>
                <a:schemeClr val="bg1"/>
              </a:solidFill>
              <a:latin typeface="微软雅黑" panose="020B0503020204020204" pitchFamily="34" charset="-122"/>
              <a:ea typeface="微软雅黑" panose="020B0503020204020204" pitchFamily="34" charset="-122"/>
              <a:cs typeface="+mj-cs"/>
              <a:sym typeface="+mn-ea"/>
            </a:endParaRPr>
          </a:p>
        </p:txBody>
      </p:sp>
    </p:spTree>
    <p:custDataLst>
      <p:tags r:id="rId20"/>
    </p:custDataLst>
  </p:cSld>
  <p:clrMapOvr>
    <a:masterClrMapping/>
  </p:clrMapOvr>
</p:sld>
</file>

<file path=ppt/tags/tag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UNIT_TABLE_BEAUTIFY" val="smartTable{6c015d98-9868-4409-8a34-7c689bc91440}"/>
  <p:tag name="TABLE_ENDDRAG_ORIGIN_RECT" val="825*385"/>
  <p:tag name="TABLE_ENDDRAG_RECT" val="70*145*825*385"/>
</p:tagLst>
</file>

<file path=ppt/tags/tag132.xml><?xml version="1.0" encoding="utf-8"?>
<p:tagLst xmlns:p="http://schemas.openxmlformats.org/presentationml/2006/main">
  <p:tag name="KSO_WM_UNIT_TABLE_BEAUTIFY" val="smartTable{e17b4f63-a0b4-44a6-966d-2e244c1608c2}"/>
  <p:tag name="TABLE_ENDDRAG_ORIGIN_RECT" val="825*385"/>
  <p:tag name="TABLE_ENDDRAG_RECT" val="70*145*825*385"/>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i"/>
  <p:tag name="KSO_WM_UNIT_INDEX" val="1_1_1"/>
  <p:tag name="KSO_WM_UNIT_ID" val="diagram20168722_3*l_h_i*1_1_1"/>
  <p:tag name="KSO_WM_UNIT_LAYERLEVEL" val="1_1_1"/>
  <p:tag name="KSO_WM_DIAGRAM_GROUP_CODE" val="l1-1"/>
  <p:tag name="KSO_WM_UNIT_LINE_FORE_SCHEMECOLOR_INDEX" val="5"/>
  <p:tag name="KSO_WM_UNIT_LINE_FILL_TYPE" val="2"/>
  <p:tag name="KSO_WM_UNIT_USESOURCEFORMAT_APPLY" val="0"/>
</p:tagLst>
</file>

<file path=ppt/tags/tag14.xml><?xml version="1.0" encoding="utf-8"?>
<p:tagLst xmlns:p="http://schemas.openxmlformats.org/presentationml/2006/main">
  <p:tag name="KSO_WM_UNIT_TABLE_BEAUTIFY" val="smartTable{9a8fd53e-20da-4a90-9663-7f73723cfa2d}"/>
  <p:tag name="TABLE_ENDDRAG_ORIGIN_RECT" val="862*327"/>
  <p:tag name="TABLE_ENDDRAG_RECT" val="56*165*862*327"/>
</p:tagLst>
</file>

<file path=ppt/tags/tag140.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a"/>
  <p:tag name="KSO_WM_UNIT_INDEX" val="1_1_1"/>
  <p:tag name="KSO_WM_UNIT_LAYERLEVEL" val="1_1_1"/>
  <p:tag name="KSO_WM_UNIT_VALUE" val="7"/>
  <p:tag name="KSO_WM_UNIT_HIGHLIGHT" val="0"/>
  <p:tag name="KSO_WM_UNIT_COMPATIBLE" val="0"/>
  <p:tag name="KSO_WM_UNIT_CLEAR" val="0"/>
  <p:tag name="KSO_WM_UNIT_PRESET_TEXT_INDEX" val="0"/>
  <p:tag name="KSO_WM_UNIT_PRESET_TEXT_LEN" val="5"/>
  <p:tag name="KSO_WM_DIAGRAM_GROUP_CODE" val="l1-1"/>
  <p:tag name="KSO_WM_UNIT_ID" val="diagram20168722_3*l_h_a*1_1_1"/>
  <p:tag name="KSO_WM_UNIT_TEXT_FILL_FORE_SCHEMECOLOR_INDEX" val="5"/>
  <p:tag name="KSO_WM_UNIT_TEXT_FILL_TYPE" val="1"/>
  <p:tag name="KSO_WM_UNIT_USESOURCEFORMAT_APPLY" val="0"/>
</p:tagLst>
</file>

<file path=ppt/tags/tag141.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f"/>
  <p:tag name="KSO_WM_UNIT_INDEX" val="1_1_1"/>
  <p:tag name="KSO_WM_UNIT_LAYERLEVEL" val="1_1_1"/>
  <p:tag name="KSO_WM_UNIT_VALUE" val="16"/>
  <p:tag name="KSO_WM_UNIT_HIGHLIGHT" val="0"/>
  <p:tag name="KSO_WM_UNIT_COMPATIBLE" val="0"/>
  <p:tag name="KSO_WM_UNIT_CLEAR" val="0"/>
  <p:tag name="KSO_WM_UNIT_PRESET_TEXT_INDEX" val="2"/>
  <p:tag name="KSO_WM_UNIT_PRESET_TEXT_LEN" val="10"/>
  <p:tag name="KSO_WM_DIAGRAM_GROUP_CODE" val="l1-1"/>
  <p:tag name="KSO_WM_UNIT_ID" val="diagram20168722_3*l_h_f*1_1_1"/>
  <p:tag name="KSO_WM_UNIT_TEXT_FILL_FORE_SCHEMECOLOR_INDEX" val="13"/>
  <p:tag name="KSO_WM_UNIT_TEXT_FILL_TYPE" val="1"/>
  <p:tag name="KSO_WM_UNIT_USESOURCEFORMAT_APPLY" val="0"/>
</p:tagLst>
</file>

<file path=ppt/tags/tag142.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i"/>
  <p:tag name="KSO_WM_UNIT_INDEX" val="1_1_2"/>
  <p:tag name="KSO_WM_UNIT_ID" val="diagram20168722_3*l_h_i*1_1_2"/>
  <p:tag name="KSO_WM_UNIT_LAYERLEVEL" val="1_1_1"/>
  <p:tag name="KSO_WM_DIAGRAM_GROUP_CODE" val="l1-1"/>
  <p:tag name="KSO_WM_UNIT_FILL_FORE_SCHEMECOLOR_INDEX" val="5"/>
  <p:tag name="KSO_WM_UNIT_FILL_TYPE" val="1"/>
  <p:tag name="KSO_WM_UNIT_USESOURCEFORMAT_APPLY" val="0"/>
</p:tagLst>
</file>

<file path=ppt/tags/tag143.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i"/>
  <p:tag name="KSO_WM_UNIT_INDEX" val="1_1_3"/>
  <p:tag name="KSO_WM_UNIT_ID" val="diagram20168722_3*l_h_i*1_1_3"/>
  <p:tag name="KSO_WM_UNIT_LAYERLEVEL" val="1_1_1"/>
  <p:tag name="KSO_WM_DIAGRAM_GROUP_CODE" val="l1-1"/>
  <p:tag name="KSO_WM_UNIT_FILL_FORE_SCHEMECOLOR_INDEX" val="14"/>
  <p:tag name="KSO_WM_UNIT_FILL_TYPE" val="1"/>
  <p:tag name="KSO_WM_UNIT_USESOURCEFORMAT_APPLY" val="0"/>
</p:tagLst>
</file>

<file path=ppt/tags/tag144.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i"/>
  <p:tag name="KSO_WM_UNIT_INDEX" val="1_2_1"/>
  <p:tag name="KSO_WM_UNIT_ID" val="diagram20168722_3*l_h_i*1_2_1"/>
  <p:tag name="KSO_WM_UNIT_LAYERLEVEL" val="1_1_1"/>
  <p:tag name="KSO_WM_DIAGRAM_GROUP_CODE" val="l1-1"/>
  <p:tag name="KSO_WM_UNIT_LINE_FORE_SCHEMECOLOR_INDEX" val="6"/>
  <p:tag name="KSO_WM_UNIT_LINE_FILL_TYPE" val="2"/>
  <p:tag name="KSO_WM_UNIT_USESOURCEFORMAT_APPLY" val="0"/>
</p:tagLst>
</file>

<file path=ppt/tags/tag145.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a"/>
  <p:tag name="KSO_WM_UNIT_INDEX" val="1_2_1"/>
  <p:tag name="KSO_WM_UNIT_LAYERLEVEL" val="1_1_1"/>
  <p:tag name="KSO_WM_UNIT_VALUE" val="7"/>
  <p:tag name="KSO_WM_UNIT_HIGHLIGHT" val="0"/>
  <p:tag name="KSO_WM_UNIT_COMPATIBLE" val="0"/>
  <p:tag name="KSO_WM_UNIT_CLEAR" val="0"/>
  <p:tag name="KSO_WM_UNIT_PRESET_TEXT_INDEX" val="0"/>
  <p:tag name="KSO_WM_UNIT_PRESET_TEXT_LEN" val="5"/>
  <p:tag name="KSO_WM_DIAGRAM_GROUP_CODE" val="l1-1"/>
  <p:tag name="KSO_WM_UNIT_ID" val="diagram20168722_3*l_h_a*1_2_1"/>
  <p:tag name="KSO_WM_UNIT_TEXT_FILL_FORE_SCHEMECOLOR_INDEX" val="6"/>
  <p:tag name="KSO_WM_UNIT_TEXT_FILL_TYPE" val="1"/>
  <p:tag name="KSO_WM_UNIT_USESOURCEFORMAT_APPLY" val="0"/>
</p:tagLst>
</file>

<file path=ppt/tags/tag146.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f"/>
  <p:tag name="KSO_WM_UNIT_INDEX" val="1_2_1"/>
  <p:tag name="KSO_WM_UNIT_LAYERLEVEL" val="1_1_1"/>
  <p:tag name="KSO_WM_UNIT_VALUE" val="16"/>
  <p:tag name="KSO_WM_UNIT_HIGHLIGHT" val="0"/>
  <p:tag name="KSO_WM_UNIT_COMPATIBLE" val="0"/>
  <p:tag name="KSO_WM_UNIT_CLEAR" val="0"/>
  <p:tag name="KSO_WM_UNIT_PRESET_TEXT_INDEX" val="2"/>
  <p:tag name="KSO_WM_UNIT_PRESET_TEXT_LEN" val="10"/>
  <p:tag name="KSO_WM_DIAGRAM_GROUP_CODE" val="l1-1"/>
  <p:tag name="KSO_WM_UNIT_ID" val="diagram20168722_3*l_h_f*1_2_1"/>
  <p:tag name="KSO_WM_UNIT_TEXT_FILL_FORE_SCHEMECOLOR_INDEX" val="13"/>
  <p:tag name="KSO_WM_UNIT_TEXT_FILL_TYPE" val="1"/>
  <p:tag name="KSO_WM_UNIT_USESOURCEFORMAT_APPLY" val="0"/>
</p:tagLst>
</file>

<file path=ppt/tags/tag147.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i"/>
  <p:tag name="KSO_WM_UNIT_INDEX" val="1_2_2"/>
  <p:tag name="KSO_WM_UNIT_ID" val="diagram20168722_3*l_h_i*1_2_2"/>
  <p:tag name="KSO_WM_UNIT_LAYERLEVEL" val="1_1_1"/>
  <p:tag name="KSO_WM_DIAGRAM_GROUP_CODE" val="l1-1"/>
  <p:tag name="KSO_WM_UNIT_FILL_FORE_SCHEMECOLOR_INDEX" val="6"/>
  <p:tag name="KSO_WM_UNIT_FILL_TYPE" val="1"/>
  <p:tag name="KSO_WM_UNIT_USESOURCEFORMAT_APPLY" val="0"/>
</p:tagLst>
</file>

<file path=ppt/tags/tag148.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i"/>
  <p:tag name="KSO_WM_UNIT_INDEX" val="1_2_3"/>
  <p:tag name="KSO_WM_UNIT_ID" val="diagram20168722_3*l_h_i*1_2_3"/>
  <p:tag name="KSO_WM_UNIT_LAYERLEVEL" val="1_1_1"/>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149.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i"/>
  <p:tag name="KSO_WM_UNIT_INDEX" val="1_3_1"/>
  <p:tag name="KSO_WM_UNIT_ID" val="diagram20168722_3*l_h_i*1_3_1"/>
  <p:tag name="KSO_WM_UNIT_LAYERLEVEL" val="1_1_1"/>
  <p:tag name="KSO_WM_DIAGRAM_GROUP_CODE" val="l1-1"/>
  <p:tag name="KSO_WM_UNIT_LINE_FORE_SCHEMECOLOR_INDEX" val="5"/>
  <p:tag name="KSO_WM_UNIT_LINE_FILL_TYPE" val="2"/>
  <p:tag name="KSO_WM_UNIT_USESOURCEFORMAT_APPLY" val="0"/>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a"/>
  <p:tag name="KSO_WM_UNIT_INDEX" val="1_3_1"/>
  <p:tag name="KSO_WM_UNIT_LAYERLEVEL" val="1_1_1"/>
  <p:tag name="KSO_WM_UNIT_VALUE" val="7"/>
  <p:tag name="KSO_WM_UNIT_HIGHLIGHT" val="0"/>
  <p:tag name="KSO_WM_UNIT_COMPATIBLE" val="0"/>
  <p:tag name="KSO_WM_UNIT_CLEAR" val="0"/>
  <p:tag name="KSO_WM_UNIT_PRESET_TEXT_INDEX" val="0"/>
  <p:tag name="KSO_WM_UNIT_PRESET_TEXT_LEN" val="5"/>
  <p:tag name="KSO_WM_DIAGRAM_GROUP_CODE" val="l1-1"/>
  <p:tag name="KSO_WM_UNIT_ID" val="diagram20168722_3*l_h_a*1_3_1"/>
  <p:tag name="KSO_WM_UNIT_TEXT_FILL_FORE_SCHEMECOLOR_INDEX" val="5"/>
  <p:tag name="KSO_WM_UNIT_TEXT_FILL_TYPE" val="1"/>
  <p:tag name="KSO_WM_UNIT_USESOURCEFORMAT_APPLY" val="0"/>
</p:tagLst>
</file>

<file path=ppt/tags/tag151.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f"/>
  <p:tag name="KSO_WM_UNIT_INDEX" val="1_3_1"/>
  <p:tag name="KSO_WM_UNIT_LAYERLEVEL" val="1_1_1"/>
  <p:tag name="KSO_WM_UNIT_VALUE" val="16"/>
  <p:tag name="KSO_WM_UNIT_HIGHLIGHT" val="0"/>
  <p:tag name="KSO_WM_UNIT_COMPATIBLE" val="0"/>
  <p:tag name="KSO_WM_UNIT_CLEAR" val="0"/>
  <p:tag name="KSO_WM_UNIT_PRESET_TEXT_INDEX" val="2"/>
  <p:tag name="KSO_WM_UNIT_PRESET_TEXT_LEN" val="10"/>
  <p:tag name="KSO_WM_DIAGRAM_GROUP_CODE" val="l1-1"/>
  <p:tag name="KSO_WM_UNIT_ID" val="diagram20168722_3*l_h_f*1_3_1"/>
  <p:tag name="KSO_WM_UNIT_TEXT_FILL_FORE_SCHEMECOLOR_INDEX" val="13"/>
  <p:tag name="KSO_WM_UNIT_TEXT_FILL_TYPE" val="1"/>
  <p:tag name="KSO_WM_UNIT_USESOURCEFORMAT_APPLY" val="0"/>
</p:tagLst>
</file>

<file path=ppt/tags/tag152.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i"/>
  <p:tag name="KSO_WM_UNIT_INDEX" val="1_3_2"/>
  <p:tag name="KSO_WM_UNIT_ID" val="diagram20168722_3*l_h_i*1_3_2"/>
  <p:tag name="KSO_WM_UNIT_LAYERLEVEL" val="1_1_1"/>
  <p:tag name="KSO_WM_DIAGRAM_GROUP_CODE" val="l1-1"/>
  <p:tag name="KSO_WM_UNIT_FILL_FORE_SCHEMECOLOR_INDEX" val="5"/>
  <p:tag name="KSO_WM_UNIT_FILL_TYPE" val="1"/>
  <p:tag name="KSO_WM_UNIT_USESOURCEFORMAT_APPLY" val="0"/>
</p:tagLst>
</file>

<file path=ppt/tags/tag153.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i"/>
  <p:tag name="KSO_WM_UNIT_INDEX" val="1_3_3"/>
  <p:tag name="KSO_WM_UNIT_ID" val="diagram20168722_3*l_h_i*1_3_3"/>
  <p:tag name="KSO_WM_UNIT_LAYERLEVEL" val="1_1_1"/>
  <p:tag name="KSO_WM_DIAGRAM_GROUP_CODE" val="l1-1"/>
  <p:tag name="KSO_WM_UNIT_FILL_FORE_SCHEMECOLOR_INDEX" val="14"/>
  <p:tag name="KSO_WM_UNIT_FILL_TYPE" val="1"/>
  <p:tag name="KSO_WM_UNIT_USESOURCEFORMAT_APPLY" val="0"/>
</p:tagLst>
</file>

<file path=ppt/tags/tag154.xml><?xml version="1.0" encoding="utf-8"?>
<p:tagLst xmlns:p="http://schemas.openxmlformats.org/presentationml/2006/main">
  <p:tag name="KSO_WM_TAG_VERSION" val="1.0"/>
  <p:tag name="KSO_WM_BEAUTIFY_FLAG" val="#wm#"/>
  <p:tag name="KSO_WM_TEMPLATE_CATEGORY" val="diagram"/>
  <p:tag name="KSO_WM_TEMPLATE_INDEX" val="20168722"/>
  <p:tag name="KSO_WM_UNIT_TYPE" val="l_h_i"/>
  <p:tag name="KSO_WM_UNIT_INDEX" val="1_3_4"/>
  <p:tag name="KSO_WM_UNIT_ID" val="diagram20168722_3*l_h_i*1_3_4"/>
  <p:tag name="KSO_WM_UNIT_LAYERLEVEL" val="1_1_1"/>
  <p:tag name="KSO_WM_DIAGRAM_GROUP_CODE" val="l1-1"/>
  <p:tag name="KSO_WM_UNIT_USESOURCEFORMAT_APPLY" val="0"/>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SLIDE_ITEM_CNT" val="3"/>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SLIDE_ITEM_CNT" val="3"/>
</p:tagLst>
</file>

<file path=ppt/tags/tag162.xml><?xml version="1.0" encoding="utf-8"?>
<p:tagLst xmlns:p="http://schemas.openxmlformats.org/presentationml/2006/main">
  <p:tag name="KSO_WM_UNIT_TABLE_BEAUTIFY" val="smartTable{71da3154-f584-461b-beae-5a59ae24ef91}"/>
  <p:tag name="TABLE_ENDDRAG_ORIGIN_RECT" val="888*462"/>
  <p:tag name="TABLE_ENDDRAG_RECT" val="58*82*888*462"/>
</p:tagLst>
</file>

<file path=ppt/tags/tag163.xml><?xml version="1.0" encoding="utf-8"?>
<p:tagLst xmlns:p="http://schemas.openxmlformats.org/presentationml/2006/main">
  <p:tag name="KSO_WM_SLIDE_ITEM_CNT" val="3"/>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406_2*l_h_i*1_1_1"/>
  <p:tag name="KSO_WM_TEMPLATE_CATEGORY" val="diagram"/>
  <p:tag name="KSO_WM_TEMPLATE_INDEX" val="2016840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17.xml><?xml version="1.0" encoding="utf-8"?>
<p:tagLst xmlns:p="http://schemas.openxmlformats.org/presentationml/2006/main">
  <p:tag name="KSO_WM_UNIT_TABLE_BEAUTIFY" val="smartTable{8db8b560-4f26-477c-84c9-ea31f83b8b0f}"/>
  <p:tag name="TABLE_ENDDRAG_ORIGIN_RECT" val="876*350"/>
  <p:tag name="TABLE_ENDDRAG_RECT" val="56*165*876*350"/>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8406_2*l_h_i*1_2_1"/>
  <p:tag name="KSO_WM_TEMPLATE_CATEGORY" val="diagram"/>
  <p:tag name="KSO_WM_TEMPLATE_INDEX" val="20168406"/>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8406_2*l_h_i*1_3_1"/>
  <p:tag name="KSO_WM_TEMPLATE_CATEGORY" val="diagram"/>
  <p:tag name="KSO_WM_TEMPLATE_INDEX" val="20168406"/>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406_2*l_h_i*1_1_2"/>
  <p:tag name="KSO_WM_TEMPLATE_CATEGORY" val="diagram"/>
  <p:tag name="KSO_WM_TEMPLATE_INDEX" val="20168406"/>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0"/>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406_2*l_h_i*1_3_2"/>
  <p:tag name="KSO_WM_TEMPLATE_CATEGORY" val="diagram"/>
  <p:tag name="KSO_WM_TEMPLATE_INDEX" val="20168406"/>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406_2*l_h_i*1_2_2"/>
  <p:tag name="KSO_WM_TEMPLATE_CATEGORY" val="diagram"/>
  <p:tag name="KSO_WM_TEMPLATE_INDEX" val="20168406"/>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175.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406_2*l_h_f*1_2_1"/>
  <p:tag name="KSO_WM_TEMPLATE_CATEGORY" val="diagram"/>
  <p:tag name="KSO_WM_TEMPLATE_INDEX" val="20168406"/>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0"/>
</p:tagLst>
</file>

<file path=ppt/tags/tag176.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406_2*l_h_f*1_3_1"/>
  <p:tag name="KSO_WM_TEMPLATE_CATEGORY" val="diagram"/>
  <p:tag name="KSO_WM_TEMPLATE_INDEX" val="20168406"/>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0"/>
</p:tagLst>
</file>

<file path=ppt/tags/tag177.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406_2*l_h_f*1_1_1"/>
  <p:tag name="KSO_WM_TEMPLATE_CATEGORY" val="diagram"/>
  <p:tag name="KSO_WM_TEMPLATE_INDEX" val="20168406"/>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0"/>
</p:tagLst>
</file>

<file path=ppt/tags/tag178.xml><?xml version="1.0" encoding="utf-8"?>
<p:tagLst xmlns:p="http://schemas.openxmlformats.org/presentationml/2006/main">
  <p:tag name="KSO_WM_UNIT_VALUE" val="150*15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68406_2*l_h_x*1_3_1"/>
  <p:tag name="KSO_WM_TEMPLATE_CATEGORY" val="diagram"/>
  <p:tag name="KSO_WM_TEMPLATE_INDEX" val="20168406"/>
  <p:tag name="KSO_WM_UNIT_LAYERLEVEL" val="1_1_1"/>
  <p:tag name="KSO_WM_TAG_VERSION" val="1.0"/>
  <p:tag name="KSO_WM_BEAUTIFY_FLAG" val="#wm#"/>
  <p:tag name="KSO_WM_UNIT_USESOURCEFORMAT_APPLY" val="0"/>
</p:tagLst>
</file>

<file path=ppt/tags/tag179.xml><?xml version="1.0" encoding="utf-8"?>
<p:tagLst xmlns:p="http://schemas.openxmlformats.org/presentationml/2006/main">
  <p:tag name="KSO_WM_UNIT_VALUE" val="167*16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68406_2*l_h_x*1_2_1"/>
  <p:tag name="KSO_WM_TEMPLATE_CATEGORY" val="diagram"/>
  <p:tag name="KSO_WM_TEMPLATE_INDEX" val="20168406"/>
  <p:tag name="KSO_WM_UNIT_LAYERLEVEL" val="1_1_1"/>
  <p:tag name="KSO_WM_TAG_VERSION" val="1.0"/>
  <p:tag name="KSO_WM_BEAUTIFY_FLAG" val="#wm#"/>
  <p:tag name="KSO_WM_UNIT_USESOURCEFORMAT_APPLY" val="0"/>
</p:tagLst>
</file>

<file path=ppt/tags/tag18.xml><?xml version="1.0" encoding="utf-8"?>
<p:tagLst xmlns:p="http://schemas.openxmlformats.org/presentationml/2006/main">
  <p:tag name="KSO_WM_UNIT_TABLE_BEAUTIFY" val="smartTable{8db8b560-4f26-477c-84c9-ea31f83b8b0f}"/>
  <p:tag name="TABLE_ENDDRAG_ORIGIN_RECT" val="876*350"/>
  <p:tag name="TABLE_ENDDRAG_RECT" val="56*165*876*350"/>
</p:tagLst>
</file>

<file path=ppt/tags/tag180.xml><?xml version="1.0" encoding="utf-8"?>
<p:tagLst xmlns:p="http://schemas.openxmlformats.org/presentationml/2006/main">
  <p:tag name="KSO_WM_UNIT_VALUE" val="203*203"/>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68406_2*l_h_x*1_1_1"/>
  <p:tag name="KSO_WM_TEMPLATE_CATEGORY" val="diagram"/>
  <p:tag name="KSO_WM_TEMPLATE_INDEX" val="20168406"/>
  <p:tag name="KSO_WM_UNIT_LAYERLEVEL" val="1_1_1"/>
  <p:tag name="KSO_WM_TAG_VERSION" val="1.0"/>
  <p:tag name="KSO_WM_BEAUTIFY_FLAG" val="#wm#"/>
  <p:tag name="KSO_WM_UNIT_USESOURCEFORMAT_APPLY" val="0"/>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SLIDE_ITEM_CNT" val="3"/>
</p:tagLst>
</file>

<file path=ppt/tags/tag183.xml><?xml version="1.0" encoding="utf-8"?>
<p:tagLst xmlns:p="http://schemas.openxmlformats.org/presentationml/2006/main">
  <p:tag name="KSO_WM_TAG_VERSION" val="1.0"/>
  <p:tag name="KSO_WM_BEAUTIFY_FLAG" val="#wm#"/>
  <p:tag name="KSO_WM_TEMPLATE_CATEGORY" val="diagram"/>
  <p:tag name="KSO_WM_TEMPLATE_INDEX" val="20160819"/>
  <p:tag name="KSO_WM_UNIT_TYPE" val="l_h_f"/>
  <p:tag name="KSO_WM_UNIT_INDEX" val="1_4_1"/>
  <p:tag name="KSO_WM_UNIT_ID" val="diagram20160819_4*l_h_f*1_4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3"/>
  <p:tag name="KSO_WM_UNIT_TEXT_FILL_TYPE" val="1"/>
  <p:tag name="KSO_WM_UNIT_USESOURCEFORMAT_APPLY" val="0"/>
</p:tagLst>
</file>

<file path=ppt/tags/tag184.xml><?xml version="1.0" encoding="utf-8"?>
<p:tagLst xmlns:p="http://schemas.openxmlformats.org/presentationml/2006/main">
  <p:tag name="KSO_WM_TAG_VERSION" val="1.0"/>
  <p:tag name="KSO_WM_BEAUTIFY_FLAG" val="#wm#"/>
  <p:tag name="KSO_WM_TEMPLATE_CATEGORY" val="diagram"/>
  <p:tag name="KSO_WM_TEMPLATE_INDEX" val="20160819"/>
  <p:tag name="KSO_WM_UNIT_TYPE" val="l_h_f"/>
  <p:tag name="KSO_WM_UNIT_INDEX" val="1_4_1"/>
  <p:tag name="KSO_WM_UNIT_ID" val="diagram20160819_4*l_h_f*1_4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3"/>
  <p:tag name="KSO_WM_UNIT_TEXT_FILL_TYPE" val="1"/>
  <p:tag name="KSO_WM_UNIT_USESOURCEFORMAT_APPLY" val="0"/>
</p:tagLst>
</file>

<file path=ppt/tags/tag185.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a"/>
  <p:tag name="KSO_WM_UNIT_INDEX" val="1_2_1"/>
  <p:tag name="KSO_WM_UNIT_LAYERLEVEL" val="1_1_1"/>
  <p:tag name="KSO_WM_UNIT_VALUE" val="8"/>
  <p:tag name="KSO_WM_UNIT_HIGHLIGHT" val="0"/>
  <p:tag name="KSO_WM_UNIT_COMPATIBLE" val="0"/>
  <p:tag name="KSO_WM_UNIT_CLEAR" val="0"/>
  <p:tag name="KSO_WM_UNIT_PRESET_TEXT_INDEX" val="0"/>
  <p:tag name="KSO_WM_UNIT_PRESET_TEXT_LEN" val="5"/>
  <p:tag name="KSO_WM_DIAGRAM_GROUP_CODE" val="q1-1"/>
  <p:tag name="KSO_WM_UNIT_ID" val="diagram20168971_2*q_h_a*1_2_1"/>
  <p:tag name="KSO_WM_UNIT_TEXT_FILL_FORE_SCHEMECOLOR_INDEX" val="13"/>
  <p:tag name="KSO_WM_UNIT_TEXT_FILL_TYPE" val="1"/>
  <p:tag name="KSO_WM_UNIT_USESOURCEFORMAT_APPLY" val="0"/>
</p:tagLst>
</file>

<file path=ppt/tags/tag186.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f"/>
  <p:tag name="KSO_WM_UNIT_INDEX" val="1_2_1"/>
  <p:tag name="KSO_WM_UNIT_LAYERLEVEL" val="1_1_1"/>
  <p:tag name="KSO_WM_UNIT_VALUE" val="24"/>
  <p:tag name="KSO_WM_UNIT_HIGHLIGHT" val="0"/>
  <p:tag name="KSO_WM_UNIT_COMPATIBLE" val="0"/>
  <p:tag name="KSO_WM_UNIT_CLEAR" val="0"/>
  <p:tag name="KSO_WM_UNIT_PRESET_TEXT_INDEX" val="2"/>
  <p:tag name="KSO_WM_UNIT_PRESET_TEXT_LEN" val="20"/>
  <p:tag name="KSO_WM_DIAGRAM_GROUP_CODE" val="q1-1"/>
  <p:tag name="KSO_WM_UNIT_ID" val="diagram20168971_2*q_h_f*1_2_1"/>
  <p:tag name="KSO_WM_UNIT_TEXT_FILL_FORE_SCHEMECOLOR_INDEX" val="13"/>
  <p:tag name="KSO_WM_UNIT_TEXT_FILL_TYPE" val="1"/>
  <p:tag name="KSO_WM_UNIT_USESOURCEFORMAT_APPLY" val="0"/>
</p:tagLst>
</file>

<file path=ppt/tags/tag187.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a"/>
  <p:tag name="KSO_WM_UNIT_INDEX" val="1_1_1"/>
  <p:tag name="KSO_WM_UNIT_LAYERLEVEL" val="1_1_1"/>
  <p:tag name="KSO_WM_UNIT_VALUE" val="8"/>
  <p:tag name="KSO_WM_UNIT_HIGHLIGHT" val="0"/>
  <p:tag name="KSO_WM_UNIT_COMPATIBLE" val="0"/>
  <p:tag name="KSO_WM_UNIT_CLEAR" val="0"/>
  <p:tag name="KSO_WM_UNIT_PRESET_TEXT_INDEX" val="0"/>
  <p:tag name="KSO_WM_UNIT_PRESET_TEXT_LEN" val="5"/>
  <p:tag name="KSO_WM_DIAGRAM_GROUP_CODE" val="q1-1"/>
  <p:tag name="KSO_WM_UNIT_ID" val="diagram20168971_2*q_h_a*1_1_1"/>
  <p:tag name="KSO_WM_UNIT_TEXT_FILL_FORE_SCHEMECOLOR_INDEX" val="13"/>
  <p:tag name="KSO_WM_UNIT_TEXT_FILL_TYPE" val="1"/>
  <p:tag name="KSO_WM_UNIT_USESOURCEFORMAT_APPLY" val="0"/>
</p:tagLst>
</file>

<file path=ppt/tags/tag188.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f"/>
  <p:tag name="KSO_WM_UNIT_INDEX" val="1_1_1"/>
  <p:tag name="KSO_WM_UNIT_LAYERLEVEL" val="1_1_1"/>
  <p:tag name="KSO_WM_UNIT_VALUE" val="24"/>
  <p:tag name="KSO_WM_UNIT_HIGHLIGHT" val="0"/>
  <p:tag name="KSO_WM_UNIT_COMPATIBLE" val="0"/>
  <p:tag name="KSO_WM_UNIT_CLEAR" val="0"/>
  <p:tag name="KSO_WM_UNIT_PRESET_TEXT_INDEX" val="2"/>
  <p:tag name="KSO_WM_UNIT_PRESET_TEXT_LEN" val="20"/>
  <p:tag name="KSO_WM_DIAGRAM_GROUP_CODE" val="q1-1"/>
  <p:tag name="KSO_WM_UNIT_ID" val="diagram20168971_2*q_h_f*1_1_1"/>
  <p:tag name="KSO_WM_UNIT_TEXT_FILL_FORE_SCHEMECOLOR_INDEX" val="13"/>
  <p:tag name="KSO_WM_UNIT_TEXT_FILL_TYPE" val="1"/>
  <p:tag name="KSO_WM_UNIT_USESOURCEFORMAT_APPLY" val="0"/>
</p:tagLst>
</file>

<file path=ppt/tags/tag189.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a"/>
  <p:tag name="KSO_WM_UNIT_INDEX" val="1_3_1"/>
  <p:tag name="KSO_WM_UNIT_LAYERLEVEL" val="1_1_1"/>
  <p:tag name="KSO_WM_UNIT_VALUE" val="8"/>
  <p:tag name="KSO_WM_UNIT_HIGHLIGHT" val="0"/>
  <p:tag name="KSO_WM_UNIT_COMPATIBLE" val="0"/>
  <p:tag name="KSO_WM_UNIT_CLEAR" val="0"/>
  <p:tag name="KSO_WM_UNIT_PRESET_TEXT_INDEX" val="0"/>
  <p:tag name="KSO_WM_UNIT_PRESET_TEXT_LEN" val="5"/>
  <p:tag name="KSO_WM_DIAGRAM_GROUP_CODE" val="q1-1"/>
  <p:tag name="KSO_WM_UNIT_ID" val="diagram20168971_2*q_h_a*1_3_1"/>
  <p:tag name="KSO_WM_UNIT_TEXT_FILL_FORE_SCHEMECOLOR_INDEX" val="13"/>
  <p:tag name="KSO_WM_UNIT_TEXT_FILL_TYPE" val="1"/>
  <p:tag name="KSO_WM_UNIT_USESOURCEFORMAT_APPLY" val="0"/>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f"/>
  <p:tag name="KSO_WM_UNIT_INDEX" val="1_3_1"/>
  <p:tag name="KSO_WM_UNIT_LAYERLEVEL" val="1_1_1"/>
  <p:tag name="KSO_WM_UNIT_VALUE" val="24"/>
  <p:tag name="KSO_WM_UNIT_HIGHLIGHT" val="0"/>
  <p:tag name="KSO_WM_UNIT_COMPATIBLE" val="0"/>
  <p:tag name="KSO_WM_UNIT_CLEAR" val="0"/>
  <p:tag name="KSO_WM_UNIT_PRESET_TEXT_INDEX" val="2"/>
  <p:tag name="KSO_WM_UNIT_PRESET_TEXT_LEN" val="20"/>
  <p:tag name="KSO_WM_DIAGRAM_GROUP_CODE" val="q1-1"/>
  <p:tag name="KSO_WM_UNIT_ID" val="diagram20168971_2*q_h_f*1_3_1"/>
  <p:tag name="KSO_WM_UNIT_TEXT_FILL_FORE_SCHEMECOLOR_INDEX" val="13"/>
  <p:tag name="KSO_WM_UNIT_TEXT_FILL_TYPE" val="1"/>
  <p:tag name="KSO_WM_UNIT_USESOURCEFORMAT_APPLY" val="0"/>
</p:tagLst>
</file>

<file path=ppt/tags/tag191.xml><?xml version="1.0" encoding="utf-8"?>
<p:tagLst xmlns:p="http://schemas.openxmlformats.org/presentationml/2006/main">
  <p:tag name="KSO_WM_TAG_VERSION" val="1.0"/>
  <p:tag name="KSO_WM_BEAUTIFY_FLAG" val="#wm#"/>
  <p:tag name="KSO_WM_UNIT_TYPE" val="i"/>
  <p:tag name="KSO_WM_UNIT_ID" val="diagram20168971_2*i*6"/>
  <p:tag name="KSO_WM_TEMPLATE_CATEGORY" val="diagram"/>
  <p:tag name="KSO_WM_TEMPLATE_INDEX" val="20168971"/>
  <p:tag name="KSO_WM_UNIT_INDEX" val="6"/>
</p:tagLst>
</file>

<file path=ppt/tags/tag192.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2_1"/>
  <p:tag name="KSO_WM_UNIT_ID" val="diagram20168971_2*q_h_i*1_2_1"/>
  <p:tag name="KSO_WM_UNIT_LAYERLEVEL" val="1_1_1"/>
  <p:tag name="KSO_WM_DIAGRAM_GROUP_CODE" val="q1-1"/>
  <p:tag name="KSO_WM_UNIT_FILL_FORE_SCHEMECOLOR_INDEX" val="6"/>
  <p:tag name="KSO_WM_UNIT_FILL_TYPE" val="1"/>
  <p:tag name="KSO_WM_UNIT_TEXT_FILL_FORE_SCHEMECOLOR_INDEX" val="2"/>
  <p:tag name="KSO_WM_UNIT_TEXT_FILL_TYPE" val="1"/>
  <p:tag name="KSO_WM_UNIT_USESOURCEFORMAT_APPLY" val="0"/>
</p:tagLst>
</file>

<file path=ppt/tags/tag193.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2_2"/>
  <p:tag name="KSO_WM_UNIT_ID" val="diagram20168971_2*q_h_i*1_2_2"/>
  <p:tag name="KSO_WM_UNIT_LAYERLEVEL" val="1_1_1"/>
  <p:tag name="KSO_WM_DIAGRAM_GROUP_CODE" val="q1-1"/>
  <p:tag name="KSO_WM_UNIT_FILL_FORE_SCHEMECOLOR_INDEX" val="6"/>
  <p:tag name="KSO_WM_UNIT_FILL_TYPE" val="1"/>
  <p:tag name="KSO_WM_UNIT_TEXT_FILL_FORE_SCHEMECOLOR_INDEX" val="2"/>
  <p:tag name="KSO_WM_UNIT_TEXT_FILL_TYPE" val="1"/>
  <p:tag name="KSO_WM_UNIT_USESOURCEFORMAT_APPLY" val="0"/>
</p:tagLst>
</file>

<file path=ppt/tags/tag194.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2_3"/>
  <p:tag name="KSO_WM_UNIT_ID" val="diagram20168971_2*q_h_i*1_2_3"/>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195.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2_4"/>
  <p:tag name="KSO_WM_UNIT_ID" val="diagram20168971_2*q_h_i*1_2_4"/>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196.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2_5"/>
  <p:tag name="KSO_WM_UNIT_ID" val="diagram20168971_2*q_h_i*1_2_5"/>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197.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2_6"/>
  <p:tag name="KSO_WM_UNIT_ID" val="diagram20168971_2*q_h_i*1_2_6"/>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198.xml><?xml version="1.0" encoding="utf-8"?>
<p:tagLst xmlns:p="http://schemas.openxmlformats.org/presentationml/2006/main">
  <p:tag name="KSO_WM_TAG_VERSION" val="1.0"/>
  <p:tag name="KSO_WM_BEAUTIFY_FLAG" val="#wm#"/>
  <p:tag name="KSO_WM_UNIT_TYPE" val="i"/>
  <p:tag name="KSO_WM_UNIT_ID" val="diagram20168971_2*i*19"/>
  <p:tag name="KSO_WM_TEMPLATE_CATEGORY" val="diagram"/>
  <p:tag name="KSO_WM_TEMPLATE_INDEX" val="20168971"/>
  <p:tag name="KSO_WM_UNIT_INDEX" val="19"/>
</p:tagLst>
</file>

<file path=ppt/tags/tag199.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3_1"/>
  <p:tag name="KSO_WM_UNIT_ID" val="diagram20168971_2*q_h_i*1_3_1"/>
  <p:tag name="KSO_WM_UNIT_LAYERLEVEL" val="1_1_1"/>
  <p:tag name="KSO_WM_DIAGRAM_GROUP_CODE" val="q1-1"/>
  <p:tag name="KSO_WM_UNIT_FILL_FORE_SCHEMECOLOR_INDEX" val="7"/>
  <p:tag name="KSO_WM_UNIT_FILL_TYPE" val="1"/>
  <p:tag name="KSO_WM_UNIT_TEXT_FILL_FORE_SCHEMECOLOR_INDEX" val="2"/>
  <p:tag name="KSO_WM_UNIT_TEXT_FILL_TYPE" val="1"/>
  <p:tag name="KSO_WM_UNIT_USESOURCEFORMAT_APPLY" val="0"/>
</p:tagLst>
</file>

<file path=ppt/tags/tag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3_2"/>
  <p:tag name="KSO_WM_UNIT_ID" val="diagram20168971_2*q_h_i*1_3_2"/>
  <p:tag name="KSO_WM_UNIT_LAYERLEVEL" val="1_1_1"/>
  <p:tag name="KSO_WM_DIAGRAM_GROUP_CODE" val="q1-1"/>
  <p:tag name="KSO_WM_UNIT_FILL_FORE_SCHEMECOLOR_INDEX" val="7"/>
  <p:tag name="KSO_WM_UNIT_FILL_TYPE" val="1"/>
  <p:tag name="KSO_WM_UNIT_TEXT_FILL_FORE_SCHEMECOLOR_INDEX" val="2"/>
  <p:tag name="KSO_WM_UNIT_TEXT_FILL_TYPE" val="1"/>
  <p:tag name="KSO_WM_UNIT_USESOURCEFORMAT_APPLY" val="0"/>
</p:tagLst>
</file>

<file path=ppt/tags/tag201.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3_3"/>
  <p:tag name="KSO_WM_UNIT_ID" val="diagram20168971_2*q_h_i*1_3_3"/>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02.xml><?xml version="1.0" encoding="utf-8"?>
<p:tagLst xmlns:p="http://schemas.openxmlformats.org/presentationml/2006/main">
  <p:tag name="KSO_WM_TAG_VERSION" val="1.0"/>
  <p:tag name="KSO_WM_BEAUTIFY_FLAG" val="#wm#"/>
  <p:tag name="KSO_WM_UNIT_TYPE" val="i"/>
  <p:tag name="KSO_WM_UNIT_ID" val="diagram20168971_2*i*26"/>
  <p:tag name="KSO_WM_TEMPLATE_CATEGORY" val="diagram"/>
  <p:tag name="KSO_WM_TEMPLATE_INDEX" val="20168971"/>
  <p:tag name="KSO_WM_UNIT_INDEX" val="26"/>
</p:tagLst>
</file>

<file path=ppt/tags/tag203.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1"/>
  <p:tag name="KSO_WM_UNIT_ID" val="diagram20168971_2*q_h_i*1_1_1"/>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04.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2"/>
  <p:tag name="KSO_WM_UNIT_ID" val="diagram20168971_2*q_h_i*1_1_2"/>
  <p:tag name="KSO_WM_UNIT_LAYERLEVEL" val="1_1_1"/>
  <p:tag name="KSO_WM_DIAGRAM_GROUP_CODE" val="q1-1"/>
  <p:tag name="KSO_WM_UNIT_FILL_FORE_SCHEMECOLOR_INDEX" val="5"/>
  <p:tag name="KSO_WM_UNIT_FILL_TYPE" val="1"/>
  <p:tag name="KSO_WM_UNIT_TEXT_FILL_FORE_SCHEMECOLOR_INDEX" val="2"/>
  <p:tag name="KSO_WM_UNIT_TEXT_FILL_TYPE" val="1"/>
  <p:tag name="KSO_WM_UNIT_USESOURCEFORMAT_APPLY" val="0"/>
</p:tagLst>
</file>

<file path=ppt/tags/tag205.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3"/>
  <p:tag name="KSO_WM_UNIT_ID" val="diagram20168971_2*q_h_i*1_1_3"/>
  <p:tag name="KSO_WM_UNIT_LAYERLEVEL" val="1_1_1"/>
  <p:tag name="KSO_WM_DIAGRAM_GROUP_CODE" val="q1-1"/>
  <p:tag name="KSO_WM_UNIT_FILL_FORE_SCHEMECOLOR_INDEX" val="5"/>
  <p:tag name="KSO_WM_UNIT_FILL_TYPE" val="1"/>
  <p:tag name="KSO_WM_UNIT_TEXT_FILL_FORE_SCHEMECOLOR_INDEX" val="2"/>
  <p:tag name="KSO_WM_UNIT_TEXT_FILL_TYPE" val="1"/>
  <p:tag name="KSO_WM_UNIT_USESOURCEFORMAT_APPLY" val="0"/>
</p:tagLst>
</file>

<file path=ppt/tags/tag206.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4"/>
  <p:tag name="KSO_WM_UNIT_ID" val="diagram20168971_2*q_h_i*1_1_4"/>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07.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5"/>
  <p:tag name="KSO_WM_UNIT_ID" val="diagram20168971_2*q_h_i*1_1_5"/>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08.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6"/>
  <p:tag name="KSO_WM_UNIT_ID" val="diagram20168971_2*q_h_i*1_1_6"/>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09.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7"/>
  <p:tag name="KSO_WM_UNIT_ID" val="diagram20168971_2*q_h_i*1_1_7"/>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8"/>
  <p:tag name="KSO_WM_UNIT_ID" val="diagram20168971_2*q_h_i*1_1_8"/>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11.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9"/>
  <p:tag name="KSO_WM_UNIT_ID" val="diagram20168971_2*q_h_i*1_1_9"/>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12.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10"/>
  <p:tag name="KSO_WM_UNIT_ID" val="diagram20168971_2*q_h_i*1_1_10"/>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13.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11"/>
  <p:tag name="KSO_WM_UNIT_ID" val="diagram20168971_2*q_h_i*1_1_11"/>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14.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12"/>
  <p:tag name="KSO_WM_UNIT_ID" val="diagram20168971_2*q_h_i*1_1_12"/>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15.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13"/>
  <p:tag name="KSO_WM_UNIT_ID" val="diagram20168971_2*q_h_i*1_1_13"/>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16.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14"/>
  <p:tag name="KSO_WM_UNIT_ID" val="diagram20168971_2*q_h_i*1_1_14"/>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17.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15"/>
  <p:tag name="KSO_WM_UNIT_ID" val="diagram20168971_2*q_h_i*1_1_15"/>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18.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16"/>
  <p:tag name="KSO_WM_UNIT_ID" val="diagram20168971_2*q_h_i*1_1_16"/>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19.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17"/>
  <p:tag name="KSO_WM_UNIT_ID" val="diagram20168971_2*q_h_i*1_1_17"/>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18"/>
  <p:tag name="KSO_WM_UNIT_ID" val="diagram20168971_2*q_h_i*1_1_18"/>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21.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19"/>
  <p:tag name="KSO_WM_UNIT_ID" val="diagram20168971_2*q_h_i*1_1_19"/>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22.xml><?xml version="1.0" encoding="utf-8"?>
<p:tagLst xmlns:p="http://schemas.openxmlformats.org/presentationml/2006/main">
  <p:tag name="KSO_WM_TAG_VERSION" val="1.0"/>
  <p:tag name="KSO_WM_BEAUTIFY_FLAG" val="#wm#"/>
  <p:tag name="KSO_WM_TEMPLATE_CATEGORY" val="diagram"/>
  <p:tag name="KSO_WM_TEMPLATE_INDEX" val="20168971"/>
  <p:tag name="KSO_WM_UNIT_TYPE" val="q_h_i"/>
  <p:tag name="KSO_WM_UNIT_INDEX" val="1_1_20"/>
  <p:tag name="KSO_WM_UNIT_ID" val="diagram20168971_2*q_h_i*1_1_20"/>
  <p:tag name="KSO_WM_UNIT_LAYERLEVEL" val="1_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23.xml><?xml version="1.0" encoding="utf-8"?>
<p:tagLst xmlns:p="http://schemas.openxmlformats.org/presentationml/2006/main">
  <p:tag name="KSO_WM_SLIDE_ITEM_CNT" val="3"/>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TABLE_BEAUTIFY" val="smartTable{84f10778-b8ad-4f6d-8767-83a7ef5b741d}"/>
  <p:tag name="TABLE_ENDDRAG_ORIGIN_RECT" val="876*350"/>
  <p:tag name="TABLE_ENDDRAG_RECT" val="56*165*876*350"/>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TABLE_BEAUTIFY" val="smartTable{8db8b560-4f26-477c-84c9-ea31f83b8b0f}"/>
  <p:tag name="TABLE_ENDDRAG_ORIGIN_RECT" val="876*283"/>
  <p:tag name="TABLE_ENDDRAG_RECT" val="56*165*876*283"/>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TEMPLATE_CATEGORY" val="diagram"/>
  <p:tag name="KSO_WM_TEMPLATE_INDEX" val="20181226"/>
  <p:tag name="KSO_WM_UNIT_TYPE" val="l_i"/>
  <p:tag name="KSO_WM_UNIT_INDEX" val="1_1"/>
  <p:tag name="KSO_WM_UNIT_ID" val="diagram20181226_1*l_i*1_1"/>
  <p:tag name="KSO_WM_UNIT_LAYERLEVEL" val="1_1"/>
  <p:tag name="KSO_WM_BEAUTIFY_FLAG" val="#wm#"/>
  <p:tag name="KSO_WM_TAG_VERSION" val="1.0"/>
  <p:tag name="KSO_WM_DIAGRAM_GROUP_CODE" val="l1-1"/>
  <p:tag name="KSO_WM_UNIT_USESOURCEFORMAT_APPLY" val="1"/>
  <p:tag name="KSO_WM_UNIT_FILL_FORE_SCHEMECOLOR_INDEX" val="5"/>
  <p:tag name="KSO_WM_UNIT_FILL_TYPE" val="1"/>
  <p:tag name="KSO_WM_UNIT_TEXT_FILL_FORE_SCHEMECOLOR_INDEX" val="13"/>
  <p:tag name="KSO_WM_UNIT_TEXT_FILL_TYPE" val="1"/>
</p:tagLst>
</file>

<file path=ppt/tags/tag276.xml><?xml version="1.0" encoding="utf-8"?>
<p:tagLst xmlns:p="http://schemas.openxmlformats.org/presentationml/2006/main">
  <p:tag name="KSO_WM_TEMPLATE_CATEGORY" val="diagram"/>
  <p:tag name="KSO_WM_TEMPLATE_INDEX" val="20181226"/>
  <p:tag name="KSO_WM_UNIT_TYPE" val="l_h_i"/>
  <p:tag name="KSO_WM_UNIT_INDEX" val="1_2_1"/>
  <p:tag name="KSO_WM_UNIT_ID" val="diagram20181226_1*l_h_i*1_2_1"/>
  <p:tag name="KSO_WM_UNIT_LAYERLEVEL" val="1_1_1"/>
  <p:tag name="KSO_WM_BEAUTIFY_FLAG" val="#wm#"/>
  <p:tag name="KSO_WM_TAG_VERSION" val="1.0"/>
  <p:tag name="KSO_WM_DIAGRAM_GROUP_CODE" val="l1-1"/>
  <p:tag name="KSO_WM_UNIT_USESOURCEFORMAT_APPLY" val="1"/>
  <p:tag name="KSO_WM_UNIT_FILL_FORE_SCHEMECOLOR_INDEX" val="5"/>
  <p:tag name="KSO_WM_UNIT_FILL_TYPE" val="1"/>
  <p:tag name="KSO_WM_UNIT_TEXT_FILL_FORE_SCHEMECOLOR_INDEX" val="13"/>
  <p:tag name="KSO_WM_UNIT_TEXT_FILL_TYPE" val="1"/>
</p:tagLst>
</file>

<file path=ppt/tags/tag277.xml><?xml version="1.0" encoding="utf-8"?>
<p:tagLst xmlns:p="http://schemas.openxmlformats.org/presentationml/2006/main">
  <p:tag name="KSO_WM_TAG_VERSION" val="1.0"/>
  <p:tag name="KSO_WM_BEAUTIFY_FLAG" val="#wm#"/>
  <p:tag name="KSO_WM_UNIT_TYPE" val="i"/>
  <p:tag name="KSO_WM_UNIT_ID" val="diagram20181226_1*i*2"/>
  <p:tag name="KSO_WM_TEMPLATE_CATEGORY" val="diagram"/>
  <p:tag name="KSO_WM_TEMPLATE_INDEX" val="20181226"/>
  <p:tag name="KSO_WM_UNIT_INDEX" val="2"/>
</p:tagLst>
</file>

<file path=ppt/tags/tag278.xml><?xml version="1.0" encoding="utf-8"?>
<p:tagLst xmlns:p="http://schemas.openxmlformats.org/presentationml/2006/main">
  <p:tag name="KSO_WM_TEMPLATE_CATEGORY" val="diagram"/>
  <p:tag name="KSO_WM_TEMPLATE_INDEX" val="20181226"/>
  <p:tag name="KSO_WM_UNIT_TYPE" val="l_h_i"/>
  <p:tag name="KSO_WM_UNIT_INDEX" val="1_1_1"/>
  <p:tag name="KSO_WM_UNIT_ID" val="diagram20181226_1*l_h_i*1_1_1"/>
  <p:tag name="KSO_WM_UNIT_LAYERLEVEL" val="1_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79.xml><?xml version="1.0" encoding="utf-8"?>
<p:tagLst xmlns:p="http://schemas.openxmlformats.org/presentationml/2006/main">
  <p:tag name="KSO_WM_TEMPLATE_CATEGORY" val="diagram"/>
  <p:tag name="KSO_WM_TEMPLATE_INDEX" val="20181226"/>
  <p:tag name="KSO_WM_UNIT_TYPE" val="l_h_i"/>
  <p:tag name="KSO_WM_UNIT_INDEX" val="1_1_2"/>
  <p:tag name="KSO_WM_UNIT_ID" val="diagram20181226_1*l_h_i*1_1_2"/>
  <p:tag name="KSO_WM_UNIT_LAYERLEVEL" val="1_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TEMPLATE_CATEGORY" val="diagram"/>
  <p:tag name="KSO_WM_TEMPLATE_INDEX" val="20181226"/>
  <p:tag name="KSO_WM_UNIT_TYPE" val="l_h_i"/>
  <p:tag name="KSO_WM_UNIT_INDEX" val="1_2_2"/>
  <p:tag name="KSO_WM_UNIT_ID" val="diagram20181226_1*l_h_i*1_2_2"/>
  <p:tag name="KSO_WM_UNIT_LAYERLEVEL" val="1_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81.xml><?xml version="1.0" encoding="utf-8"?>
<p:tagLst xmlns:p="http://schemas.openxmlformats.org/presentationml/2006/main">
  <p:tag name="KSO_WM_TEMPLATE_CATEGORY" val="diagram"/>
  <p:tag name="KSO_WM_TEMPLATE_INDEX" val="20181226"/>
  <p:tag name="KSO_WM_UNIT_TYPE" val="l_h_i"/>
  <p:tag name="KSO_WM_UNIT_INDEX" val="1_2_3"/>
  <p:tag name="KSO_WM_UNIT_ID" val="diagram20181226_1*l_h_i*1_2_3"/>
  <p:tag name="KSO_WM_UNIT_LAYERLEVEL" val="1_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82.xml><?xml version="1.0" encoding="utf-8"?>
<p:tagLst xmlns:p="http://schemas.openxmlformats.org/presentationml/2006/main">
  <p:tag name="KSO_WM_TAG_VERSION" val="1.0"/>
  <p:tag name="KSO_WM_BEAUTIFY_FLAG" val="#wm#"/>
  <p:tag name="KSO_WM_UNIT_TYPE" val="i"/>
  <p:tag name="KSO_WM_UNIT_ID" val="diagram20181226_1*i*9"/>
  <p:tag name="KSO_WM_TEMPLATE_CATEGORY" val="diagram"/>
  <p:tag name="KSO_WM_TEMPLATE_INDEX" val="20181226"/>
  <p:tag name="KSO_WM_UNIT_INDEX" val="9"/>
</p:tagLst>
</file>

<file path=ppt/tags/tag283.xml><?xml version="1.0" encoding="utf-8"?>
<p:tagLst xmlns:p="http://schemas.openxmlformats.org/presentationml/2006/main">
  <p:tag name="KSO_WM_TEMPLATE_CATEGORY" val="diagram"/>
  <p:tag name="KSO_WM_TEMPLATE_INDEX" val="20181226"/>
  <p:tag name="KSO_WM_UNIT_TYPE" val="l_h_i"/>
  <p:tag name="KSO_WM_UNIT_INDEX" val="1_3_1"/>
  <p:tag name="KSO_WM_UNIT_ID" val="diagram20181226_1*l_h_i*1_3_1"/>
  <p:tag name="KSO_WM_UNIT_LAYERLEVEL" val="1_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84.xml><?xml version="1.0" encoding="utf-8"?>
<p:tagLst xmlns:p="http://schemas.openxmlformats.org/presentationml/2006/main">
  <p:tag name="KSO_WM_TEMPLATE_CATEGORY" val="diagram"/>
  <p:tag name="KSO_WM_TEMPLATE_INDEX" val="20181226"/>
  <p:tag name="KSO_WM_UNIT_TYPE" val="l_h_i"/>
  <p:tag name="KSO_WM_UNIT_INDEX" val="1_3_2"/>
  <p:tag name="KSO_WM_UNIT_ID" val="diagram20181226_1*l_h_i*1_3_2"/>
  <p:tag name="KSO_WM_UNIT_LAYERLEVEL" val="1_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85.xml><?xml version="1.0" encoding="utf-8"?>
<p:tagLst xmlns:p="http://schemas.openxmlformats.org/presentationml/2006/main">
  <p:tag name="KSO_WM_TAG_VERSION" val="1.0"/>
  <p:tag name="KSO_WM_BEAUTIFY_FLAG" val="#wm#"/>
  <p:tag name="KSO_WM_UNIT_TYPE" val="i"/>
  <p:tag name="KSO_WM_UNIT_ID" val="diagram20181226_1*i*14"/>
  <p:tag name="KSO_WM_TEMPLATE_CATEGORY" val="diagram"/>
  <p:tag name="KSO_WM_TEMPLATE_INDEX" val="20181226"/>
  <p:tag name="KSO_WM_UNIT_INDEX" val="14"/>
</p:tagLst>
</file>

<file path=ppt/tags/tag286.xml><?xml version="1.0" encoding="utf-8"?>
<p:tagLst xmlns:p="http://schemas.openxmlformats.org/presentationml/2006/main">
  <p:tag name="KSO_WM_TEMPLATE_CATEGORY" val="diagram"/>
  <p:tag name="KSO_WM_TEMPLATE_INDEX" val="20181226"/>
  <p:tag name="KSO_WM_UNIT_TYPE" val="l_i"/>
  <p:tag name="KSO_WM_UNIT_INDEX" val="1_9"/>
  <p:tag name="KSO_WM_UNIT_ID" val="diagram20181226_1*l_i*1_9"/>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87.xml><?xml version="1.0" encoding="utf-8"?>
<p:tagLst xmlns:p="http://schemas.openxmlformats.org/presentationml/2006/main">
  <p:tag name="KSO_WM_TEMPLATE_CATEGORY" val="diagram"/>
  <p:tag name="KSO_WM_TEMPLATE_INDEX" val="20181226"/>
  <p:tag name="KSO_WM_UNIT_TYPE" val="l_i"/>
  <p:tag name="KSO_WM_UNIT_INDEX" val="1_10"/>
  <p:tag name="KSO_WM_UNIT_ID" val="diagram20181226_1*l_i*1_10"/>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88.xml><?xml version="1.0" encoding="utf-8"?>
<p:tagLst xmlns:p="http://schemas.openxmlformats.org/presentationml/2006/main">
  <p:tag name="KSO_WM_TEMPLATE_CATEGORY" val="diagram"/>
  <p:tag name="KSO_WM_TEMPLATE_INDEX" val="20181226"/>
  <p:tag name="KSO_WM_UNIT_TYPE" val="l_i"/>
  <p:tag name="KSO_WM_UNIT_INDEX" val="1_11"/>
  <p:tag name="KSO_WM_UNIT_ID" val="diagram20181226_1*l_i*1_11"/>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89.xml><?xml version="1.0" encoding="utf-8"?>
<p:tagLst xmlns:p="http://schemas.openxmlformats.org/presentationml/2006/main">
  <p:tag name="KSO_WM_TEMPLATE_CATEGORY" val="diagram"/>
  <p:tag name="KSO_WM_TEMPLATE_INDEX" val="20181226"/>
  <p:tag name="KSO_WM_UNIT_TYPE" val="l_i"/>
  <p:tag name="KSO_WM_UNIT_INDEX" val="1_12"/>
  <p:tag name="KSO_WM_UNIT_ID" val="diagram20181226_1*l_i*1_12"/>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TEMPLATE_CATEGORY" val="diagram"/>
  <p:tag name="KSO_WM_TEMPLATE_INDEX" val="20181226"/>
  <p:tag name="KSO_WM_UNIT_TYPE" val="l_i"/>
  <p:tag name="KSO_WM_UNIT_INDEX" val="1_13"/>
  <p:tag name="KSO_WM_UNIT_ID" val="diagram20181226_1*l_i*1_13"/>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91.xml><?xml version="1.0" encoding="utf-8"?>
<p:tagLst xmlns:p="http://schemas.openxmlformats.org/presentationml/2006/main">
  <p:tag name="KSO_WM_TEMPLATE_CATEGORY" val="diagram"/>
  <p:tag name="KSO_WM_TEMPLATE_INDEX" val="20181226"/>
  <p:tag name="KSO_WM_UNIT_TYPE" val="l_i"/>
  <p:tag name="KSO_WM_UNIT_INDEX" val="1_14"/>
  <p:tag name="KSO_WM_UNIT_ID" val="diagram20181226_1*l_i*1_14"/>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92.xml><?xml version="1.0" encoding="utf-8"?>
<p:tagLst xmlns:p="http://schemas.openxmlformats.org/presentationml/2006/main">
  <p:tag name="KSO_WM_TEMPLATE_CATEGORY" val="diagram"/>
  <p:tag name="KSO_WM_TEMPLATE_INDEX" val="20181226"/>
  <p:tag name="KSO_WM_UNIT_TYPE" val="l_i"/>
  <p:tag name="KSO_WM_UNIT_INDEX" val="1_15"/>
  <p:tag name="KSO_WM_UNIT_ID" val="diagram20181226_1*l_i*1_15"/>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93.xml><?xml version="1.0" encoding="utf-8"?>
<p:tagLst xmlns:p="http://schemas.openxmlformats.org/presentationml/2006/main">
  <p:tag name="KSO_WM_TEMPLATE_CATEGORY" val="diagram"/>
  <p:tag name="KSO_WM_TEMPLATE_INDEX" val="20181226"/>
  <p:tag name="KSO_WM_UNIT_TYPE" val="l_i"/>
  <p:tag name="KSO_WM_UNIT_INDEX" val="1_16"/>
  <p:tag name="KSO_WM_UNIT_ID" val="diagram20181226_1*l_i*1_16"/>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94.xml><?xml version="1.0" encoding="utf-8"?>
<p:tagLst xmlns:p="http://schemas.openxmlformats.org/presentationml/2006/main">
  <p:tag name="KSO_WM_TEMPLATE_CATEGORY" val="diagram"/>
  <p:tag name="KSO_WM_TEMPLATE_INDEX" val="20181226"/>
  <p:tag name="KSO_WM_UNIT_TYPE" val="l_i"/>
  <p:tag name="KSO_WM_UNIT_INDEX" val="1_17"/>
  <p:tag name="KSO_WM_UNIT_ID" val="diagram20181226_1*l_i*1_17"/>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95.xml><?xml version="1.0" encoding="utf-8"?>
<p:tagLst xmlns:p="http://schemas.openxmlformats.org/presentationml/2006/main">
  <p:tag name="KSO_WM_TEMPLATE_CATEGORY" val="diagram"/>
  <p:tag name="KSO_WM_TEMPLATE_INDEX" val="20181226"/>
  <p:tag name="KSO_WM_UNIT_TYPE" val="l_i"/>
  <p:tag name="KSO_WM_UNIT_INDEX" val="1_18"/>
  <p:tag name="KSO_WM_UNIT_ID" val="diagram20181226_1*l_i*1_18"/>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96.xml><?xml version="1.0" encoding="utf-8"?>
<p:tagLst xmlns:p="http://schemas.openxmlformats.org/presentationml/2006/main">
  <p:tag name="KSO_WM_TEMPLATE_CATEGORY" val="diagram"/>
  <p:tag name="KSO_WM_TEMPLATE_INDEX" val="20181226"/>
  <p:tag name="KSO_WM_UNIT_TYPE" val="l_i"/>
  <p:tag name="KSO_WM_UNIT_INDEX" val="1_19"/>
  <p:tag name="KSO_WM_UNIT_ID" val="diagram20181226_1*l_i*1_19"/>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97.xml><?xml version="1.0" encoding="utf-8"?>
<p:tagLst xmlns:p="http://schemas.openxmlformats.org/presentationml/2006/main">
  <p:tag name="KSO_WM_TEMPLATE_CATEGORY" val="diagram"/>
  <p:tag name="KSO_WM_TEMPLATE_INDEX" val="20181226"/>
  <p:tag name="KSO_WM_UNIT_TYPE" val="l_i"/>
  <p:tag name="KSO_WM_UNIT_INDEX" val="1_20"/>
  <p:tag name="KSO_WM_UNIT_ID" val="diagram20181226_1*l_i*1_20"/>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98.xml><?xml version="1.0" encoding="utf-8"?>
<p:tagLst xmlns:p="http://schemas.openxmlformats.org/presentationml/2006/main">
  <p:tag name="KSO_WM_TEMPLATE_CATEGORY" val="diagram"/>
  <p:tag name="KSO_WM_TEMPLATE_INDEX" val="20181226"/>
  <p:tag name="KSO_WM_UNIT_TYPE" val="l_i"/>
  <p:tag name="KSO_WM_UNIT_INDEX" val="1_21"/>
  <p:tag name="KSO_WM_UNIT_ID" val="diagram20181226_1*l_i*1_21"/>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299.xml><?xml version="1.0" encoding="utf-8"?>
<p:tagLst xmlns:p="http://schemas.openxmlformats.org/presentationml/2006/main">
  <p:tag name="KSO_WM_TEMPLATE_CATEGORY" val="diagram"/>
  <p:tag name="KSO_WM_TEMPLATE_INDEX" val="20181226"/>
  <p:tag name="KSO_WM_UNIT_TYPE" val="l_i"/>
  <p:tag name="KSO_WM_UNIT_INDEX" val="1_22"/>
  <p:tag name="KSO_WM_UNIT_ID" val="diagram20181226_1*l_i*1_22"/>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0.xml><?xml version="1.0" encoding="utf-8"?>
<p:tagLst xmlns:p="http://schemas.openxmlformats.org/presentationml/2006/main">
  <p:tag name="KSO_WM_UNIT_TABLE_BEAUTIFY" val="smartTable{8db8b560-4f26-477c-84c9-ea31f83b8b0f}"/>
  <p:tag name="TABLE_ENDDRAG_ORIGIN_RECT" val="876*283"/>
  <p:tag name="TABLE_ENDDRAG_RECT" val="56*165*876*283"/>
</p:tagLst>
</file>

<file path=ppt/tags/tag300.xml><?xml version="1.0" encoding="utf-8"?>
<p:tagLst xmlns:p="http://schemas.openxmlformats.org/presentationml/2006/main">
  <p:tag name="KSO_WM_TEMPLATE_CATEGORY" val="diagram"/>
  <p:tag name="KSO_WM_TEMPLATE_INDEX" val="20181226"/>
  <p:tag name="KSO_WM_UNIT_TYPE" val="l_i"/>
  <p:tag name="KSO_WM_UNIT_INDEX" val="1_23"/>
  <p:tag name="KSO_WM_UNIT_ID" val="diagram20181226_1*l_i*1_23"/>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301.xml><?xml version="1.0" encoding="utf-8"?>
<p:tagLst xmlns:p="http://schemas.openxmlformats.org/presentationml/2006/main">
  <p:tag name="KSO_WM_TEMPLATE_CATEGORY" val="diagram"/>
  <p:tag name="KSO_WM_TEMPLATE_INDEX" val="20181226"/>
  <p:tag name="KSO_WM_UNIT_TYPE" val="l_i"/>
  <p:tag name="KSO_WM_UNIT_INDEX" val="1_24"/>
  <p:tag name="KSO_WM_UNIT_ID" val="diagram20181226_1*l_i*1_24"/>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302.xml><?xml version="1.0" encoding="utf-8"?>
<p:tagLst xmlns:p="http://schemas.openxmlformats.org/presentationml/2006/main">
  <p:tag name="KSO_WM_TEMPLATE_CATEGORY" val="diagram"/>
  <p:tag name="KSO_WM_TEMPLATE_INDEX" val="20181226"/>
  <p:tag name="KSO_WM_UNIT_TYPE" val="l_i"/>
  <p:tag name="KSO_WM_UNIT_INDEX" val="1_25"/>
  <p:tag name="KSO_WM_UNIT_ID" val="diagram20181226_1*l_i*1_25"/>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303.xml><?xml version="1.0" encoding="utf-8"?>
<p:tagLst xmlns:p="http://schemas.openxmlformats.org/presentationml/2006/main">
  <p:tag name="KSO_WM_TEMPLATE_CATEGORY" val="diagram"/>
  <p:tag name="KSO_WM_TEMPLATE_INDEX" val="20181226"/>
  <p:tag name="KSO_WM_UNIT_TYPE" val="l_i"/>
  <p:tag name="KSO_WM_UNIT_INDEX" val="1_26"/>
  <p:tag name="KSO_WM_UNIT_ID" val="diagram20181226_1*l_i*1_26"/>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304.xml><?xml version="1.0" encoding="utf-8"?>
<p:tagLst xmlns:p="http://schemas.openxmlformats.org/presentationml/2006/main">
  <p:tag name="KSO_WM_TEMPLATE_CATEGORY" val="diagram"/>
  <p:tag name="KSO_WM_TEMPLATE_INDEX" val="20181226"/>
  <p:tag name="KSO_WM_UNIT_TYPE" val="l_i"/>
  <p:tag name="KSO_WM_UNIT_INDEX" val="1_27"/>
  <p:tag name="KSO_WM_UNIT_ID" val="diagram20181226_1*l_i*1_27"/>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305.xml><?xml version="1.0" encoding="utf-8"?>
<p:tagLst xmlns:p="http://schemas.openxmlformats.org/presentationml/2006/main">
  <p:tag name="KSO_WM_TEMPLATE_CATEGORY" val="diagram"/>
  <p:tag name="KSO_WM_TEMPLATE_INDEX" val="20181226"/>
  <p:tag name="KSO_WM_UNIT_TYPE" val="l_i"/>
  <p:tag name="KSO_WM_UNIT_INDEX" val="1_28"/>
  <p:tag name="KSO_WM_UNIT_ID" val="diagram20181226_1*l_i*1_28"/>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306.xml><?xml version="1.0" encoding="utf-8"?>
<p:tagLst xmlns:p="http://schemas.openxmlformats.org/presentationml/2006/main">
  <p:tag name="KSO_WM_TEMPLATE_CATEGORY" val="diagram"/>
  <p:tag name="KSO_WM_TEMPLATE_INDEX" val="20181226"/>
  <p:tag name="KSO_WM_UNIT_TYPE" val="l_i"/>
  <p:tag name="KSO_WM_UNIT_INDEX" val="1_29"/>
  <p:tag name="KSO_WM_UNIT_ID" val="diagram20181226_1*l_i*1_29"/>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307.xml><?xml version="1.0" encoding="utf-8"?>
<p:tagLst xmlns:p="http://schemas.openxmlformats.org/presentationml/2006/main">
  <p:tag name="KSO_WM_TEMPLATE_CATEGORY" val="diagram"/>
  <p:tag name="KSO_WM_TEMPLATE_INDEX" val="20181226"/>
  <p:tag name="KSO_WM_UNIT_TYPE" val="l_i"/>
  <p:tag name="KSO_WM_UNIT_INDEX" val="1_30"/>
  <p:tag name="KSO_WM_UNIT_ID" val="diagram20181226_1*l_i*1_30"/>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308.xml><?xml version="1.0" encoding="utf-8"?>
<p:tagLst xmlns:p="http://schemas.openxmlformats.org/presentationml/2006/main">
  <p:tag name="KSO_WM_TEMPLATE_CATEGORY" val="diagram"/>
  <p:tag name="KSO_WM_TEMPLATE_INDEX" val="20181226"/>
  <p:tag name="KSO_WM_UNIT_TYPE" val="l_i"/>
  <p:tag name="KSO_WM_UNIT_INDEX" val="1_31"/>
  <p:tag name="KSO_WM_UNIT_ID" val="diagram20181226_1*l_i*1_31"/>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309.xml><?xml version="1.0" encoding="utf-8"?>
<p:tagLst xmlns:p="http://schemas.openxmlformats.org/presentationml/2006/main">
  <p:tag name="KSO_WM_TEMPLATE_CATEGORY" val="diagram"/>
  <p:tag name="KSO_WM_TEMPLATE_INDEX" val="20181226"/>
  <p:tag name="KSO_WM_UNIT_TYPE" val="l_i"/>
  <p:tag name="KSO_WM_UNIT_INDEX" val="1_32"/>
  <p:tag name="KSO_WM_UNIT_ID" val="diagram20181226_1*l_i*1_32"/>
  <p:tag name="KSO_WM_UNIT_LAYERLEVEL" val="1_1"/>
  <p:tag name="KSO_WM_BEAUTIFY_FLAG" val="#wm#"/>
  <p:tag name="KSO_WM_TAG_VERSION" val="1.0"/>
  <p:tag name="KSO_WM_DIAGRAM_GROUP_CODE" val="l1-1"/>
  <p:tag name="KSO_WM_UNIT_USESOURCEFORMAT_APPLY" val="1"/>
  <p:tag name="KSO_WM_UNIT_TEXT_FILL_FORE_SCHEMECOLOR_INDEX" val="13"/>
  <p:tag name="KSO_WM_UNIT_TEXT_FILL_TYPE" val="1"/>
</p:tagLst>
</file>

<file path=ppt/tags/tag31.xml><?xml version="1.0" encoding="utf-8"?>
<p:tagLst xmlns:p="http://schemas.openxmlformats.org/presentationml/2006/main">
  <p:tag name="KSO_WM_TAG_VERSION" val="1.0"/>
  <p:tag name="KSO_WM_TEMPLATE_CATEGORY" val="diagram"/>
  <p:tag name="KSO_WM_TEMPLATE_INDEX" val="20160819"/>
  <p:tag name="KSO_WM_UNIT_TYPE" val="l_h_f"/>
  <p:tag name="KSO_WM_UNIT_INDEX" val="1_4_1"/>
  <p:tag name="KSO_WM_UNIT_ID" val="diagram20160819_4*l_h_f*1_4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3"/>
  <p:tag name="KSO_WM_UNIT_TEXT_FILL_TYPE" val="1"/>
  <p:tag name="KSO_WM_UNIT_USESOURCEFORMAT_APPLY" val="0"/>
  <p:tag name="KSO_WM_DIAGRAM_VIRTUALLY_FRAME" val="{&quot;height&quot;:85.55,&quot;left&quot;:-26.734881889763777,&quot;top&quot;:267.1,&quot;width&quot;:332.7348818897638}"/>
</p:tagLst>
</file>

<file path=ppt/tags/tag310.xml><?xml version="1.0" encoding="utf-8"?>
<p:tagLst xmlns:p="http://schemas.openxmlformats.org/presentationml/2006/main">
  <p:tag name="KSO_WM_TAG_VERSION" val="1.0"/>
  <p:tag name="KSO_WM_BEAUTIFY_FLAG" val="#wm#"/>
  <p:tag name="KSO_WM_UNIT_TYPE" val="i"/>
  <p:tag name="KSO_WM_UNIT_ID" val="diagram20181226_1*i*63"/>
  <p:tag name="KSO_WM_TEMPLATE_CATEGORY" val="diagram"/>
  <p:tag name="KSO_WM_TEMPLATE_INDEX" val="20181226"/>
  <p:tag name="KSO_WM_UNIT_INDEX" val="63"/>
</p:tagLst>
</file>

<file path=ppt/tags/tag311.xml><?xml version="1.0" encoding="utf-8"?>
<p:tagLst xmlns:p="http://schemas.openxmlformats.org/presentationml/2006/main">
  <p:tag name="KSO_WM_TEMPLATE_CATEGORY" val="diagram"/>
  <p:tag name="KSO_WM_TEMPLATE_INDEX" val="20181226"/>
  <p:tag name="KSO_WM_UNIT_TYPE" val="l_i"/>
  <p:tag name="KSO_WM_UNIT_INDEX" val="1_33"/>
  <p:tag name="KSO_WM_UNIT_ID" val="diagram20181226_1*l_i*1_33"/>
  <p:tag name="KSO_WM_UNIT_LAYERLEVEL" val="1_1"/>
  <p:tag name="KSO_WM_BEAUTIFY_FLAG" val="#wm#"/>
  <p:tag name="KSO_WM_TAG_VERSION" val="1.0"/>
  <p:tag name="KSO_WM_DIAGRAM_GROUP_CODE" val="l1-1"/>
  <p:tag name="KSO_WM_UNIT_USESOURCEFORMAT_APPLY" val="1"/>
  <p:tag name="KSO_WM_UNIT_FILL_FORE_SCHEMECOLOR_INDEX" val="13"/>
  <p:tag name="KSO_WM_UNIT_FILL_TYPE" val="1"/>
  <p:tag name="KSO_WM_UNIT_TEXT_FILL_FORE_SCHEMECOLOR_INDEX" val="13"/>
  <p:tag name="KSO_WM_UNIT_TEXT_FILL_TYPE" val="1"/>
</p:tagLst>
</file>

<file path=ppt/tags/tag312.xml><?xml version="1.0" encoding="utf-8"?>
<p:tagLst xmlns:p="http://schemas.openxmlformats.org/presentationml/2006/main">
  <p:tag name="KSO_WM_TEMPLATE_CATEGORY" val="diagram"/>
  <p:tag name="KSO_WM_TEMPLATE_INDEX" val="20181226"/>
  <p:tag name="KSO_WM_UNIT_TYPE" val="l_i"/>
  <p:tag name="KSO_WM_UNIT_INDEX" val="1_34"/>
  <p:tag name="KSO_WM_UNIT_ID" val="diagram20181226_1*l_i*1_34"/>
  <p:tag name="KSO_WM_UNIT_LAYERLEVEL" val="1_1"/>
  <p:tag name="KSO_WM_BEAUTIFY_FLAG" val="#wm#"/>
  <p:tag name="KSO_WM_TAG_VERSION" val="1.0"/>
  <p:tag name="KSO_WM_DIAGRAM_GROUP_CODE" val="l1-1"/>
  <p:tag name="KSO_WM_UNIT_USESOURCEFORMAT_APPLY" val="1"/>
  <p:tag name="KSO_WM_UNIT_FILL_FORE_SCHEMECOLOR_INDEX" val="13"/>
  <p:tag name="KSO_WM_UNIT_FILL_TYPE" val="1"/>
  <p:tag name="KSO_WM_UNIT_TEXT_FILL_FORE_SCHEMECOLOR_INDEX" val="13"/>
  <p:tag name="KSO_WM_UNIT_TEXT_FILL_TYPE" val="1"/>
</p:tagLst>
</file>

<file path=ppt/tags/tag313.xml><?xml version="1.0" encoding="utf-8"?>
<p:tagLst xmlns:p="http://schemas.openxmlformats.org/presentationml/2006/main">
  <p:tag name="KSO_WM_TEMPLATE_CATEGORY" val="diagram"/>
  <p:tag name="KSO_WM_TEMPLATE_INDEX" val="20181226"/>
  <p:tag name="KSO_WM_UNIT_TYPE" val="l_h_i"/>
  <p:tag name="KSO_WM_UNIT_INDEX" val="1_2_4"/>
  <p:tag name="KSO_WM_UNIT_ID" val="diagram20181226_1*l_h_i*1_2_4"/>
  <p:tag name="KSO_WM_UNIT_LAYERLEVEL" val="1_1_1"/>
  <p:tag name="KSO_WM_BEAUTIFY_FLAG" val="#wm#"/>
  <p:tag name="KSO_WM_TAG_VERSION" val="1.0"/>
  <p:tag name="KSO_WM_DIAGRAM_GROUP_CODE" val="l1-1"/>
  <p:tag name="KSO_WM_UNIT_USESOURCEFORMAT_APPLY" val="1"/>
  <p:tag name="KSO_WM_UNIT_FILL_FORE_SCHEMECOLOR_INDEX" val="13"/>
  <p:tag name="KSO_WM_UNIT_FILL_TYPE" val="1"/>
  <p:tag name="KSO_WM_UNIT_TEXT_FILL_FORE_SCHEMECOLOR_INDEX" val="13"/>
  <p:tag name="KSO_WM_UNIT_TEXT_FILL_TYPE" val="1"/>
</p:tagLst>
</file>

<file path=ppt/tags/tag314.xml><?xml version="1.0" encoding="utf-8"?>
<p:tagLst xmlns:p="http://schemas.openxmlformats.org/presentationml/2006/main">
  <p:tag name="KSO_WM_TEMPLATE_CATEGORY" val="diagram"/>
  <p:tag name="KSO_WM_TEMPLATE_INDEX" val="20181226"/>
  <p:tag name="KSO_WM_UNIT_TYPE" val="l_h_i"/>
  <p:tag name="KSO_WM_UNIT_INDEX" val="1_3_3"/>
  <p:tag name="KSO_WM_UNIT_ID" val="diagram20181226_1*l_h_i*1_3_3"/>
  <p:tag name="KSO_WM_UNIT_LAYERLEVEL" val="1_1_1"/>
  <p:tag name="KSO_WM_BEAUTIFY_FLAG" val="#wm#"/>
  <p:tag name="KSO_WM_TAG_VERSION" val="1.0"/>
  <p:tag name="KSO_WM_DIAGRAM_GROUP_CODE" val="l1-1"/>
  <p:tag name="KSO_WM_UNIT_USESOURCEFORMAT_APPLY" val="1"/>
  <p:tag name="KSO_WM_UNIT_FILL_FORE_SCHEMECOLOR_INDEX" val="13"/>
  <p:tag name="KSO_WM_UNIT_FILL_TYPE" val="1"/>
  <p:tag name="KSO_WM_UNIT_TEXT_FILL_FORE_SCHEMECOLOR_INDEX" val="13"/>
  <p:tag name="KSO_WM_UNIT_TEXT_FILL_TYPE" val="1"/>
</p:tagLst>
</file>

<file path=ppt/tags/tag315.xml><?xml version="1.0" encoding="utf-8"?>
<p:tagLst xmlns:p="http://schemas.openxmlformats.org/presentationml/2006/main">
  <p:tag name="KSO_WM_TEMPLATE_CATEGORY" val="diagram"/>
  <p:tag name="KSO_WM_TEMPLATE_INDEX" val="20181226"/>
  <p:tag name="KSO_WM_UNIT_TYPE" val="l_h_f"/>
  <p:tag name="KSO_WM_UNIT_INDEX" val="1_2_1"/>
  <p:tag name="KSO_WM_UNIT_ID" val="diagram20181226_1*l_h_f*1_2_1"/>
  <p:tag name="KSO_WM_UNIT_LAYERLEVEL" val="1_1_1"/>
  <p:tag name="KSO_WM_UNIT_VALUE" val="36"/>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请在这里输入您的内容文字"/>
  <p:tag name="KSO_WM_TAG_FRONT_SIZE" val=""/>
  <p:tag name="KSO_WM_TAG_BACKGROUP_ID" val=""/>
  <p:tag name="KSO_WM_TAG_BACKGROUP_SIZE" val=""/>
  <p:tag name="KSO_WM_TAG_ZODER_POSITION" val=""/>
  <p:tag name="KSO_WM_UNIT_USESOURCEFORMAT_APPLY" val="1"/>
</p:tagLst>
</file>

<file path=ppt/tags/tag316.xml><?xml version="1.0" encoding="utf-8"?>
<p:tagLst xmlns:p="http://schemas.openxmlformats.org/presentationml/2006/main">
  <p:tag name="KSO_WM_TEMPLATE_CATEGORY" val="diagram"/>
  <p:tag name="KSO_WM_TEMPLATE_INDEX" val="20181226"/>
  <p:tag name="KSO_WM_UNIT_TYPE" val="l_h_f"/>
  <p:tag name="KSO_WM_UNIT_INDEX" val="1_1_1"/>
  <p:tag name="KSO_WM_UNIT_ID" val="diagram20181226_1*l_h_f*1_1_1"/>
  <p:tag name="KSO_WM_UNIT_LAYERLEVEL" val="1_1_1"/>
  <p:tag name="KSO_WM_UNIT_VALUE" val="36"/>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请在这里输入您的内容文字"/>
  <p:tag name="KSO_WM_TAG_FRONT_SIZE" val=""/>
  <p:tag name="KSO_WM_TAG_BACKGROUP_ID" val=""/>
  <p:tag name="KSO_WM_TAG_BACKGROUP_SIZE" val=""/>
  <p:tag name="KSO_WM_TAG_ZODER_POSITION" val=""/>
  <p:tag name="KSO_WM_UNIT_USESOURCEFORMAT_APPLY" val="1"/>
  <p:tag name="KSO_WM_UNIT_TEXT_FILL_FORE_SCHEMECOLOR_INDEX" val="13"/>
  <p:tag name="KSO_WM_UNIT_TEXT_FILL_TYPE" val="1"/>
</p:tagLst>
</file>

<file path=ppt/tags/tag317.xml><?xml version="1.0" encoding="utf-8"?>
<p:tagLst xmlns:p="http://schemas.openxmlformats.org/presentationml/2006/main">
  <p:tag name="KSO_WM_TEMPLATE_CATEGORY" val="diagram"/>
  <p:tag name="KSO_WM_TEMPLATE_INDEX" val="20181226"/>
  <p:tag name="KSO_WM_UNIT_TYPE" val="l_h_f"/>
  <p:tag name="KSO_WM_UNIT_INDEX" val="1_3_1"/>
  <p:tag name="KSO_WM_UNIT_ID" val="diagram20181226_1*l_h_f*1_3_1"/>
  <p:tag name="KSO_WM_UNIT_LAYERLEVEL" val="1_1_1"/>
  <p:tag name="KSO_WM_UNIT_VALUE" val="36"/>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请在这里输入您的内容文字"/>
  <p:tag name="KSO_WM_TAG_FRONT_SIZE" val=""/>
  <p:tag name="KSO_WM_TAG_BACKGROUP_ID" val=""/>
  <p:tag name="KSO_WM_TAG_BACKGROUP_SIZE" val=""/>
  <p:tag name="KSO_WM_TAG_ZODER_POSITION" val=""/>
  <p:tag name="KSO_WM_UNIT_USESOURCEFORMAT_APPLY" val="1"/>
  <p:tag name="KSO_WM_UNIT_TEXT_FILL_FORE_SCHEMECOLOR_INDEX" val="13"/>
  <p:tag name="KSO_WM_UNIT_TEXT_FILL_TYPE" val="1"/>
</p:tagLst>
</file>

<file path=ppt/tags/tag318.xml><?xml version="1.0" encoding="utf-8"?>
<p:tagLst xmlns:p="http://schemas.openxmlformats.org/presentationml/2006/main">
  <p:tag name="KSO_WM_TEMPLATE_CATEGORY" val="diagram"/>
  <p:tag name="KSO_WM_TEMPLATE_INDEX" val="20181226"/>
  <p:tag name="KSO_WM_UNIT_TYPE" val="l_i"/>
  <p:tag name="KSO_WM_UNIT_INDEX" val="1_37"/>
  <p:tag name="KSO_WM_UNIT_ID" val="diagram20181226_1*l_i*1_37"/>
  <p:tag name="KSO_WM_UNIT_LAYERLEVEL" val="1_1"/>
  <p:tag name="KSO_WM_BEAUTIFY_FLAG" val="#wm#"/>
  <p:tag name="KSO_WM_TAG_VERSION" val="1.0"/>
  <p:tag name="KSO_WM_DIAGRAM_GROUP_CODE" val="l1-1"/>
  <p:tag name="KSO_WM_UNIT_USESOURCEFORMAT_APPLY" val="1"/>
</p:tagLst>
</file>

<file path=ppt/tags/tag319.xml><?xml version="1.0" encoding="utf-8"?>
<p:tagLst xmlns:p="http://schemas.openxmlformats.org/presentationml/2006/main">
  <p:tag name="KSO_WM_TEMPLATE_CATEGORY" val="diagram"/>
  <p:tag name="KSO_WM_TEMPLATE_INDEX" val="20181226"/>
  <p:tag name="KSO_WM_UNIT_TYPE" val="l_h_f"/>
  <p:tag name="KSO_WM_UNIT_INDEX" val="1_1_1"/>
  <p:tag name="KSO_WM_UNIT_ID" val="diagram20181226_1*l_h_f*1_1_1"/>
  <p:tag name="KSO_WM_UNIT_LAYERLEVEL" val="1_1_1"/>
  <p:tag name="KSO_WM_UNIT_VALUE" val="36"/>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请在这里输入您的内容文字"/>
  <p:tag name="KSO_WM_TAG_FRONT_SIZE" val=""/>
  <p:tag name="KSO_WM_TAG_BACKGROUP_ID" val=""/>
  <p:tag name="KSO_WM_TAG_BACKGROUP_SIZE" val=""/>
  <p:tag name="KSO_WM_TAG_ZODER_POSITION" val=""/>
  <p:tag name="KSO_WM_UNIT_USESOURCEFORMAT_APPLY" val="1"/>
  <p:tag name="KSO_WM_UNIT_TEXT_FILL_FORE_SCHEMECOLOR_INDEX" val="13"/>
  <p:tag name="KSO_WM_UNIT_TEXT_FILL_TYPE" val="1"/>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SLIDE_ITEM_CNT" val="3"/>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COMMONDATA" val="eyJoZGlkIjoiOTUwNDM1NWU4YzQxNWRiODNmZWUyMTAyZGE1ZTQ3OWMifQ=="/>
  <p:tag name="KSO_WPP_MARK_KEY" val="c8a9a733-7647-4e07-8111-71b9a7712837"/>
</p:tagLst>
</file>

<file path=ppt/tags/tag33.xml><?xml version="1.0" encoding="utf-8"?>
<p:tagLst xmlns:p="http://schemas.openxmlformats.org/presentationml/2006/main">
  <p:tag name="KSO_WM_TAG_VERSION" val="1.0"/>
  <p:tag name="KSO_WM_BEAUTIFY_FLAG" val="#wm#"/>
  <p:tag name="KSO_WM_TEMPLATE_CATEGORY" val="diagram"/>
  <p:tag name="KSO_WM_TEMPLATE_INDEX" val="20160819"/>
  <p:tag name="KSO_WM_UNIT_TYPE" val="l_h_f"/>
  <p:tag name="KSO_WM_UNIT_INDEX" val="1_4_1"/>
  <p:tag name="KSO_WM_UNIT_ID" val="diagram20160819_4*l_h_f*1_4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3"/>
  <p:tag name="KSO_WM_UNIT_TEXT_FILL_TYPE" val="1"/>
  <p:tag name="KSO_WM_UNIT_USESOURCEFORMAT_APPLY" val="0"/>
  <p:tag name="KSO_WM_DIAGRAM_VIRTUALLY_FRAME" val="{&quot;height&quot;:85.55,&quot;left&quot;:-26.734881889763777,&quot;top&quot;:267.1,&quot;width&quot;:332.7348818897638}"/>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TAG_VERSION" val="1.0"/>
  <p:tag name="KSO_WM_BEAUTIFY_FLAG" val=""/>
  <p:tag name="KSO_WM_TEMPLATE_CATEGORY" val="diagram"/>
  <p:tag name="KSO_WM_TEMPLATE_INDEX" val="20160819"/>
  <p:tag name="KSO_WM_UNIT_TYPE" val="l_h_f"/>
  <p:tag name="KSO_WM_UNIT_INDEX" val="1_4_1"/>
  <p:tag name="KSO_WM_UNIT_ID" val="diagram20160819_4*l_h_f*1_4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3"/>
  <p:tag name="KSO_WM_UNIT_TEXT_FILL_TYPE" val="1"/>
  <p:tag name="KSO_WM_UNIT_USESOURCEFORMAT_APPLY" val="0"/>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TAG_VERSION" val="1.0"/>
  <p:tag name="KSO_WM_BEAUTIFY_FLAG" val=""/>
  <p:tag name="KSO_WM_TEMPLATE_CATEGORY" val="diagram"/>
  <p:tag name="KSO_WM_TEMPLATE_INDEX" val="20160819"/>
  <p:tag name="KSO_WM_UNIT_TYPE" val="l_h_f"/>
  <p:tag name="KSO_WM_UNIT_INDEX" val="1_4_1"/>
  <p:tag name="KSO_WM_UNIT_ID" val="diagram20160819_4*l_h_f*1_4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3"/>
  <p:tag name="KSO_WM_UNIT_TEXT_FILL_TYPE" val="1"/>
  <p:tag name="KSO_WM_UNIT_USESOURCEFORMAT_APPLY" val="0"/>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1"/>
  <p:tag name="KSO_WM_UNIT_ID" val="diagram20181978_3*l_i*1_1"/>
  <p:tag name="KSO_WM_UNIT_LAYERLEVEL" val="1_1"/>
  <p:tag name="KSO_WM_DIAGRAM_GROUP_CODE" val="l1-1"/>
  <p:tag name="KSO_WM_UNIT_FILL_FORE_SCHEMECOLOR_INDEX" val="16"/>
  <p:tag name="KSO_WM_UNIT_FILL_TYPE" val="1"/>
  <p:tag name="KSO_WM_UNIT_TEXT_FILL_FORE_SCHEMECOLOR_INDEX" val="2"/>
  <p:tag name="KSO_WM_UNIT_TEXT_FILL_TYPE" val="1"/>
  <p:tag name="KSO_WM_UNIT_USESOURCEFORMAT_APPLY" val="0"/>
</p:tagLst>
</file>

<file path=ppt/tags/tag54.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2"/>
  <p:tag name="KSO_WM_UNIT_ID" val="diagram20181978_3*l_i*1_2"/>
  <p:tag name="KSO_WM_UNIT_LAYERLEVEL" val="1_1"/>
  <p:tag name="KSO_WM_DIAGRAM_GROUP_CODE" val="l1-1"/>
  <p:tag name="KSO_WM_UNIT_FILL_FORE_SCHEMECOLOR_INDEX" val="8"/>
  <p:tag name="KSO_WM_UNIT_FILL_TYPE" val="1"/>
  <p:tag name="KSO_WM_UNIT_TEXT_FILL_FORE_SCHEMECOLOR_INDEX" val="2"/>
  <p:tag name="KSO_WM_UNIT_TEXT_FILL_TYPE" val="1"/>
  <p:tag name="KSO_WM_UNIT_USESOURCEFORMAT_APPLY" val="0"/>
</p:tagLst>
</file>

<file path=ppt/tags/tag55.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3"/>
  <p:tag name="KSO_WM_UNIT_ID" val="diagram20181978_3*l_i*1_3"/>
  <p:tag name="KSO_WM_UNIT_LAYERLEVEL" val="1_1"/>
  <p:tag name="KSO_WM_DIAGRAM_GROUP_CODE" val="l1-1"/>
  <p:tag name="KSO_WM_UNIT_FILL_FORE_SCHEMECOLOR_INDEX" val="7"/>
  <p:tag name="KSO_WM_UNIT_FILL_TYPE" val="1"/>
  <p:tag name="KSO_WM_UNIT_TEXT_FILL_FORE_SCHEMECOLOR_INDEX" val="2"/>
  <p:tag name="KSO_WM_UNIT_TEXT_FILL_TYPE" val="1"/>
  <p:tag name="KSO_WM_UNIT_USESOURCEFORMAT_APPLY" val="0"/>
</p:tagLst>
</file>

<file path=ppt/tags/tag56.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4"/>
  <p:tag name="KSO_WM_UNIT_ID" val="diagram20181978_3*l_i*1_4"/>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57.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5"/>
  <p:tag name="KSO_WM_UNIT_ID" val="diagram20181978_3*l_i*1_5"/>
  <p:tag name="KSO_WM_UNIT_LAYERLEVEL" val="1_1"/>
  <p:tag name="KSO_WM_DIAGRAM_GROUP_CODE" val="l1-1"/>
  <p:tag name="KSO_WM_UNIT_LINE_FORE_SCHEMECOLOR_INDEX" val="10"/>
  <p:tag name="KSO_WM_UNIT_LINE_FILL_TYPE" val="2"/>
  <p:tag name="KSO_WM_UNIT_USESOURCEFORMAT_APPLY" val="0"/>
</p:tagLst>
</file>

<file path=ppt/tags/tag58.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6"/>
  <p:tag name="KSO_WM_UNIT_ID" val="diagram20181978_3*l_i*1_6"/>
  <p:tag name="KSO_WM_UNIT_LAYERLEVEL" val="1_1"/>
  <p:tag name="KSO_WM_DIAGRAM_GROUP_CODE" val="l1-1"/>
  <p:tag name="KSO_WM_UNIT_FILL_FORE_SCHEMECOLOR_INDEX" val="9"/>
  <p:tag name="KSO_WM_UNIT_FILL_TYPE" val="1"/>
  <p:tag name="KSO_WM_UNIT_TEXT_FILL_FORE_SCHEMECOLOR_INDEX" val="2"/>
  <p:tag name="KSO_WM_UNIT_TEXT_FILL_TYPE" val="1"/>
  <p:tag name="KSO_WM_UNIT_USESOURCEFORMAT_APPLY" val="0"/>
</p:tagLst>
</file>

<file path=ppt/tags/tag59.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7"/>
  <p:tag name="KSO_WM_UNIT_ID" val="diagram20181978_3*l_i*1_7"/>
  <p:tag name="KSO_WM_UNIT_LAYERLEVEL" val="1_1"/>
  <p:tag name="KSO_WM_DIAGRAM_GROUP_CODE" val="l1-1"/>
  <p:tag name="KSO_WM_UNIT_LINE_FORE_SCHEMECOLOR_INDEX" val="10"/>
  <p:tag name="KSO_WM_UNIT_LINE_FILL_TYPE" val="2"/>
  <p:tag name="KSO_WM_UNIT_USESOURCEFORMAT_APPLY" val="0"/>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8"/>
  <p:tag name="KSO_WM_UNIT_ID" val="diagram20181978_3*l_i*1_8"/>
  <p:tag name="KSO_WM_UNIT_LAYERLEVEL" val="1_1"/>
  <p:tag name="KSO_WM_DIAGRAM_GROUP_CODE" val="l1-1"/>
  <p:tag name="KSO_WM_UNIT_LINE_FORE_SCHEMECOLOR_INDEX" val="10"/>
  <p:tag name="KSO_WM_UNIT_LINE_FILL_TYPE" val="2"/>
  <p:tag name="KSO_WM_UNIT_USESOURCEFORMAT_APPLY" val="0"/>
</p:tagLst>
</file>

<file path=ppt/tags/tag61.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9"/>
  <p:tag name="KSO_WM_UNIT_ID" val="diagram20181978_3*l_i*1_9"/>
  <p:tag name="KSO_WM_UNIT_LAYERLEVEL" val="1_1"/>
  <p:tag name="KSO_WM_DIAGRAM_GROUP_CODE" val="l1-1"/>
  <p:tag name="KSO_WM_UNIT_LINE_FORE_SCHEMECOLOR_INDEX" val="10"/>
  <p:tag name="KSO_WM_UNIT_LINE_FILL_TYPE" val="2"/>
  <p:tag name="KSO_WM_UNIT_USESOURCEFORMAT_APPLY" val="0"/>
</p:tagLst>
</file>

<file path=ppt/tags/tag62.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10"/>
  <p:tag name="KSO_WM_UNIT_ID" val="diagram20181978_3*l_i*1_10"/>
  <p:tag name="KSO_WM_UNIT_LAYERLEVEL" val="1_1"/>
  <p:tag name="KSO_WM_DIAGRAM_GROUP_CODE" val="l1-1"/>
  <p:tag name="KSO_WM_UNIT_LINE_FORE_SCHEMECOLOR_INDEX" val="10"/>
  <p:tag name="KSO_WM_UNIT_LINE_FILL_TYPE" val="2"/>
  <p:tag name="KSO_WM_UNIT_USESOURCEFORMAT_APPLY" val="0"/>
</p:tagLst>
</file>

<file path=ppt/tags/tag63.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11"/>
  <p:tag name="KSO_WM_UNIT_ID" val="diagram20181978_3*l_i*1_11"/>
  <p:tag name="KSO_WM_UNIT_LAYERLEVEL" val="1_1"/>
  <p:tag name="KSO_WM_DIAGRAM_GROUP_CODE" val="l1-1"/>
  <p:tag name="KSO_WM_UNIT_LINE_FORE_SCHEMECOLOR_INDEX" val="10"/>
  <p:tag name="KSO_WM_UNIT_LINE_FILL_TYPE" val="2"/>
  <p:tag name="KSO_WM_UNIT_USESOURCEFORMAT_APPLY" val="0"/>
</p:tagLst>
</file>

<file path=ppt/tags/tag64.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12"/>
  <p:tag name="KSO_WM_UNIT_ID" val="diagram20181978_3*l_i*1_12"/>
  <p:tag name="KSO_WM_UNIT_LAYERLEVEL" val="1_1"/>
  <p:tag name="KSO_WM_DIAGRAM_GROUP_CODE" val="l1-1"/>
  <p:tag name="KSO_WM_UNIT_LINE_FORE_SCHEMECOLOR_INDEX" val="10"/>
  <p:tag name="KSO_WM_UNIT_LINE_FILL_TYPE" val="2"/>
  <p:tag name="KSO_WM_UNIT_USESOURCEFORMAT_APPLY" val="0"/>
</p:tagLst>
</file>

<file path=ppt/tags/tag65.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13"/>
  <p:tag name="KSO_WM_UNIT_ID" val="diagram20181978_3*l_i*1_13"/>
  <p:tag name="KSO_WM_UNIT_LAYERLEVEL" val="1_1"/>
  <p:tag name="KSO_WM_DIAGRAM_GROUP_CODE" val="l1-1"/>
  <p:tag name="KSO_WM_UNIT_LINE_FORE_SCHEMECOLOR_INDEX" val="10"/>
  <p:tag name="KSO_WM_UNIT_LINE_FILL_TYPE" val="2"/>
  <p:tag name="KSO_WM_UNIT_USESOURCEFORMAT_APPLY" val="0"/>
</p:tagLst>
</file>

<file path=ppt/tags/tag66.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14"/>
  <p:tag name="KSO_WM_UNIT_ID" val="diagram20181978_3*l_i*1_14"/>
  <p:tag name="KSO_WM_UNIT_LAYERLEVEL" val="1_1"/>
  <p:tag name="KSO_WM_DIAGRAM_GROUP_CODE" val="l1-1"/>
  <p:tag name="KSO_WM_UNIT_LINE_FORE_SCHEMECOLOR_INDEX" val="10"/>
  <p:tag name="KSO_WM_UNIT_LINE_FILL_TYPE" val="2"/>
  <p:tag name="KSO_WM_UNIT_USESOURCEFORMAT_APPLY" val="0"/>
</p:tagLst>
</file>

<file path=ppt/tags/tag67.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15"/>
  <p:tag name="KSO_WM_UNIT_ID" val="diagram20181978_3*l_i*1_15"/>
  <p:tag name="KSO_WM_UNIT_LAYERLEVEL" val="1_1"/>
  <p:tag name="KSO_WM_DIAGRAM_GROUP_CODE" val="l1-1"/>
  <p:tag name="KSO_WM_UNIT_LINE_FORE_SCHEMECOLOR_INDEX" val="10"/>
  <p:tag name="KSO_WM_UNIT_LINE_FILL_TYPE" val="2"/>
  <p:tag name="KSO_WM_UNIT_USESOURCEFORMAT_APPLY" val="0"/>
</p:tagLst>
</file>

<file path=ppt/tags/tag68.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16"/>
  <p:tag name="KSO_WM_UNIT_ID" val="diagram20181978_3*l_i*1_16"/>
  <p:tag name="KSO_WM_UNIT_LAYERLEVEL" val="1_1"/>
  <p:tag name="KSO_WM_DIAGRAM_GROUP_CODE" val="l1-1"/>
  <p:tag name="KSO_WM_UNIT_LINE_FORE_SCHEMECOLOR_INDEX" val="10"/>
  <p:tag name="KSO_WM_UNIT_LINE_FILL_TYPE" val="2"/>
  <p:tag name="KSO_WM_UNIT_USESOURCEFORMAT_APPLY" val="0"/>
</p:tagLst>
</file>

<file path=ppt/tags/tag69.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17"/>
  <p:tag name="KSO_WM_UNIT_ID" val="diagram20181978_3*l_i*1_17"/>
  <p:tag name="KSO_WM_UNIT_LAYERLEVEL" val="1_1"/>
  <p:tag name="KSO_WM_DIAGRAM_GROUP_CODE" val="l1-1"/>
  <p:tag name="KSO_WM_UNIT_LINE_FORE_SCHEMECOLOR_INDEX" val="10"/>
  <p:tag name="KSO_WM_UNIT_LINE_FILL_TYPE" val="2"/>
  <p:tag name="KSO_WM_UNIT_USESOURCEFORMAT_APPLY" val="0"/>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18"/>
  <p:tag name="KSO_WM_UNIT_ID" val="diagram20181978_3*l_i*1_18"/>
  <p:tag name="KSO_WM_UNIT_LAYERLEVEL" val="1_1"/>
  <p:tag name="KSO_WM_DIAGRAM_GROUP_CODE" val="l1-1"/>
  <p:tag name="KSO_WM_UNIT_LINE_FORE_SCHEMECOLOR_INDEX" val="10"/>
  <p:tag name="KSO_WM_UNIT_LINE_FILL_TYPE" val="2"/>
  <p:tag name="KSO_WM_UNIT_USESOURCEFORMAT_APPLY" val="0"/>
</p:tagLst>
</file>

<file path=ppt/tags/tag71.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19"/>
  <p:tag name="KSO_WM_UNIT_ID" val="diagram20181978_3*l_i*1_19"/>
  <p:tag name="KSO_WM_UNIT_LAYERLEVEL" val="1_1"/>
  <p:tag name="KSO_WM_DIAGRAM_GROUP_CODE" val="l1-1"/>
  <p:tag name="KSO_WM_UNIT_LINE_FORE_SCHEMECOLOR_INDEX" val="10"/>
  <p:tag name="KSO_WM_UNIT_LINE_FILL_TYPE" val="2"/>
  <p:tag name="KSO_WM_UNIT_USESOURCEFORMAT_APPLY" val="0"/>
</p:tagLst>
</file>

<file path=ppt/tags/tag72.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20"/>
  <p:tag name="KSO_WM_UNIT_ID" val="diagram20181978_3*l_i*1_20"/>
  <p:tag name="KSO_WM_UNIT_LAYERLEVEL" val="1_1"/>
  <p:tag name="KSO_WM_DIAGRAM_GROUP_CODE" val="l1-1"/>
  <p:tag name="KSO_WM_UNIT_LINE_FORE_SCHEMECOLOR_INDEX" val="10"/>
  <p:tag name="KSO_WM_UNIT_LINE_FILL_TYPE" val="2"/>
  <p:tag name="KSO_WM_UNIT_USESOURCEFORMAT_APPLY" val="0"/>
</p:tagLst>
</file>

<file path=ppt/tags/tag73.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21"/>
  <p:tag name="KSO_WM_UNIT_ID" val="diagram20181978_3*l_i*1_21"/>
  <p:tag name="KSO_WM_UNIT_LAYERLEVEL" val="1_1"/>
  <p:tag name="KSO_WM_DIAGRAM_GROUP_CODE" val="l1-1"/>
  <p:tag name="KSO_WM_UNIT_LINE_FORE_SCHEMECOLOR_INDEX" val="10"/>
  <p:tag name="KSO_WM_UNIT_LINE_FILL_TYPE" val="2"/>
  <p:tag name="KSO_WM_UNIT_USESOURCEFORMAT_APPLY" val="0"/>
</p:tagLst>
</file>

<file path=ppt/tags/tag74.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22"/>
  <p:tag name="KSO_WM_UNIT_ID" val="diagram20181978_3*l_i*1_22"/>
  <p:tag name="KSO_WM_UNIT_LAYERLEVEL" val="1_1"/>
  <p:tag name="KSO_WM_DIAGRAM_GROUP_CODE" val="l1-1"/>
  <p:tag name="KSO_WM_UNIT_LINE_FORE_SCHEMECOLOR_INDEX" val="10"/>
  <p:tag name="KSO_WM_UNIT_LINE_FILL_TYPE" val="2"/>
  <p:tag name="KSO_WM_UNIT_USESOURCEFORMAT_APPLY" val="0"/>
</p:tagLst>
</file>

<file path=ppt/tags/tag75.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23"/>
  <p:tag name="KSO_WM_UNIT_ID" val="diagram20181978_3*l_i*1_23"/>
  <p:tag name="KSO_WM_UNIT_LAYERLEVEL" val="1_1"/>
  <p:tag name="KSO_WM_DIAGRAM_GROUP_CODE" val="l1-1"/>
  <p:tag name="KSO_WM_UNIT_FILL_FORE_SCHEMECOLOR_INDEX" val="16"/>
  <p:tag name="KSO_WM_UNIT_FILL_TYPE" val="1"/>
  <p:tag name="KSO_WM_UNIT_TEXT_FILL_FORE_SCHEMECOLOR_INDEX" val="2"/>
  <p:tag name="KSO_WM_UNIT_TEXT_FILL_TYPE" val="1"/>
  <p:tag name="KSO_WM_UNIT_USESOURCEFORMAT_APPLY" val="0"/>
</p:tagLst>
</file>

<file path=ppt/tags/tag76.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24"/>
  <p:tag name="KSO_WM_UNIT_ID" val="diagram20181978_3*l_i*1_24"/>
  <p:tag name="KSO_WM_UNIT_LAYERLEVEL" val="1_1"/>
  <p:tag name="KSO_WM_DIAGRAM_GROUP_CODE" val="l1-1"/>
  <p:tag name="KSO_WM_UNIT_FILL_FORE_SCHEMECOLOR_INDEX" val="16"/>
  <p:tag name="KSO_WM_UNIT_FILL_TYPE" val="1"/>
  <p:tag name="KSO_WM_UNIT_TEXT_FILL_FORE_SCHEMECOLOR_INDEX" val="2"/>
  <p:tag name="KSO_WM_UNIT_TEXT_FILL_TYPE" val="1"/>
  <p:tag name="KSO_WM_UNIT_USESOURCEFORMAT_APPLY" val="0"/>
</p:tagLst>
</file>

<file path=ppt/tags/tag77.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25"/>
  <p:tag name="KSO_WM_UNIT_ID" val="diagram20181978_3*l_i*1_25"/>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78.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26"/>
  <p:tag name="KSO_WM_UNIT_ID" val="diagram20181978_3*l_i*1_26"/>
  <p:tag name="KSO_WM_UNIT_LAYERLEVEL" val="1_1"/>
  <p:tag name="KSO_WM_DIAGRAM_GROUP_CODE" val="l1-1"/>
  <p:tag name="KSO_WM_UNIT_LINE_FORE_SCHEMECOLOR_INDEX" val="10"/>
  <p:tag name="KSO_WM_UNIT_LINE_FILL_TYPE" val="2"/>
  <p:tag name="KSO_WM_UNIT_USESOURCEFORMAT_APPLY" val="0"/>
</p:tagLst>
</file>

<file path=ppt/tags/tag79.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27"/>
  <p:tag name="KSO_WM_UNIT_ID" val="diagram20181978_3*l_i*1_27"/>
  <p:tag name="KSO_WM_UNIT_LAYERLEVEL" val="1_1"/>
  <p:tag name="KSO_WM_DIAGRAM_GROUP_CODE" val="l1-1"/>
  <p:tag name="KSO_WM_UNIT_LINE_FORE_SCHEMECOLOR_INDEX" val="10"/>
  <p:tag name="KSO_WM_UNIT_LINE_FILL_TYPE" val="2"/>
  <p:tag name="KSO_WM_UNIT_USESOURCEFORMAT_APPLY" val="0"/>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28"/>
  <p:tag name="KSO_WM_UNIT_ID" val="diagram20181978_3*l_i*1_28"/>
  <p:tag name="KSO_WM_UNIT_LAYERLEVEL" val="1_1"/>
  <p:tag name="KSO_WM_DIAGRAM_GROUP_CODE" val="l1-1"/>
  <p:tag name="KSO_WM_UNIT_LINE_FORE_SCHEMECOLOR_INDEX" val="10"/>
  <p:tag name="KSO_WM_UNIT_LINE_FILL_TYPE" val="2"/>
  <p:tag name="KSO_WM_UNIT_USESOURCEFORMAT_APPLY" val="0"/>
</p:tagLst>
</file>

<file path=ppt/tags/tag81.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29"/>
  <p:tag name="KSO_WM_UNIT_ID" val="diagram20181978_3*l_i*1_29"/>
  <p:tag name="KSO_WM_UNIT_LAYERLEVEL" val="1_1"/>
  <p:tag name="KSO_WM_DIAGRAM_GROUP_CODE" val="l1-1"/>
  <p:tag name="KSO_WM_UNIT_LINE_FORE_SCHEMECOLOR_INDEX" val="10"/>
  <p:tag name="KSO_WM_UNIT_LINE_FILL_TYPE" val="2"/>
  <p:tag name="KSO_WM_UNIT_USESOURCEFORMAT_APPLY" val="0"/>
</p:tagLst>
</file>

<file path=ppt/tags/tag82.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30"/>
  <p:tag name="KSO_WM_UNIT_ID" val="diagram20181978_3*l_i*1_30"/>
  <p:tag name="KSO_WM_UNIT_LAYERLEVEL" val="1_1"/>
  <p:tag name="KSO_WM_DIAGRAM_GROUP_CODE" val="l1-1"/>
  <p:tag name="KSO_WM_UNIT_LINE_FORE_SCHEMECOLOR_INDEX" val="10"/>
  <p:tag name="KSO_WM_UNIT_LINE_FILL_TYPE" val="2"/>
  <p:tag name="KSO_WM_UNIT_USESOURCEFORMAT_APPLY" val="0"/>
</p:tagLst>
</file>

<file path=ppt/tags/tag83.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31"/>
  <p:tag name="KSO_WM_UNIT_ID" val="diagram20181978_3*l_i*1_31"/>
  <p:tag name="KSO_WM_UNIT_LAYERLEVEL" val="1_1"/>
  <p:tag name="KSO_WM_DIAGRAM_GROUP_CODE" val="l1-1"/>
  <p:tag name="KSO_WM_UNIT_LINE_FORE_SCHEMECOLOR_INDEX" val="10"/>
  <p:tag name="KSO_WM_UNIT_LINE_FILL_TYPE" val="2"/>
  <p:tag name="KSO_WM_UNIT_USESOURCEFORMAT_APPLY" val="0"/>
</p:tagLst>
</file>

<file path=ppt/tags/tag84.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32"/>
  <p:tag name="KSO_WM_UNIT_ID" val="diagram20181978_3*l_i*1_32"/>
  <p:tag name="KSO_WM_UNIT_LAYERLEVEL" val="1_1"/>
  <p:tag name="KSO_WM_DIAGRAM_GROUP_CODE" val="l1-1"/>
  <p:tag name="KSO_WM_UNIT_LINE_FORE_SCHEMECOLOR_INDEX" val="10"/>
  <p:tag name="KSO_WM_UNIT_LINE_FILL_TYPE" val="2"/>
  <p:tag name="KSO_WM_UNIT_USESOURCEFORMAT_APPLY" val="0"/>
</p:tagLst>
</file>

<file path=ppt/tags/tag85.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33"/>
  <p:tag name="KSO_WM_UNIT_ID" val="diagram20181978_3*l_i*1_33"/>
  <p:tag name="KSO_WM_UNIT_LAYERLEVEL" val="1_1"/>
  <p:tag name="KSO_WM_DIAGRAM_GROUP_CODE" val="l1-1"/>
  <p:tag name="KSO_WM_UNIT_LINE_FORE_SCHEMECOLOR_INDEX" val="10"/>
  <p:tag name="KSO_WM_UNIT_LINE_FILL_TYPE" val="2"/>
  <p:tag name="KSO_WM_UNIT_USESOURCEFORMAT_APPLY" val="0"/>
</p:tagLst>
</file>

<file path=ppt/tags/tag86.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i"/>
  <p:tag name="KSO_WM_UNIT_INDEX" val="1_34"/>
  <p:tag name="KSO_WM_UNIT_ID" val="diagram20181978_3*l_i*1_34"/>
  <p:tag name="KSO_WM_UNIT_LAYERLEVEL" val="1_1"/>
  <p:tag name="KSO_WM_DIAGRAM_GROUP_CODE" val="l1-1"/>
  <p:tag name="KSO_WM_UNIT_FILL_FORE_SCHEMECOLOR_INDEX" val="5"/>
  <p:tag name="KSO_WM_UNIT_FILL_TYPE" val="1"/>
  <p:tag name="KSO_WM_UNIT_USESOURCEFORMAT_APPLY" val="0"/>
</p:tagLst>
</file>

<file path=ppt/tags/tag87.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h_i"/>
  <p:tag name="KSO_WM_UNIT_INDEX" val="1_1_1"/>
  <p:tag name="KSO_WM_UNIT_ID" val="diagram20181978_3*l_h_i*1_1_1"/>
  <p:tag name="KSO_WM_UNIT_LAYERLEVEL" val="1_1_1"/>
  <p:tag name="KSO_WM_DIAGRAM_GROUP_CODE" val="l1-1"/>
  <p:tag name="KSO_WM_UNIT_FILL_FORE_SCHEMECOLOR_INDEX" val="8"/>
  <p:tag name="KSO_WM_UNIT_FILL_TYPE" val="1"/>
  <p:tag name="KSO_WM_UNIT_TEXT_FILL_FORE_SCHEMECOLOR_INDEX" val="2"/>
  <p:tag name="KSO_WM_UNIT_TEXT_FILL_TYPE" val="1"/>
  <p:tag name="KSO_WM_UNIT_USESOURCEFORMAT_APPLY" val="0"/>
</p:tagLst>
</file>

<file path=ppt/tags/tag88.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h_i"/>
  <p:tag name="KSO_WM_UNIT_INDEX" val="1_1_2"/>
  <p:tag name="KSO_WM_UNIT_ID" val="diagram20181978_3*l_h_i*1_1_2"/>
  <p:tag name="KSO_WM_UNIT_LAYERLEVEL" val="1_1_1"/>
  <p:tag name="KSO_WM_DIAGRAM_GROUP_CODE" val="l1-1"/>
  <p:tag name="KSO_WM_UNIT_FILL_FORE_SCHEMECOLOR_INDEX" val="14"/>
  <p:tag name="KSO_WM_UNIT_FILL_TYPE" val="1"/>
  <p:tag name="KSO_WM_UNIT_USESOURCEFORMAT_APPLY" val="0"/>
</p:tagLst>
</file>

<file path=ppt/tags/tag89.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h_a"/>
  <p:tag name="KSO_WM_UNIT_INDEX" val="1_1_1"/>
  <p:tag name="KSO_WM_UNIT_ID" val="diagram20181978_3*l_h_a*1_1_1"/>
  <p:tag name="KSO_WM_UNIT_LAYERLEVEL" val="1_1_1"/>
  <p:tag name="KSO_WM_UNIT_VALUE" val="6"/>
  <p:tag name="KSO_WM_UNIT_HIGHLIGHT" val="0"/>
  <p:tag name="KSO_WM_UNIT_COMPATIBLE" val="0"/>
  <p:tag name="KSO_WM_UNIT_CLEAR" val="0"/>
  <p:tag name="KSO_WM_DIAGRAM_GROUP_CODE" val="l1-1"/>
  <p:tag name="KSO_WM_UNIT_PRESET_TEXT" val="您的内容文字"/>
  <p:tag name="KSO_WM_UNIT_TEXT_FILL_FORE_SCHEMECOLOR_INDEX" val="1"/>
  <p:tag name="KSO_WM_UNIT_TEXT_FILL_TYPE" val="1"/>
  <p:tag name="KSO_WM_UNIT_USESOURCEFORMAT_APPLY" val="0"/>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h_i"/>
  <p:tag name="KSO_WM_UNIT_INDEX" val="1_2_1"/>
  <p:tag name="KSO_WM_UNIT_ID" val="diagram20181978_3*l_h_i*1_2_1"/>
  <p:tag name="KSO_WM_UNIT_LAYERLEVEL" val="1_1_1"/>
  <p:tag name="KSO_WM_DIAGRAM_GROUP_CODE" val="l1-1"/>
  <p:tag name="KSO_WM_UNIT_FILL_FORE_SCHEMECOLOR_INDEX" val="7"/>
  <p:tag name="KSO_WM_UNIT_FILL_TYPE" val="1"/>
  <p:tag name="KSO_WM_UNIT_TEXT_FILL_FORE_SCHEMECOLOR_INDEX" val="2"/>
  <p:tag name="KSO_WM_UNIT_TEXT_FILL_TYPE" val="1"/>
  <p:tag name="KSO_WM_UNIT_USESOURCEFORMAT_APPLY" val="0"/>
</p:tagLst>
</file>

<file path=ppt/tags/tag91.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h_a"/>
  <p:tag name="KSO_WM_UNIT_INDEX" val="1_2_1"/>
  <p:tag name="KSO_WM_UNIT_ID" val="diagram20181978_3*l_h_a*1_2_1"/>
  <p:tag name="KSO_WM_UNIT_LAYERLEVEL" val="1_1_1"/>
  <p:tag name="KSO_WM_UNIT_VALUE" val="6"/>
  <p:tag name="KSO_WM_UNIT_HIGHLIGHT" val="0"/>
  <p:tag name="KSO_WM_UNIT_COMPATIBLE" val="0"/>
  <p:tag name="KSO_WM_UNIT_CLEAR" val="0"/>
  <p:tag name="KSO_WM_DIAGRAM_GROUP_CODE" val="l1-1"/>
  <p:tag name="KSO_WM_UNIT_PRESET_TEXT" val="您的内容文字"/>
  <p:tag name="KSO_WM_UNIT_TEXT_FILL_FORE_SCHEMECOLOR_INDEX" val="1"/>
  <p:tag name="KSO_WM_UNIT_TEXT_FILL_TYPE" val="1"/>
  <p:tag name="KSO_WM_UNIT_USESOURCEFORMAT_APPLY" val="0"/>
</p:tagLst>
</file>

<file path=ppt/tags/tag92.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h_i"/>
  <p:tag name="KSO_WM_UNIT_INDEX" val="1_2_2"/>
  <p:tag name="KSO_WM_UNIT_ID" val="diagram20181978_3*l_h_i*1_2_2"/>
  <p:tag name="KSO_WM_UNIT_LAYERLEVEL" val="1_1_1"/>
  <p:tag name="KSO_WM_DIAGRAM_GROUP_CODE" val="l1-1"/>
  <p:tag name="KSO_WM_UNIT_FILL_FORE_SCHEMECOLOR_INDEX" val="14"/>
  <p:tag name="KSO_WM_UNIT_FILL_TYPE" val="1"/>
  <p:tag name="KSO_WM_UNIT_USESOURCEFORMAT_APPLY" val="0"/>
</p:tagLst>
</file>

<file path=ppt/tags/tag93.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h_i"/>
  <p:tag name="KSO_WM_UNIT_INDEX" val="1_3_1"/>
  <p:tag name="KSO_WM_UNIT_ID" val="diagram20181978_3*l_h_i*1_3_1"/>
  <p:tag name="KSO_WM_UNIT_LAYERLEVEL" val="1_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94.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h_a"/>
  <p:tag name="KSO_WM_UNIT_INDEX" val="1_3_1"/>
  <p:tag name="KSO_WM_UNIT_ID" val="diagram20181978_3*l_h_a*1_3_1"/>
  <p:tag name="KSO_WM_UNIT_LAYERLEVEL" val="1_1_1"/>
  <p:tag name="KSO_WM_UNIT_VALUE" val="6"/>
  <p:tag name="KSO_WM_UNIT_HIGHLIGHT" val="0"/>
  <p:tag name="KSO_WM_UNIT_COMPATIBLE" val="0"/>
  <p:tag name="KSO_WM_UNIT_CLEAR" val="0"/>
  <p:tag name="KSO_WM_DIAGRAM_GROUP_CODE" val="l1-1"/>
  <p:tag name="KSO_WM_UNIT_PRESET_TEXT" val="您的内容文字"/>
  <p:tag name="KSO_WM_UNIT_TEXT_FILL_FORE_SCHEMECOLOR_INDEX" val="1"/>
  <p:tag name="KSO_WM_UNIT_TEXT_FILL_TYPE" val="1"/>
  <p:tag name="KSO_WM_UNIT_USESOURCEFORMAT_APPLY" val="0"/>
</p:tagLst>
</file>

<file path=ppt/tags/tag95.xml><?xml version="1.0" encoding="utf-8"?>
<p:tagLst xmlns:p="http://schemas.openxmlformats.org/presentationml/2006/main">
  <p:tag name="KSO_WM_TEMPLATE_CATEGORY" val="diagram"/>
  <p:tag name="KSO_WM_TEMPLATE_INDEX" val="20181978"/>
  <p:tag name="KSO_WM_TAG_VERSION" val="1.0"/>
  <p:tag name="KSO_WM_BEAUTIFY_FLAG" val="#wm#"/>
  <p:tag name="KSO_WM_UNIT_TYPE" val="l_h_i"/>
  <p:tag name="KSO_WM_UNIT_INDEX" val="1_3_2"/>
  <p:tag name="KSO_WM_UNIT_ID" val="diagram20181978_3*l_h_i*1_3_2"/>
  <p:tag name="KSO_WM_UNIT_LAYERLEVEL" val="1_1_1"/>
  <p:tag name="KSO_WM_DIAGRAM_GROUP_CODE" val="l1-1"/>
  <p:tag name="KSO_WM_UNIT_FILL_FORE_SCHEMECOLOR_INDEX" val="14"/>
  <p:tag name="KSO_WM_UNIT_FILL_TYPE" val="1"/>
  <p:tag name="KSO_WM_UNIT_USESOURCEFORMAT_APPLY" val="0"/>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14952</Words>
  <Application>WPS 演示</Application>
  <PresentationFormat>宽屏</PresentationFormat>
  <Paragraphs>1531</Paragraphs>
  <Slides>133</Slides>
  <Notes>32</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133</vt:i4>
      </vt:variant>
    </vt:vector>
  </HeadingPairs>
  <TitlesOfParts>
    <vt:vector size="146" baseType="lpstr">
      <vt:lpstr>Arial</vt:lpstr>
      <vt:lpstr>宋体</vt:lpstr>
      <vt:lpstr>Wingdings</vt:lpstr>
      <vt:lpstr>微软雅黑</vt:lpstr>
      <vt:lpstr>楷体</vt:lpstr>
      <vt:lpstr>Times New Roman</vt:lpstr>
      <vt:lpstr>Wingdings</vt:lpstr>
      <vt:lpstr>Calibri</vt:lpstr>
      <vt:lpstr>Arial Unicode MS</vt:lpstr>
      <vt:lpstr>黑体</vt:lpstr>
      <vt:lpstr>等线</vt:lpstr>
      <vt:lpstr>Arial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预祝金榜题名！</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phh</dc:creator>
  <cp:lastModifiedBy>ming  zhou周铭</cp:lastModifiedBy>
  <cp:revision>397</cp:revision>
  <dcterms:created xsi:type="dcterms:W3CDTF">2016-06-25T00:55:00Z</dcterms:created>
  <dcterms:modified xsi:type="dcterms:W3CDTF">2024-12-28T08:37:02Z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KSOSaveFontToCloudKey">
    <vt:lpwstr>298214786_btnclosed</vt:lpwstr>
  </property>
  <property fmtid="{D5CDD505-2E9C-101B-9397-08002B2CF9AE}" pid="4" name="ICV">
    <vt:lpwstr>BBEBCCDDBED243C88527A7C6B1491F20_13</vt:lpwstr>
  </property>
</Properties>
</file>