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</p:sldMasterIdLst>
  <p:notesMasterIdLst>
    <p:notesMasterId r:id="rId11"/>
  </p:notesMasterIdLst>
  <p:sldIdLst>
    <p:sldId id="470" r:id="rId10"/>
    <p:sldId id="858" r:id="rId12"/>
    <p:sldId id="1135" r:id="rId13"/>
    <p:sldId id="1342" r:id="rId14"/>
    <p:sldId id="1343" r:id="rId15"/>
    <p:sldId id="1133" r:id="rId16"/>
    <p:sldId id="1137" r:id="rId17"/>
    <p:sldId id="1138" r:id="rId18"/>
    <p:sldId id="1139" r:id="rId19"/>
    <p:sldId id="1145" r:id="rId20"/>
    <p:sldId id="1146" r:id="rId21"/>
    <p:sldId id="1147" r:id="rId22"/>
    <p:sldId id="1149" r:id="rId23"/>
    <p:sldId id="1143" r:id="rId24"/>
    <p:sldId id="1144" r:id="rId25"/>
    <p:sldId id="1174" r:id="rId26"/>
    <p:sldId id="1148" r:id="rId27"/>
    <p:sldId id="1142" r:id="rId28"/>
    <p:sldId id="1150" r:id="rId29"/>
    <p:sldId id="1151" r:id="rId30"/>
    <p:sldId id="1153" r:id="rId31"/>
    <p:sldId id="1313" r:id="rId32"/>
    <p:sldId id="1141" r:id="rId33"/>
    <p:sldId id="1314" r:id="rId34"/>
    <p:sldId id="1315" r:id="rId35"/>
    <p:sldId id="1155" r:id="rId36"/>
    <p:sldId id="1156" r:id="rId37"/>
    <p:sldId id="1157" r:id="rId38"/>
    <p:sldId id="1170" r:id="rId39"/>
    <p:sldId id="1165" r:id="rId40"/>
    <p:sldId id="1166" r:id="rId41"/>
    <p:sldId id="1167" r:id="rId42"/>
    <p:sldId id="1168" r:id="rId43"/>
    <p:sldId id="1299" r:id="rId44"/>
    <p:sldId id="1164" r:id="rId45"/>
    <p:sldId id="1169" r:id="rId46"/>
    <p:sldId id="1300" r:id="rId47"/>
    <p:sldId id="1172" r:id="rId48"/>
    <p:sldId id="1152" r:id="rId49"/>
    <p:sldId id="1158" r:id="rId50"/>
    <p:sldId id="1340" r:id="rId51"/>
    <p:sldId id="1160" r:id="rId52"/>
    <p:sldId id="1140" r:id="rId53"/>
    <p:sldId id="1171" r:id="rId54"/>
    <p:sldId id="1161" r:id="rId55"/>
    <p:sldId id="1301" r:id="rId56"/>
    <p:sldId id="1162" r:id="rId57"/>
  </p:sldIdLst>
  <p:sldSz cx="12190095" cy="6859270"/>
  <p:notesSz cx="6858000" cy="9144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3A4B"/>
    <a:srgbClr val="1FBCE4"/>
    <a:srgbClr val="C0266E"/>
    <a:srgbClr val="1678B8"/>
    <a:srgbClr val="156DA4"/>
    <a:srgbClr val="C6287B"/>
    <a:srgbClr val="EA4321"/>
    <a:srgbClr val="CB70A7"/>
    <a:srgbClr val="EEAD21"/>
    <a:srgbClr val="151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7778" autoAdjust="0"/>
  </p:normalViewPr>
  <p:slideViewPr>
    <p:cSldViewPr snapToGrid="0" showGuides="1">
      <p:cViewPr varScale="1">
        <p:scale>
          <a:sx n="55" d="100"/>
          <a:sy n="55" d="100"/>
        </p:scale>
        <p:origin x="-84" y="-15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1" Type="http://schemas.openxmlformats.org/officeDocument/2006/relationships/tags" Target="tags/tag1.xml"/><Relationship Id="rId60" Type="http://schemas.openxmlformats.org/officeDocument/2006/relationships/tableStyles" Target="tableStyles.xml"/><Relationship Id="rId6" Type="http://schemas.openxmlformats.org/officeDocument/2006/relationships/slideMaster" Target="slideMasters/slideMaster5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6C1AF-5264-4E39-82B8-D48D0EB721C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5" Type="http://schemas.openxmlformats.org/officeDocument/2006/relationships/theme" Target="../theme/theme8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" name="Text Box 160"/>
          <p:cNvSpPr txBox="1">
            <a:spLocks noChangeArrowheads="1"/>
          </p:cNvSpPr>
          <p:nvPr/>
        </p:nvSpPr>
        <p:spPr bwMode="auto">
          <a:xfrm>
            <a:off x="2758829" y="1844145"/>
            <a:ext cx="6157206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6600" dirty="0">
                <a:solidFill>
                  <a:srgbClr val="433A4B"/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青铜艺术</a:t>
            </a:r>
            <a:endParaRPr lang="zh-CN" altLang="en-US" sz="6600" dirty="0">
              <a:solidFill>
                <a:srgbClr val="433A4B"/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040" y="1164590"/>
            <a:ext cx="6033770" cy="3562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21585" y="482409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“吴王光”青铜鉴</a:t>
            </a:r>
            <a:endParaRPr lang="zh-CN" altLang="en-US"/>
          </a:p>
          <a:p>
            <a:r>
              <a:rPr lang="zh-CN" altLang="en-US"/>
              <a:t> 盛水或盛冰器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10" y="1164590"/>
            <a:ext cx="5476875" cy="3659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57490" y="4824095"/>
            <a:ext cx="2540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三轮铜盘</a:t>
            </a:r>
            <a:endParaRPr lang="zh-CN" altLang="en-US"/>
          </a:p>
          <a:p>
            <a:r>
              <a:rPr lang="zh-CN" altLang="en-US"/>
              <a:t>春秋 时期</a:t>
            </a:r>
            <a:endParaRPr lang="zh-CN" altLang="en-US"/>
          </a:p>
          <a:p>
            <a:r>
              <a:rPr lang="zh-CN" altLang="en-US"/>
              <a:t>水器</a:t>
            </a:r>
            <a:endParaRPr lang="zh-CN" altLang="en-US"/>
          </a:p>
          <a:p>
            <a:r>
              <a:rPr lang="zh-CN" altLang="en-US"/>
              <a:t>在春秋时期为东夷或吴人聚居区，其形制、纹饰都富于地方特色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781050"/>
            <a:ext cx="5968365" cy="3586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69795" y="497776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“王子婴次”青铜炉</a:t>
            </a:r>
            <a:endParaRPr lang="zh-CN" altLang="en-US"/>
          </a:p>
          <a:p>
            <a:r>
              <a:rPr lang="zh-CN" altLang="en-US"/>
              <a:t>春秋</a:t>
            </a:r>
            <a:endParaRPr lang="zh-CN" altLang="en-US"/>
          </a:p>
          <a:p>
            <a:r>
              <a:rPr lang="zh-CN" altLang="en-US"/>
              <a:t>烧炭燎炉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15" y="781050"/>
            <a:ext cx="5427345" cy="35871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22285" y="511619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五牛铜枕</a:t>
            </a:r>
            <a:endParaRPr lang="zh-CN" altLang="en-US"/>
          </a:p>
          <a:p>
            <a:r>
              <a:rPr lang="zh-CN" altLang="en-US"/>
              <a:t> 汉 西汉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" y="1223010"/>
            <a:ext cx="6436360" cy="29076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14905" y="462661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尺柄鱼钱纹铜熨斗</a:t>
            </a:r>
            <a:endParaRPr lang="zh-CN" altLang="en-US"/>
          </a:p>
          <a:p>
            <a:r>
              <a:rPr lang="zh-CN" altLang="en-US"/>
              <a:t>汉 新朝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355" y="3126105"/>
            <a:ext cx="3472815" cy="2962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55" y="754380"/>
            <a:ext cx="4716780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10" y="196850"/>
            <a:ext cx="6957060" cy="6099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14870" y="337185"/>
            <a:ext cx="4908550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错金银云纹青铜犀尊</a:t>
            </a:r>
            <a:endParaRPr lang="zh-CN" altLang="en-US"/>
          </a:p>
          <a:p>
            <a:r>
              <a:rPr lang="zh-CN" altLang="en-US"/>
              <a:t>汉 西汉</a:t>
            </a:r>
            <a:endParaRPr lang="zh-CN" altLang="en-US"/>
          </a:p>
          <a:p>
            <a:r>
              <a:rPr lang="zh-CN" altLang="en-US"/>
              <a:t>酒器</a:t>
            </a:r>
            <a:endParaRPr lang="zh-CN" altLang="en-US"/>
          </a:p>
          <a:p>
            <a:r>
              <a:rPr lang="zh-CN" altLang="en-US"/>
              <a:t>1963年陕西省兴平县出土</a:t>
            </a:r>
            <a:endParaRPr lang="zh-CN" altLang="en-US"/>
          </a:p>
          <a:p>
            <a:r>
              <a:rPr lang="zh-CN" altLang="en-US"/>
              <a:t>高34.1厘米，长58.1厘米</a:t>
            </a:r>
            <a:endParaRPr lang="zh-CN" altLang="en-US"/>
          </a:p>
          <a:p>
            <a:r>
              <a:rPr lang="zh-CN" altLang="en-US"/>
              <a:t>        中国古代做成动物形的酒尊不乏其例，如商时期铜器中的牛尊、象尊、豕尊等，周代铜器中的驹尊、兔尊、鸭尊等。到了汉代，肖形尊虽已不太流行，但仍为人们所钟爱。这件铜尊采用犀牛的造型，犀牛昂首伫立，肌肉发达，比例准确，体态雄健，为古代生息在中国的苏门犀的形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此尊呈犀牛形，犀牛昂首伫立，身体肥硕，四腿短粗，皮厚而多皱，两角尖锐，双眼镶嵌黑色料珠。尊腹中空，用来盛酒。尊背有椭圆形口，口上有盖。犀牛口右侧有一圆管状的“流”。通体饰细如游丝的错金银云纹，熠熠生辉，华美无比。</a:t>
            </a:r>
            <a:endParaRPr lang="zh-CN" altLang="en-US"/>
          </a:p>
          <a:p>
            <a:r>
              <a:rPr lang="zh-CN" altLang="en-US"/>
              <a:t>         整件器物饰以错金银云纹，精美华丽，虽为实用重器，却又洋溢着充沛的活力，堪称汉代青铜器中的奇葩。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34290"/>
            <a:ext cx="3719195" cy="67900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1504315"/>
            <a:ext cx="8131175" cy="33420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909050" y="440436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铜弩机</a:t>
            </a:r>
            <a:endParaRPr lang="zh-CN" altLang="en-US"/>
          </a:p>
          <a:p>
            <a:r>
              <a:rPr lang="zh-CN" altLang="en-US"/>
              <a:t> 秦</a:t>
            </a:r>
            <a:endParaRPr lang="zh-CN" altLang="en-US"/>
          </a:p>
          <a:p>
            <a:r>
              <a:rPr lang="zh-CN" altLang="en-US"/>
              <a:t>兵器</a:t>
            </a:r>
            <a:endParaRPr lang="zh-CN" altLang="en-US"/>
          </a:p>
          <a:p>
            <a:r>
              <a:rPr lang="zh-CN" altLang="en-US"/>
              <a:t>1974年陕西省临潼市秦始皇陵兵马俑坑出土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626745"/>
            <a:ext cx="7574280" cy="427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64770"/>
            <a:ext cx="4732655" cy="6447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90" y="237490"/>
            <a:ext cx="2275840" cy="6228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9050" y="440436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铜弩机</a:t>
            </a:r>
            <a:endParaRPr lang="zh-CN" altLang="en-US"/>
          </a:p>
          <a:p>
            <a:r>
              <a:rPr lang="zh-CN" altLang="en-US"/>
              <a:t> 秦</a:t>
            </a:r>
            <a:endParaRPr lang="zh-CN" altLang="en-US"/>
          </a:p>
          <a:p>
            <a:r>
              <a:rPr lang="zh-CN" altLang="en-US"/>
              <a:t>兵器</a:t>
            </a:r>
            <a:endParaRPr lang="zh-CN" altLang="en-US"/>
          </a:p>
          <a:p>
            <a:r>
              <a:rPr lang="zh-CN" altLang="en-US"/>
              <a:t>1974年陕西省临潼市秦始皇陵兵马俑坑出土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237490"/>
            <a:ext cx="3935095" cy="61652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" y="939800"/>
            <a:ext cx="6336030" cy="3560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50380" y="310515"/>
            <a:ext cx="5152390" cy="5231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张掖太守虎符</a:t>
            </a:r>
            <a:endParaRPr lang="zh-CN" altLang="en-US" sz="2800"/>
          </a:p>
          <a:p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汉 西汉</a:t>
            </a:r>
            <a:endParaRPr lang="zh-CN" altLang="en-US"/>
          </a:p>
          <a:p>
            <a:r>
              <a:rPr lang="zh-CN" altLang="en-US"/>
              <a:t>军队调动凭证</a:t>
            </a:r>
            <a:endParaRPr lang="zh-CN" altLang="en-US"/>
          </a:p>
          <a:p>
            <a:r>
              <a:rPr lang="zh-CN" altLang="en-US"/>
              <a:t>长5.6厘米、高2.5厘米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 </a:t>
            </a:r>
            <a:r>
              <a:rPr lang="zh-CN" altLang="en-US" sz="2400"/>
              <a:t>汉代使用铜虎符发兵的制度始于西汉文帝二年（公元前178年）九月。铜虎符分左右两半，右半留京师，左半发给各郡。国家要发兵作战，派遣使者到郡，郡守必须验合左右虎符方能生效。此件虎符为半符，虎身侧面嵌“张掖左一”银字，背存“与张掖太守为虎符”8字的左半边，是西汉政府颁发到张掖郡的虎符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6216162" cy="685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201409" y="0"/>
          <a:ext cx="5989004" cy="6671640"/>
        </p:xfrm>
        <a:graphic>
          <a:graphicData uri="http://schemas.openxmlformats.org/drawingml/2006/table">
            <a:tbl>
              <a:tblPr/>
              <a:tblGrid>
                <a:gridCol w="5989004"/>
              </a:tblGrid>
              <a:tr h="375817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商 约公元前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14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～前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11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世纪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9538" marR="59538" marT="29769" marB="297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75817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盛酒器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9538" marR="59538" marT="29769" marB="297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75817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1938 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年湖南宁乡黄材出土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9538" marR="59538" marT="29769" marB="297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75817"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上口最大径</a:t>
                      </a: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</a:rPr>
                        <a:t>44.4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厘米、高</a:t>
                      </a: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</a:rPr>
                        <a:t>58.6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厘米、重</a:t>
                      </a:r>
                      <a:r>
                        <a:rPr lang="en-US" altLang="zh-CN" sz="2400">
                          <a:latin typeface="楷体" panose="02010609060101010101" charset="-122"/>
                          <a:ea typeface="楷体" panose="02010609060101010101" charset="-122"/>
                        </a:rPr>
                        <a:t>34.6</a:t>
                      </a: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千克</a:t>
                      </a: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9538" marR="59538" marT="29769" marB="297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460468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四羊青铜方尊，在现存商代青铜方尊之中体型最大。造型雄奇，肩部、腹部与足部作为一体被巧妙地设计成四只卷角羊，各据一隅，在庄静中突出动感，匠心独运。整器花纹精丽，线条光洁刚劲。通体以细密云雷纹为地，颈部饰由夔龙纹组成的蕉叶纹与带状饕餮纹，肩上饰四条高浮雕式盘龙，羊前身饰长冠鸟纹，圈足饰夔龙纹。方尊边角及各面中心线，均置耸起的扉棱，既用以掩盖合范痕迹，又可改善器物边角的单调，增强了造型气势，浑然一体</a:t>
                      </a:r>
                      <a:r>
                        <a:rPr lang="zh-CN" altLang="en-US" sz="2400" dirty="0" smtClean="0">
                          <a:latin typeface="楷体" panose="02010609060101010101" charset="-122"/>
                          <a:ea typeface="楷体" panose="02010609060101010101" charset="-122"/>
                        </a:rPr>
                        <a:t>。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9538" marR="59538" marT="29769" marB="2976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201295"/>
            <a:ext cx="4961255" cy="6332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82995" y="1393825"/>
            <a:ext cx="4970145" cy="4492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鎏金铜金刚手菩萨坐像</a:t>
            </a:r>
            <a:endParaRPr lang="zh-CN" altLang="en-US" sz="3600"/>
          </a:p>
          <a:p>
            <a:endParaRPr lang="zh-CN" altLang="en-US"/>
          </a:p>
          <a:p>
            <a:r>
              <a:rPr lang="zh-CN" altLang="en-US"/>
              <a:t>明 宣德（1426—1435年）</a:t>
            </a:r>
            <a:endParaRPr lang="zh-CN" altLang="en-US"/>
          </a:p>
          <a:p>
            <a:r>
              <a:rPr lang="zh-CN" altLang="en-US"/>
              <a:t>高25厘米</a:t>
            </a:r>
            <a:endParaRPr lang="zh-CN" altLang="en-US"/>
          </a:p>
          <a:p>
            <a:r>
              <a:rPr lang="zh-CN" altLang="en-US"/>
              <a:t>        </a:t>
            </a:r>
            <a:r>
              <a:rPr lang="zh-CN" altLang="en-US" sz="2800"/>
              <a:t>此尊造像束发戴五叶冠，双目低垂，神态和蔼可亲。袒露上身，肩上披帛，佩华丽的璎珞，下着长裙，左手结期克印，右手举金刚杵，结跏趺坐于仰覆莲座上。莲座上刻“大明宣德年施”款。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/>
        </p:nvSpPr>
        <p:spPr>
          <a:xfrm>
            <a:off x="608886" y="1589788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zh-CN" altLang="en-US">
                <a:sym typeface="+mn-ea"/>
              </a:rPr>
              <a:t>青铜与青铜器</a:t>
            </a:r>
            <a:endParaRPr lang="en-US" altLang="zh-CN"/>
          </a:p>
          <a:p>
            <a:pPr eaLnBrk="1" hangingPunct="1"/>
            <a:endParaRPr lang="zh-CN" altLang="en-US" smtClean="0"/>
          </a:p>
        </p:txBody>
      </p:sp>
      <p:sp>
        <p:nvSpPr>
          <p:cNvPr id="4" name="文本框 3"/>
          <p:cNvSpPr txBox="1"/>
          <p:nvPr/>
        </p:nvSpPr>
        <p:spPr>
          <a:xfrm>
            <a:off x="1216660" y="2977515"/>
            <a:ext cx="91236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/>
              <a:t>         青铜，又名金或古金，是红铜与锡的合金，色青灰，熔点低于红铜，硬度高于红铜。有的青铜也是红铜与锡、铅的含金。</a:t>
            </a:r>
            <a:endParaRPr lang="zh-CN" altLang="en-US" sz="3200"/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178435"/>
            <a:ext cx="4937760" cy="6502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07405" y="1106805"/>
            <a:ext cx="550989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鎏金铜妙舞佛母坐像</a:t>
            </a:r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点击图片查看大图</a:t>
            </a:r>
            <a:endParaRPr lang="zh-CN" altLang="en-US"/>
          </a:p>
          <a:p>
            <a:r>
              <a:rPr lang="zh-CN" altLang="en-US" sz="2400"/>
              <a:t>清 乾隆（1736—1795年）</a:t>
            </a:r>
            <a:endParaRPr lang="zh-CN" altLang="en-US" sz="2400"/>
          </a:p>
          <a:p>
            <a:r>
              <a:rPr lang="zh-CN" altLang="en-US" sz="2400"/>
              <a:t>高16.5厘米</a:t>
            </a:r>
            <a:endParaRPr lang="zh-CN" altLang="en-US" sz="2400"/>
          </a:p>
          <a:p>
            <a:r>
              <a:rPr lang="zh-CN" altLang="en-US" sz="2400"/>
              <a:t>此像头戴五叶冠，身饰项链、璎珞、臂钏和手镯，双手各持一金刚杵，交脚坐于莲座上。莲座正面有两款题名，上款是“大清乾隆年敬造”，下款是“妙舞佛母坐”；莲座背面有一款题名，为“瑜伽根本”。这件鎏金铜妙舞佛母像是清宫六品佛楼的藏品。</a:t>
            </a:r>
            <a:endParaRPr lang="zh-CN" alt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69950" y="1442085"/>
            <a:ext cx="1044956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3200" b="0"/>
              <a:t>（二）青铜的文化和艺术内涵</a:t>
            </a:r>
            <a:endParaRPr lang="zh-CN" altLang="en-US" sz="3200" b="0"/>
          </a:p>
          <a:p>
            <a:pPr algn="ctr"/>
            <a:endParaRPr lang="en-US" altLang="zh-CN" sz="3200" b="0"/>
          </a:p>
          <a:p>
            <a:pPr algn="ctr"/>
            <a:r>
              <a:rPr lang="en-US" altLang="zh-CN" sz="3200" b="0"/>
              <a:t>1.</a:t>
            </a:r>
            <a:r>
              <a:rPr lang="zh-CN" altLang="en-US" sz="3200" b="0"/>
              <a:t>浓厚的祖先崇拜与宗教崇拜意识</a:t>
            </a:r>
            <a:endParaRPr lang="zh-CN" altLang="en-US" sz="3200" b="0"/>
          </a:p>
          <a:p>
            <a:pPr algn="l"/>
            <a:r>
              <a:rPr lang="zh-CN" altLang="en-US" sz="3200" b="0"/>
              <a:t>    </a:t>
            </a:r>
            <a:endParaRPr lang="zh-CN" altLang="en-US" sz="3200" b="0"/>
          </a:p>
          <a:p>
            <a:pPr algn="ctr"/>
            <a:r>
              <a:rPr lang="zh-CN" altLang="en-US" sz="3200" b="0"/>
              <a:t>（</a:t>
            </a:r>
            <a:r>
              <a:rPr lang="en-US" altLang="zh-CN" sz="3200" b="0"/>
              <a:t>1</a:t>
            </a:r>
            <a:r>
              <a:rPr lang="zh-CN" altLang="en-US" sz="3200" b="0"/>
              <a:t>）青铜器中盛行饕餮图案</a:t>
            </a:r>
            <a:endParaRPr lang="zh-CN" altLang="en-US" sz="3200" b="0"/>
          </a:p>
          <a:p>
            <a:pPr algn="l"/>
            <a:r>
              <a:rPr lang="zh-CN" altLang="en-US" sz="3200" b="0"/>
              <a:t>         该图案形似奇怪,实则是镇鬼驱邪的图腾标志,象牙鸟羽结合而成的非牛非羊、非虎非豹的狰狞恐怖图案。</a:t>
            </a:r>
            <a:endParaRPr lang="zh-CN" altLang="en-US"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8770" y="667385"/>
            <a:ext cx="11199495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3200" b="0"/>
              <a:t>       </a:t>
            </a:r>
            <a:r>
              <a:rPr lang="zh-CN" altLang="en-US" sz="2800" b="0"/>
              <a:t>《山海经·北次二经》介绍其特点是：其形状如羊身人面，眼在腋下，虎齿人手。其名可比喻贪婪之徒，人们一般称这种人为“老饕”。</a:t>
            </a:r>
            <a:endParaRPr lang="zh-CN" altLang="en-US" sz="2800" b="0"/>
          </a:p>
          <a:p>
            <a:pPr algn="l"/>
            <a:r>
              <a:rPr lang="zh-CN" altLang="en-US" sz="2800" b="0"/>
              <a:t>       </a:t>
            </a:r>
            <a:endParaRPr lang="zh-CN" altLang="en-US" sz="2800" b="0"/>
          </a:p>
          <a:p>
            <a:pPr algn="l"/>
            <a:r>
              <a:rPr lang="zh-CN" altLang="en-US" sz="2800" b="0"/>
              <a:t>        《神异经·西荒经》也有类似记载：“饕餮，兽名，身如牛，人面，目在腋下，食人”。</a:t>
            </a:r>
            <a:endParaRPr lang="zh-CN" altLang="en-US" sz="2800" b="0"/>
          </a:p>
          <a:p>
            <a:pPr algn="l"/>
            <a:r>
              <a:rPr lang="zh-CN" altLang="en-US" sz="2800" b="0"/>
              <a:t>         </a:t>
            </a:r>
            <a:endParaRPr lang="zh-CN" altLang="en-US" sz="2800" b="0"/>
          </a:p>
          <a:p>
            <a:pPr algn="l"/>
            <a:r>
              <a:rPr lang="zh-CN" altLang="en-US" sz="2800" b="0"/>
              <a:t>        《左传》中记载饕餮为缙云氏之子，而不是龙之九子之一。     </a:t>
            </a:r>
            <a:endParaRPr lang="zh-CN" altLang="en-US" sz="2800" b="0"/>
          </a:p>
          <a:p>
            <a:pPr algn="l"/>
            <a:endParaRPr lang="zh-CN" altLang="en-US" sz="2800" b="0"/>
          </a:p>
          <a:p>
            <a:pPr algn="l"/>
            <a:r>
              <a:rPr lang="zh-CN" altLang="en-US" sz="2800" b="0"/>
              <a:t>          后民间盛有龙生九子之传说，明代的陆容和杨慎将饕餮列为龙九子之一，这已是一种附会了。杨慎的《升庵集》则记之曰：“饕餮好饮食，故立于鼎盖”。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0" y="547370"/>
            <a:ext cx="8843645" cy="57651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868680" y="1797050"/>
            <a:ext cx="984504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2800" b="0"/>
              <a:t>       </a:t>
            </a:r>
            <a:r>
              <a:rPr lang="en-US" altLang="zh-CN" sz="3600" b="0"/>
              <a:t>  </a:t>
            </a:r>
            <a:r>
              <a:rPr lang="zh-CN" altLang="en-US" sz="3600" b="0"/>
              <a:t>商周统治者用青铜器纹饰的“狰狞恐怖”来表达王权的“神秘威严”，以表达其对政治权力、地位与财富的占有，让人望而生畏。奴隶主在这些可怖狰狞的纹饰中寄托了他们全部的威严、意志、荣贵、幻想和希望。</a:t>
            </a:r>
            <a:endParaRPr lang="zh-CN" altLang="en-US"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845820" y="1091565"/>
            <a:ext cx="104451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3600" b="0"/>
              <a:t>        </a:t>
            </a:r>
            <a:r>
              <a:rPr lang="zh-CN" altLang="en-US" sz="3600" b="0"/>
              <a:t>张光直先生同样认为“青铜便是政治和权力”，但他认为这些动物纹样不是为了威吓，而是为了与神沟通。巫师们利用青铜器上的动物们与神灵交流，因此这些怪异动物纹样也就代表着神秘和权力。</a:t>
            </a:r>
            <a:endParaRPr lang="zh-CN" altLang="en-US"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614"/>
          <a:stretch>
            <a:fillRect/>
          </a:stretch>
        </p:blipFill>
        <p:spPr>
          <a:xfrm>
            <a:off x="603250" y="602615"/>
            <a:ext cx="3703320" cy="47078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59935" y="1823720"/>
            <a:ext cx="71031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         </a:t>
            </a:r>
            <a:r>
              <a:rPr lang="zh-CN" altLang="en-US" sz="2800"/>
              <a:t>夏代青铜礼器的纹饰，除了原点、圆块和几何纹之外，基本以乳丁纹为主，而且多装饰于爵和斝[jiǎ]这两种器物之上。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5280" y="5151755"/>
            <a:ext cx="80022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“饕餮纹”是“兽面纹”的集大成者，可以用这个称谓来概括所有的兽面纹饰，相当于一个符号。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4238"/>
          <a:stretch>
            <a:fillRect/>
          </a:stretch>
        </p:blipFill>
        <p:spPr>
          <a:xfrm>
            <a:off x="379095" y="304165"/>
            <a:ext cx="376491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5561"/>
          <a:stretch>
            <a:fillRect/>
          </a:stretch>
        </p:blipFill>
        <p:spPr>
          <a:xfrm>
            <a:off x="4144010" y="304165"/>
            <a:ext cx="3644900" cy="4303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5089"/>
          <a:stretch>
            <a:fillRect/>
          </a:stretch>
        </p:blipFill>
        <p:spPr>
          <a:xfrm>
            <a:off x="7787005" y="261620"/>
            <a:ext cx="3714750" cy="4346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243195" y="1866265"/>
            <a:ext cx="62661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/>
              <a:t>商人敬鬼神，而周人崇礼仪。所以商代狞历的兽面纹，被周人加以选择和改造。兽面纹的主要特征被保留，但是构图更加舒朗，线条更加柔和，没有殷商时代那么威严可怖。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4272"/>
          <a:stretch>
            <a:fillRect/>
          </a:stretch>
        </p:blipFill>
        <p:spPr>
          <a:xfrm>
            <a:off x="705485" y="234950"/>
            <a:ext cx="4323080" cy="5108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35100" y="977900"/>
            <a:ext cx="9737090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/>
              <a:t>     </a:t>
            </a:r>
            <a:r>
              <a:rPr lang="zh-CN" altLang="en-US" sz="2800"/>
              <a:t>（2）三星堆文化  </a:t>
            </a:r>
            <a:endParaRPr lang="zh-CN" altLang="en-US" sz="2800"/>
          </a:p>
          <a:p>
            <a:pPr algn="l"/>
            <a:r>
              <a:rPr lang="zh-CN" altLang="en-US" sz="2800"/>
              <a:t>         1986年夏，在四川广汉三星堆遗址，发现了两个距今3000多年的祭祀坑，成为一项重要的发现。</a:t>
            </a:r>
            <a:endParaRPr lang="zh-CN" altLang="en-US" sz="2800"/>
          </a:p>
          <a:p>
            <a:pPr algn="l"/>
            <a:r>
              <a:rPr lang="zh-CN" altLang="en-US" sz="2800"/>
              <a:t>        三星堆祭祀坑的发掘，为研究蜀人的宗教信仰提供了丰富的资料，它表明，当时人们仍然存在着万物有灵的观念，在崇拜自然、神灵的同时，已经包含着巫术思想，祭祀坑出土的遗物反映着不同的祭祀内容，其中有与自然崇拜有关的祭天祭地，还有与祖先崇拜有关的祭祀鬼神。 　　</a:t>
            </a:r>
            <a:endParaRPr lang="zh-CN" altLang="en-US" sz="2800"/>
          </a:p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90" y="1136015"/>
            <a:ext cx="11394440" cy="35553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895" y="572135"/>
            <a:ext cx="9144635" cy="53651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0590" y="1297305"/>
            <a:ext cx="45529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青铜纵目像</a:t>
            </a:r>
            <a:endParaRPr lang="zh-CN" altLang="en-US" sz="4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570" y="381000"/>
            <a:ext cx="9418955" cy="6096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2730" y="354330"/>
            <a:ext cx="9144635" cy="61499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3761"/>
          <a:stretch>
            <a:fillRect/>
          </a:stretch>
        </p:blipFill>
        <p:spPr>
          <a:xfrm>
            <a:off x="1192530" y="101600"/>
            <a:ext cx="4279265" cy="6174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101600"/>
            <a:ext cx="2437130" cy="6414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060" y="101600"/>
            <a:ext cx="3535680" cy="32232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425" y="1152525"/>
            <a:ext cx="45529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青铜立人像</a:t>
            </a:r>
            <a:endParaRPr lang="zh-CN" altLang="en-US" sz="4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692150"/>
            <a:ext cx="7519670" cy="5007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30030" y="1421765"/>
            <a:ext cx="45529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青铜太阳轮</a:t>
            </a:r>
            <a:endParaRPr lang="zh-CN" altLang="en-US" sz="4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45" y="255905"/>
            <a:ext cx="4017010" cy="6026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5640"/>
          <a:stretch>
            <a:fillRect/>
          </a:stretch>
        </p:blipFill>
        <p:spPr>
          <a:xfrm>
            <a:off x="5732145" y="1524000"/>
            <a:ext cx="5258435" cy="3293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25670" y="1392555"/>
            <a:ext cx="455295" cy="3076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青铜神兽</a:t>
            </a:r>
            <a:endParaRPr lang="zh-CN" altLang="en-US" sz="4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221615"/>
            <a:ext cx="4278630" cy="6416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04230" y="976630"/>
            <a:ext cx="562419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/>
              <a:t>青铜神树</a:t>
            </a:r>
            <a:endParaRPr lang="zh-CN" altLang="en-US" sz="4400"/>
          </a:p>
          <a:p>
            <a:endParaRPr lang="zh-CN" altLang="en-US" sz="4400"/>
          </a:p>
          <a:p>
            <a:r>
              <a:rPr lang="zh-CN" altLang="en-US" sz="4400"/>
              <a:t>社树</a:t>
            </a:r>
            <a:r>
              <a:rPr lang="en-US" altLang="zh-CN" sz="4400"/>
              <a:t>—</a:t>
            </a:r>
            <a:r>
              <a:rPr lang="zh-CN" altLang="en-US" sz="4400"/>
              <a:t>龙树</a:t>
            </a:r>
            <a:r>
              <a:rPr lang="en-US" altLang="zh-CN" sz="4400">
                <a:sym typeface="+mn-ea"/>
              </a:rPr>
              <a:t>—</a:t>
            </a:r>
            <a:r>
              <a:rPr lang="zh-CN" altLang="en-US" sz="4400"/>
              <a:t>太阳神鸟</a:t>
            </a:r>
            <a:endParaRPr lang="zh-CN" altLang="en-US" sz="4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8545" y="194310"/>
            <a:ext cx="4316095" cy="64700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34935" y="1421765"/>
            <a:ext cx="455295" cy="3076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青铜祭坛</a:t>
            </a:r>
            <a:endParaRPr lang="zh-CN" altLang="en-US" sz="4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65860" y="1065530"/>
            <a:ext cx="1035748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 b="0"/>
              <a:t>2.</a:t>
            </a:r>
            <a:r>
              <a:rPr lang="zh-CN" altLang="en-US" sz="3200" b="0"/>
              <a:t>青铜器体现的是礼制文化</a:t>
            </a:r>
            <a:endParaRPr lang="zh-CN" altLang="en-US" sz="3200" b="0"/>
          </a:p>
          <a:p>
            <a:pPr algn="l"/>
            <a:r>
              <a:rPr lang="zh-CN" altLang="en-US" sz="3200" b="0"/>
              <a:t>         从墓葬中的随葬铜器可以看出,墓主人等级越高,随葬的青铜器数量越多,品质越好。礼器中最有代表性的是鼎。礼制规定,天子使用九鼎,然后依次下降,诸侯七,卿大夫五,土三。</a:t>
            </a:r>
            <a:endParaRPr lang="zh-CN" altLang="en-US" sz="3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88035" y="1320800"/>
            <a:ext cx="1030732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3200" b="0"/>
              <a:t>    </a:t>
            </a:r>
            <a:r>
              <a:rPr lang="zh-CN" altLang="en-US" sz="3200" b="0"/>
              <a:t>（</a:t>
            </a:r>
            <a:r>
              <a:rPr lang="en-US" altLang="zh-CN" sz="3200" b="0"/>
              <a:t>1</a:t>
            </a:r>
            <a:r>
              <a:rPr lang="zh-CN" altLang="en-US" sz="3200" b="0"/>
              <a:t>）九鼎传说</a:t>
            </a:r>
            <a:endParaRPr lang="en-US" altLang="zh-CN" sz="3200" b="0"/>
          </a:p>
          <a:p>
            <a:pPr algn="l"/>
            <a:endParaRPr lang="zh-CN" altLang="en-US" sz="3200" b="0"/>
          </a:p>
          <a:p>
            <a:pPr algn="l"/>
            <a:r>
              <a:rPr lang="zh-CN" altLang="en-US" sz="3200" b="0"/>
              <a:t>《左传》中有记载曰:昔夏之方有德也，远方图物，贡金九牧，铸鼎象物，百物而为之各，使民知神奸，故民入川泽山林，不逢不若，魑魅魍魉，莫能逢之，用能协于上下，以承天体。桀有昏德，鼎迁于商，载祀六百。商纣暴虐，鼎迁于周。</a:t>
            </a:r>
            <a:endParaRPr lang="zh-CN" altLang="en-US" sz="3200"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"/>
            <a:ext cx="5495192" cy="68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491785" y="0"/>
          <a:ext cx="6698628" cy="6859589"/>
        </p:xfrm>
        <a:graphic>
          <a:graphicData uri="http://schemas.openxmlformats.org/drawingml/2006/table">
            <a:tbl>
              <a:tblPr/>
              <a:tblGrid>
                <a:gridCol w="6698628"/>
              </a:tblGrid>
              <a:tr h="49706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西周 康王时期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2" marR="68582" marT="34291" marB="342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49707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炊器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2" marR="68582" marT="34291" marB="342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49706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清道光年间陕西郿县礼村出土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2" marR="68582" marT="34291" marB="342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49707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通高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101.9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 口径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77.8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 重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153.5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千克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2" marR="68582" marT="34291" marB="342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48713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kern="1200" dirty="0" smtClean="0">
                          <a:solidFill>
                            <a:srgbClr val="433A4B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  <a:sym typeface="+mn-ea"/>
                        </a:rPr>
                        <a:t>    </a:t>
                      </a:r>
                      <a:r>
                        <a:rPr lang="zh-CN" altLang="en-US" sz="2400" kern="1200" dirty="0">
                          <a:latin typeface="楷体" panose="02010609060101010101" charset="-122"/>
                          <a:ea typeface="楷体" panose="02010609060101010101" charset="-122"/>
                          <a:cs typeface="+mn-cs"/>
                          <a:sym typeface="+mn-ea"/>
                        </a:rPr>
                        <a:t>大盂鼎系清道光初年出土于陕西郿县礼村，先后为当地乡绅郭氏、县令周广盛以及左宗棠、潘祖荫等所有。</a:t>
                      </a:r>
                      <a:br>
                        <a:rPr lang="zh-CN" altLang="en-US" sz="2400" kern="1200" dirty="0">
                          <a:latin typeface="楷体" panose="02010609060101010101" charset="-122"/>
                          <a:ea typeface="楷体" panose="02010609060101010101" charset="-122"/>
                          <a:cs typeface="+mn-cs"/>
                          <a:sym typeface="+mn-ea"/>
                        </a:rPr>
                      </a:br>
                      <a:r>
                        <a:rPr lang="zh-CN" altLang="en-US" sz="2400" kern="1200" dirty="0">
                          <a:latin typeface="楷体" panose="02010609060101010101" charset="-122"/>
                          <a:ea typeface="楷体" panose="02010609060101010101" charset="-122"/>
                          <a:cs typeface="+mn-cs"/>
                          <a:sym typeface="+mn-ea"/>
                        </a:rPr>
                        <a:t>       大盂鼎器壁较厚，立耳微外撇，折沿，敛口，腹部横向宽大，壁斜外张，近足外底处曲率较小，成垂腹状，下承三蹄足。器以云雷纹为地，颈部饰带状饕餮纹，足上端饰浮雕式饕餮纹，下衬两周凸弦纹，是西周早期大型、中型鼎的典型式样，雄伟凝重。</a:t>
                      </a:r>
                      <a:endParaRPr lang="zh-CN" altLang="en-US" sz="2400" kern="1200" dirty="0">
                        <a:latin typeface="楷体" panose="02010609060101010101" charset="-122"/>
                        <a:ea typeface="楷体" panose="02010609060101010101" charset="-122"/>
                        <a:cs typeface="+mn-cs"/>
                        <a:sym typeface="+mn-ea"/>
                      </a:endParaRPr>
                    </a:p>
                    <a:p>
                      <a:pPr algn="l"/>
                      <a:r>
                        <a:rPr lang="zh-CN" altLang="en-US" sz="2400" kern="1200" dirty="0">
                          <a:latin typeface="楷体" panose="02010609060101010101" charset="-122"/>
                          <a:ea typeface="楷体" panose="02010609060101010101" charset="-122"/>
                          <a:cs typeface="+mn-cs"/>
                          <a:sym typeface="+mn-ea"/>
                        </a:rPr>
                        <a:t>    铭文凡19行291字，记述了西周康王二十三年九月作器者盂所受之“册命”。铭文自首行“王若曰”始，至第七行“故丧师已”，系西周康王向盂讲述文王、武王立国之勤勉与商内、外之臣僚因沉湎于酒以致亡国之教训。</a:t>
                      </a:r>
                      <a:endParaRPr lang="zh-CN" altLang="en-US" sz="2400" kern="1200" dirty="0" smtClean="0">
                        <a:solidFill>
                          <a:srgbClr val="433A4B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  <a:sym typeface="+mn-ea"/>
                      </a:endParaRPr>
                    </a:p>
                  </a:txBody>
                  <a:tcPr marL="68582" marR="68582" marT="34291" marB="342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370205"/>
            <a:ext cx="6077585" cy="61188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325755"/>
            <a:ext cx="4399915" cy="61633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6930" y="782320"/>
            <a:ext cx="6998970" cy="396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8421169" y="201131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rgbClr val="433A4B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一言九鼎</a:t>
            </a:r>
            <a:endParaRPr lang="en-US" altLang="zh-CN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3600" dirty="0" smtClean="0">
                <a:solidFill>
                  <a:srgbClr val="433A4B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鼎力相助</a:t>
            </a:r>
            <a:endParaRPr lang="zh-CN" altLang="en-US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10998" y="378041"/>
            <a:ext cx="586720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69720" y="846455"/>
            <a:ext cx="46272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sym typeface="+mn-ea"/>
              </a:rPr>
              <a:t>（</a:t>
            </a:r>
            <a:r>
              <a:rPr lang="en-US" altLang="zh-CN" sz="3200">
                <a:sym typeface="+mn-ea"/>
              </a:rPr>
              <a:t>2</a:t>
            </a:r>
            <a:r>
              <a:rPr lang="zh-CN" altLang="en-US" sz="3200">
                <a:sym typeface="+mn-ea"/>
              </a:rPr>
              <a:t>）司母戊大方鼎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1772285" y="2166620"/>
            <a:ext cx="69088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sym typeface="+mn-ea"/>
              </a:rPr>
              <a:t>1939年河南省安阳市武官村出土</a:t>
            </a:r>
            <a:endParaRPr lang="zh-CN" altLang="en-US" sz="3200"/>
          </a:p>
          <a:p>
            <a:pPr algn="l"/>
            <a:r>
              <a:rPr lang="zh-CN" altLang="en-US" sz="3200">
                <a:sym typeface="+mn-ea"/>
              </a:rPr>
              <a:t>高133厘米、长112厘米、宽79.2厘米</a:t>
            </a:r>
            <a:endParaRPr lang="zh-CN" altLang="en-US"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102870"/>
            <a:ext cx="7176135" cy="6489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43445" y="200660"/>
            <a:ext cx="4612640" cy="6492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后母戊鼎</a:t>
            </a:r>
            <a:endParaRPr lang="zh-CN" altLang="en-US" sz="2000"/>
          </a:p>
          <a:p>
            <a:r>
              <a:rPr lang="zh-CN" altLang="en-US" sz="2000"/>
              <a:t>商 商后期 约公元前14～前11世纪</a:t>
            </a:r>
            <a:endParaRPr lang="zh-CN" altLang="en-US" sz="2000"/>
          </a:p>
          <a:p>
            <a:r>
              <a:rPr lang="zh-CN" altLang="en-US" sz="2000"/>
              <a:t>食器</a:t>
            </a:r>
            <a:endParaRPr lang="zh-CN" altLang="en-US" sz="2000"/>
          </a:p>
          <a:p>
            <a:r>
              <a:rPr lang="zh-CN" altLang="en-US" sz="2000"/>
              <a:t>      器厚立耳，折沿，腹部呈长方形，下承四柱足。器腹四转角、上下缘中部、足上部均置扉棱。以云雷纹为地，器耳上饰一列浮雕式鱼纹，耳外侧饰浮雕式双虎食人首纹，腹部周缘饰饕餮纹，柱足上部饰浮雕式饕餮纹，下部饰两周凸弦纹。</a:t>
            </a:r>
            <a:endParaRPr lang="zh-CN" altLang="en-US" sz="2000"/>
          </a:p>
          <a:p>
            <a:r>
              <a:rPr lang="zh-CN" altLang="en-US" sz="2000"/>
              <a:t>      “后母戊”青铜方鼎（曾称“司母戊鼎”），形制巨大，雄伟庄严，重832.84千克，是目前已知中国古代最重的青铜器。器腹部内壁铸铭“后母戊“，是商王母亲的庙号。</a:t>
            </a:r>
            <a:endParaRPr lang="zh-CN" altLang="en-US" sz="2000"/>
          </a:p>
          <a:p>
            <a:r>
              <a:rPr lang="zh-CN" altLang="en-US" sz="2000"/>
              <a:t>         “后母戊”青铜鼎的铸造，充分说明商代后期的青铜铸造不仅规模宏大，而且组织严密，分工细致，足以代表高度发达的商代青铜文化。</a:t>
            </a:r>
            <a:endParaRPr lang="zh-CN" altLang="en-US" sz="20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76020" y="881380"/>
            <a:ext cx="970407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 b="0"/>
              <a:t>3.</a:t>
            </a:r>
            <a:r>
              <a:rPr lang="zh-CN" altLang="en-US" sz="3200" b="0"/>
              <a:t>青铜器的艺术内涵丰富深邃</a:t>
            </a:r>
            <a:endParaRPr lang="zh-CN" altLang="en-US" sz="3200" b="0"/>
          </a:p>
          <a:p>
            <a:pPr algn="l"/>
            <a:r>
              <a:rPr lang="zh-CN" altLang="en-US" sz="3200" b="0"/>
              <a:t>    </a:t>
            </a:r>
            <a:endParaRPr lang="zh-CN" altLang="en-US" sz="3200" b="0"/>
          </a:p>
          <a:p>
            <a:pPr algn="l"/>
            <a:r>
              <a:rPr lang="zh-CN" altLang="en-US" sz="3200" b="0"/>
              <a:t>        从造型看,青铜器造型精致、质地细赋,处理精到,结构匀整,式样规范,衔接自然。从气势看,青铜器气魄雄伟。</a:t>
            </a:r>
            <a:endParaRPr lang="zh-CN" altLang="en-US" sz="3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76835"/>
            <a:ext cx="4340860" cy="5209540"/>
          </a:xfrm>
          <a:prstGeom prst="rect">
            <a:avLst/>
          </a:prstGeom>
        </p:spPr>
      </p:pic>
      <p:pic>
        <p:nvPicPr>
          <p:cNvPr id="11" name="图片 3" descr="IMG_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42" y="76835"/>
            <a:ext cx="4243070" cy="2534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" descr="IMG_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90" y="2838450"/>
            <a:ext cx="3718560" cy="222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5" descr="IMG_2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245" y="76835"/>
            <a:ext cx="3691255" cy="2534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8" descr="IMG_2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245" y="2838450"/>
            <a:ext cx="3654425" cy="2226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601210" y="5633085"/>
            <a:ext cx="40836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莲鹤方壶</a:t>
            </a:r>
            <a:endParaRPr lang="zh-CN" altLang="en-US" sz="4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288290"/>
            <a:ext cx="9392920" cy="629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195" y="288290"/>
            <a:ext cx="2289810" cy="61093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6658" y="299744"/>
            <a:ext cx="8235933" cy="54914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0590" y="1297305"/>
            <a:ext cx="45529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</a:t>
            </a:r>
            <a:r>
              <a:rPr lang="zh-CN" altLang="en-US" sz="4400"/>
              <a:t>铜奔马</a:t>
            </a:r>
            <a:endParaRPr lang="zh-CN" altLang="en-US" sz="4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42534" y="157697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rgbClr val="433A4B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一言九鼎</a:t>
            </a:r>
            <a:endParaRPr lang="en-US" altLang="zh-CN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3600" dirty="0" smtClean="0">
                <a:solidFill>
                  <a:srgbClr val="433A4B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鼎力相助</a:t>
            </a:r>
            <a:endParaRPr lang="zh-CN" altLang="en-US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660" y="757555"/>
            <a:ext cx="11280140" cy="48952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65094" y="5924181"/>
            <a:ext cx="246888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sz="3600" dirty="0" smtClean="0">
                <a:solidFill>
                  <a:srgbClr val="433A4B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曾侯乙编钟</a:t>
            </a:r>
            <a:endParaRPr lang="zh-CN" sz="3600" dirty="0" smtClean="0">
              <a:solidFill>
                <a:srgbClr val="433A4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555" y="266065"/>
            <a:ext cx="5656580" cy="62604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8830" y="6091555"/>
            <a:ext cx="4070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三羊铜樽 东汉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30" y="266065"/>
            <a:ext cx="4508500" cy="61937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02470" y="615823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青铜壶  商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309245"/>
            <a:ext cx="6064250" cy="62407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2900" y="1278255"/>
            <a:ext cx="3244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饕餮纹尊</a:t>
            </a:r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商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895" y="309245"/>
            <a:ext cx="4479925" cy="6196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69040" y="1523365"/>
            <a:ext cx="3448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青铜觯</a:t>
            </a:r>
            <a:endParaRPr lang="zh-CN" altLang="en-US"/>
          </a:p>
          <a:p>
            <a:r>
              <a:rPr lang="zh-CN" altLang="en-US"/>
              <a:t>（治）</a:t>
            </a:r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商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" y="232410"/>
            <a:ext cx="4356100" cy="63950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10" y="231775"/>
            <a:ext cx="7421245" cy="63957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81515" y="565848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青铜觥（</a:t>
            </a:r>
            <a:r>
              <a:rPr lang="en-US" altLang="zh-CN"/>
              <a:t>gong)</a:t>
            </a:r>
            <a:endParaRPr lang="zh-CN" altLang="en-US"/>
          </a:p>
          <a:p>
            <a:r>
              <a:rPr lang="zh-CN" altLang="en-US"/>
              <a:t>商王武丁时期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180" y="-8255"/>
            <a:ext cx="4915535" cy="6580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80845" y="577024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青铜鬲</a:t>
            </a:r>
            <a:r>
              <a:rPr lang="en-US" altLang="zh-CN"/>
              <a:t>(</a:t>
            </a:r>
            <a:r>
              <a:rPr lang="zh-CN" altLang="en-US"/>
              <a:t>炊煮</a:t>
            </a:r>
            <a:r>
              <a:rPr lang="en-US" altLang="zh-CN"/>
              <a:t>)</a:t>
            </a:r>
            <a:endParaRPr lang="zh-CN" altLang="en-US"/>
          </a:p>
          <a:p>
            <a:r>
              <a:rPr lang="zh-CN" altLang="en-US"/>
              <a:t>商 商后期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355" y="931545"/>
            <a:ext cx="6936105" cy="4700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29830" y="563181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zh-CN" altLang="en-US"/>
              <a:t>青铜簋</a:t>
            </a:r>
            <a:endParaRPr lang="zh-CN" altLang="en-US"/>
          </a:p>
          <a:p>
            <a:r>
              <a:rPr lang="zh-CN" altLang="en-US"/>
              <a:t> 商 商后期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p="http://schemas.openxmlformats.org/presentationml/2006/main">
  <p:tag name="commondata" val="eyJoZGlkIjoiNDJhNmRkNzViNjZjOGM5ZmM5NmM2ZGNkODZhMjZmMWY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第一PPT www.1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3375</Words>
  <Application>WPS 演示</Application>
  <PresentationFormat>自定义</PresentationFormat>
  <Paragraphs>226</Paragraphs>
  <Slides>47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47</vt:i4>
      </vt:variant>
    </vt:vector>
  </HeadingPairs>
  <TitlesOfParts>
    <vt:vector size="74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迷你简汉真广标</vt:lpstr>
      <vt:lpstr>LiHei Pro</vt:lpstr>
      <vt:lpstr>ITC Avant Garde Std Bk</vt:lpstr>
      <vt:lpstr>Century Gothic</vt:lpstr>
      <vt:lpstr>叶根友行书繁</vt:lpstr>
      <vt:lpstr>楷体</vt:lpstr>
      <vt:lpstr>微软雅黑</vt:lpstr>
      <vt:lpstr>Arial Unicode MS</vt:lpstr>
      <vt:lpstr>等线</vt:lpstr>
      <vt:lpstr>等线 Light</vt:lpstr>
      <vt:lpstr>Calibri</vt:lpstr>
      <vt:lpstr>第一PPT，www.1ppt.com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第一PPT 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简约中国风</dc:title>
  <dc:creator>第一PPT模板网-WWW.1PPT.COM</dc:creator>
  <cp:keywords>第一PPT模板网-WWW.1PPT.COM</cp:keywords>
  <cp:lastModifiedBy>周静研</cp:lastModifiedBy>
  <cp:revision>3189</cp:revision>
  <dcterms:created xsi:type="dcterms:W3CDTF">2015-12-01T09:06:00Z</dcterms:created>
  <dcterms:modified xsi:type="dcterms:W3CDTF">2024-02-23T02:07:06Z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FBCFB2551E48474BAF281E156B6FFBEF_12</vt:lpwstr>
  </property>
</Properties>
</file>