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8" r:id="rId3"/>
    <p:sldId id="263" r:id="rId4"/>
    <p:sldId id="478" r:id="rId5"/>
    <p:sldId id="480" r:id="rId6"/>
    <p:sldId id="479" r:id="rId7"/>
    <p:sldId id="481" r:id="rId8"/>
    <p:sldId id="297" r:id="rId9"/>
    <p:sldId id="519" r:id="rId11"/>
    <p:sldId id="443" r:id="rId12"/>
    <p:sldId id="520" r:id="rId13"/>
    <p:sldId id="445" r:id="rId14"/>
    <p:sldId id="446" r:id="rId15"/>
    <p:sldId id="440" r:id="rId16"/>
    <p:sldId id="298" r:id="rId17"/>
    <p:sldId id="448" r:id="rId18"/>
    <p:sldId id="441" r:id="rId19"/>
    <p:sldId id="450" r:id="rId20"/>
    <p:sldId id="300" r:id="rId21"/>
    <p:sldId id="521" r:id="rId22"/>
    <p:sldId id="449" r:id="rId23"/>
    <p:sldId id="522" r:id="rId24"/>
    <p:sldId id="451" r:id="rId25"/>
    <p:sldId id="452" r:id="rId26"/>
    <p:sldId id="523" r:id="rId27"/>
    <p:sldId id="524" r:id="rId28"/>
    <p:sldId id="453" r:id="rId29"/>
    <p:sldId id="525" r:id="rId30"/>
    <p:sldId id="526" r:id="rId31"/>
    <p:sldId id="527" r:id="rId32"/>
    <p:sldId id="528" r:id="rId33"/>
    <p:sldId id="454" r:id="rId34"/>
    <p:sldId id="456" r:id="rId35"/>
    <p:sldId id="457" r:id="rId36"/>
    <p:sldId id="529" r:id="rId37"/>
  </p:sldIdLst>
  <p:sldSz cx="12192000" cy="6858000"/>
  <p:notesSz cx="7103745" cy="10234295"/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72317"/>
    <a:srgbClr val="FE47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58" d="100"/>
          <a:sy n="58" d="100"/>
        </p:scale>
        <p:origin x="-78" y="-15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1" d="100"/>
        <a:sy n="9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1" Type="http://schemas.openxmlformats.org/officeDocument/2006/relationships/tags" Target="tags/tag1.xml"/><Relationship Id="rId40" Type="http://schemas.openxmlformats.org/officeDocument/2006/relationships/tableStyles" Target="tableStyles.xml"/><Relationship Id="rId4" Type="http://schemas.openxmlformats.org/officeDocument/2006/relationships/slide" Target="slides/slide2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CA352B-725C-4394-80EF-2F9217B67C9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D004FD-2E22-4A58-A6D8-6C1C8794DBA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35842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37891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143CEB-18C8-484A-8506-63474162D5BD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35842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37891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143CEB-18C8-484A-8506-63474162D5BD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35842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37891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143CEB-18C8-484A-8506-63474162D5BD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35842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37891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143CEB-18C8-484A-8506-63474162D5BD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35842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37891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143CEB-18C8-484A-8506-63474162D5BD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35842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37891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143CEB-18C8-484A-8506-63474162D5BD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35842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37891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143CEB-18C8-484A-8506-63474162D5BD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6455FC-4EBA-432F-B1C8-CD03A6EE4D24}" type="datetimeFigureOut">
              <a:rPr lang="zh-CN" altLang="en-US"/>
            </a:fld>
            <a:endParaRPr lang="zh-CN" alt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56EF52-A161-4CDA-8D9C-D9149CC2C13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image" Target="../media/image3.png"/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祥云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810" y="-1905"/>
            <a:ext cx="12196445" cy="68605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openxmlformats.org/officeDocument/2006/relationships/themeOverride" Target="../theme/themeOverride4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.xml"/><Relationship Id="rId4" Type="http://schemas.openxmlformats.org/officeDocument/2006/relationships/themeOverride" Target="../theme/themeOverride5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.xml"/><Relationship Id="rId4" Type="http://schemas.openxmlformats.org/officeDocument/2006/relationships/themeOverride" Target="../theme/themeOverride6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4.png"/><Relationship Id="rId1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themeOverride" Target="../theme/themeOverride1.xml"/><Relationship Id="rId1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themeOverride" Target="../theme/themeOverride2.xml"/><Relationship Id="rId1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themeOverride" Target="../theme/themeOverride3.xml"/><Relationship Id="rId2" Type="http://schemas.openxmlformats.org/officeDocument/2006/relationships/image" Target="../media/image6.png"/><Relationship Id="rId1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花边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54305" y="-16510"/>
            <a:ext cx="12221210" cy="6874510"/>
          </a:xfrm>
          <a:prstGeom prst="rect">
            <a:avLst/>
          </a:prstGeom>
        </p:spPr>
      </p:pic>
      <p:pic>
        <p:nvPicPr>
          <p:cNvPr id="8" name="图片 7" descr="梅花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6985" y="635"/>
            <a:ext cx="2244725" cy="3223895"/>
          </a:xfrm>
          <a:prstGeom prst="rect">
            <a:avLst/>
          </a:prstGeom>
        </p:spPr>
      </p:pic>
      <p:pic>
        <p:nvPicPr>
          <p:cNvPr id="2" name="图片 1" descr="梅花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flipH="1">
            <a:off x="9961880" y="635"/>
            <a:ext cx="2244725" cy="322389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3854450" y="2258695"/>
            <a:ext cx="420306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5400" b="1">
                <a:solidFill>
                  <a:srgbClr val="672317"/>
                </a:solidFill>
                <a:latin typeface="黑体" panose="02010609060101010101" charset="-122"/>
                <a:ea typeface="黑体" panose="02010609060101010101" charset="-122"/>
              </a:rPr>
              <a:t>古典小说</a:t>
            </a:r>
            <a:endParaRPr lang="zh-CN" altLang="en-US" sz="5400" b="1">
              <a:solidFill>
                <a:srgbClr val="672317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/>
          <p:cNvSpPr/>
          <p:nvPr/>
        </p:nvSpPr>
        <p:spPr>
          <a:xfrm rot="1718587">
            <a:off x="4224867" y="2254251"/>
            <a:ext cx="353484" cy="353483"/>
          </a:xfrm>
          <a:prstGeom prst="ellipse">
            <a:avLst/>
          </a:prstGeom>
          <a:solidFill>
            <a:srgbClr val="8D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355">
              <a:solidFill>
                <a:srgbClr val="DFEBE2"/>
              </a:solidFill>
            </a:endParaRPr>
          </a:p>
        </p:txBody>
      </p:sp>
      <p:sp>
        <p:nvSpPr>
          <p:cNvPr id="9" name="椭圆 8"/>
          <p:cNvSpPr/>
          <p:nvPr/>
        </p:nvSpPr>
        <p:spPr>
          <a:xfrm rot="1718587">
            <a:off x="4102100" y="1833033"/>
            <a:ext cx="292100" cy="292100"/>
          </a:xfrm>
          <a:prstGeom prst="ellipse">
            <a:avLst/>
          </a:prstGeom>
          <a:solidFill>
            <a:srgbClr val="DFC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355">
              <a:solidFill>
                <a:srgbClr val="DFEBE2"/>
              </a:solidFill>
            </a:endParaRPr>
          </a:p>
        </p:txBody>
      </p:sp>
      <p:sp>
        <p:nvSpPr>
          <p:cNvPr id="10" name="椭圆 9"/>
          <p:cNvSpPr/>
          <p:nvPr/>
        </p:nvSpPr>
        <p:spPr>
          <a:xfrm rot="1718587">
            <a:off x="3598333" y="2931584"/>
            <a:ext cx="152400" cy="150283"/>
          </a:xfrm>
          <a:prstGeom prst="ellipse">
            <a:avLst/>
          </a:prstGeom>
          <a:solidFill>
            <a:srgbClr val="BAD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355">
              <a:solidFill>
                <a:srgbClr val="DFEBE2"/>
              </a:solidFill>
            </a:endParaRPr>
          </a:p>
        </p:txBody>
      </p:sp>
      <p:sp>
        <p:nvSpPr>
          <p:cNvPr id="11" name="椭圆 10"/>
          <p:cNvSpPr/>
          <p:nvPr/>
        </p:nvSpPr>
        <p:spPr>
          <a:xfrm rot="1718587">
            <a:off x="3496733" y="2108200"/>
            <a:ext cx="558800" cy="558800"/>
          </a:xfrm>
          <a:prstGeom prst="ellipse">
            <a:avLst/>
          </a:prstGeom>
          <a:solidFill>
            <a:srgbClr val="BAD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355">
              <a:solidFill>
                <a:srgbClr val="DFEBE2"/>
              </a:solidFill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252855" y="-127000"/>
            <a:ext cx="968629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/>
            <a:endParaRPr lang="zh-CN" altLang="en-US" sz="3200" b="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endParaRPr lang="zh-CN" altLang="en-US"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endParaRPr lang="zh-CN" altLang="en-US"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65" y="1150620"/>
            <a:ext cx="6567805" cy="40722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7870" y="706755"/>
            <a:ext cx="4959985" cy="495998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10" grpId="0" bldLvl="0" animBg="1"/>
      <p:bldP spid="11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/>
          <p:cNvSpPr/>
          <p:nvPr/>
        </p:nvSpPr>
        <p:spPr>
          <a:xfrm rot="1718587">
            <a:off x="4224867" y="2254251"/>
            <a:ext cx="353484" cy="353483"/>
          </a:xfrm>
          <a:prstGeom prst="ellipse">
            <a:avLst/>
          </a:prstGeom>
          <a:solidFill>
            <a:srgbClr val="8D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355">
              <a:solidFill>
                <a:srgbClr val="DFEBE2"/>
              </a:solidFill>
            </a:endParaRPr>
          </a:p>
        </p:txBody>
      </p:sp>
      <p:sp>
        <p:nvSpPr>
          <p:cNvPr id="9" name="椭圆 8"/>
          <p:cNvSpPr/>
          <p:nvPr/>
        </p:nvSpPr>
        <p:spPr>
          <a:xfrm rot="1718587">
            <a:off x="4102100" y="1833033"/>
            <a:ext cx="292100" cy="292100"/>
          </a:xfrm>
          <a:prstGeom prst="ellipse">
            <a:avLst/>
          </a:prstGeom>
          <a:solidFill>
            <a:srgbClr val="DFC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355">
              <a:solidFill>
                <a:srgbClr val="DFEBE2"/>
              </a:solidFill>
            </a:endParaRPr>
          </a:p>
        </p:txBody>
      </p:sp>
      <p:sp>
        <p:nvSpPr>
          <p:cNvPr id="10" name="椭圆 9"/>
          <p:cNvSpPr/>
          <p:nvPr/>
        </p:nvSpPr>
        <p:spPr>
          <a:xfrm rot="1718587">
            <a:off x="3598333" y="2931584"/>
            <a:ext cx="152400" cy="150283"/>
          </a:xfrm>
          <a:prstGeom prst="ellipse">
            <a:avLst/>
          </a:prstGeom>
          <a:solidFill>
            <a:srgbClr val="BAD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355">
              <a:solidFill>
                <a:srgbClr val="DFEBE2"/>
              </a:solidFill>
            </a:endParaRPr>
          </a:p>
        </p:txBody>
      </p:sp>
      <p:sp>
        <p:nvSpPr>
          <p:cNvPr id="11" name="椭圆 10"/>
          <p:cNvSpPr/>
          <p:nvPr/>
        </p:nvSpPr>
        <p:spPr>
          <a:xfrm rot="1718587">
            <a:off x="3496733" y="2108200"/>
            <a:ext cx="558800" cy="558800"/>
          </a:xfrm>
          <a:prstGeom prst="ellipse">
            <a:avLst/>
          </a:prstGeom>
          <a:solidFill>
            <a:srgbClr val="BAD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355">
              <a:solidFill>
                <a:srgbClr val="DFEBE2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540" y="831850"/>
            <a:ext cx="4440555" cy="4826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240" y="831850"/>
            <a:ext cx="3475990" cy="491299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10" grpId="0" bldLvl="0" animBg="1"/>
      <p:bldP spid="11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/>
          <p:cNvSpPr/>
          <p:nvPr/>
        </p:nvSpPr>
        <p:spPr>
          <a:xfrm rot="1718587">
            <a:off x="4224867" y="2254251"/>
            <a:ext cx="353484" cy="353483"/>
          </a:xfrm>
          <a:prstGeom prst="ellipse">
            <a:avLst/>
          </a:prstGeom>
          <a:solidFill>
            <a:srgbClr val="8D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355">
              <a:solidFill>
                <a:srgbClr val="DFEBE2"/>
              </a:solidFill>
            </a:endParaRPr>
          </a:p>
        </p:txBody>
      </p:sp>
      <p:sp>
        <p:nvSpPr>
          <p:cNvPr id="9" name="椭圆 8"/>
          <p:cNvSpPr/>
          <p:nvPr/>
        </p:nvSpPr>
        <p:spPr>
          <a:xfrm rot="1718587">
            <a:off x="4102100" y="1833033"/>
            <a:ext cx="292100" cy="292100"/>
          </a:xfrm>
          <a:prstGeom prst="ellipse">
            <a:avLst/>
          </a:prstGeom>
          <a:solidFill>
            <a:srgbClr val="DFC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355">
              <a:solidFill>
                <a:srgbClr val="DFEBE2"/>
              </a:solidFill>
            </a:endParaRPr>
          </a:p>
        </p:txBody>
      </p:sp>
      <p:sp>
        <p:nvSpPr>
          <p:cNvPr id="10" name="椭圆 9"/>
          <p:cNvSpPr/>
          <p:nvPr/>
        </p:nvSpPr>
        <p:spPr>
          <a:xfrm rot="1718587">
            <a:off x="3598333" y="2931584"/>
            <a:ext cx="152400" cy="150283"/>
          </a:xfrm>
          <a:prstGeom prst="ellipse">
            <a:avLst/>
          </a:prstGeom>
          <a:solidFill>
            <a:srgbClr val="BAD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355">
              <a:solidFill>
                <a:srgbClr val="DFEBE2"/>
              </a:solidFill>
            </a:endParaRPr>
          </a:p>
        </p:txBody>
      </p:sp>
      <p:sp>
        <p:nvSpPr>
          <p:cNvPr id="11" name="椭圆 10"/>
          <p:cNvSpPr/>
          <p:nvPr/>
        </p:nvSpPr>
        <p:spPr>
          <a:xfrm rot="1718587">
            <a:off x="3496733" y="2108200"/>
            <a:ext cx="558800" cy="558800"/>
          </a:xfrm>
          <a:prstGeom prst="ellipse">
            <a:avLst/>
          </a:prstGeom>
          <a:solidFill>
            <a:srgbClr val="BAD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355">
              <a:solidFill>
                <a:srgbClr val="DFEBE2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9005" y="724535"/>
            <a:ext cx="7308215" cy="44278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80" y="450215"/>
            <a:ext cx="3921760" cy="482663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10" grpId="0" bldLvl="0" animBg="1"/>
      <p:bldP spid="11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/>
          <p:cNvSpPr/>
          <p:nvPr/>
        </p:nvSpPr>
        <p:spPr>
          <a:xfrm rot="1718587">
            <a:off x="4224867" y="2254251"/>
            <a:ext cx="353484" cy="353483"/>
          </a:xfrm>
          <a:prstGeom prst="ellipse">
            <a:avLst/>
          </a:prstGeom>
          <a:solidFill>
            <a:srgbClr val="8D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355">
              <a:solidFill>
                <a:srgbClr val="DFEBE2"/>
              </a:solidFill>
            </a:endParaRPr>
          </a:p>
        </p:txBody>
      </p:sp>
      <p:sp>
        <p:nvSpPr>
          <p:cNvPr id="9" name="椭圆 8"/>
          <p:cNvSpPr/>
          <p:nvPr/>
        </p:nvSpPr>
        <p:spPr>
          <a:xfrm rot="1718587">
            <a:off x="4102100" y="1833033"/>
            <a:ext cx="292100" cy="292100"/>
          </a:xfrm>
          <a:prstGeom prst="ellipse">
            <a:avLst/>
          </a:prstGeom>
          <a:solidFill>
            <a:srgbClr val="DFC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355">
              <a:solidFill>
                <a:srgbClr val="DFEBE2"/>
              </a:solidFill>
            </a:endParaRPr>
          </a:p>
        </p:txBody>
      </p:sp>
      <p:sp>
        <p:nvSpPr>
          <p:cNvPr id="10" name="椭圆 9"/>
          <p:cNvSpPr/>
          <p:nvPr/>
        </p:nvSpPr>
        <p:spPr>
          <a:xfrm rot="1718587">
            <a:off x="3598333" y="2931584"/>
            <a:ext cx="152400" cy="150283"/>
          </a:xfrm>
          <a:prstGeom prst="ellipse">
            <a:avLst/>
          </a:prstGeom>
          <a:solidFill>
            <a:srgbClr val="BAD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355">
              <a:solidFill>
                <a:srgbClr val="DFEBE2"/>
              </a:solidFill>
            </a:endParaRPr>
          </a:p>
        </p:txBody>
      </p:sp>
      <p:sp>
        <p:nvSpPr>
          <p:cNvPr id="11" name="椭圆 10"/>
          <p:cNvSpPr/>
          <p:nvPr/>
        </p:nvSpPr>
        <p:spPr>
          <a:xfrm rot="1718587">
            <a:off x="3496733" y="2108200"/>
            <a:ext cx="558800" cy="558800"/>
          </a:xfrm>
          <a:prstGeom prst="ellipse">
            <a:avLst/>
          </a:prstGeom>
          <a:solidFill>
            <a:srgbClr val="BAD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355">
              <a:solidFill>
                <a:srgbClr val="DFEBE2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6230" y="182245"/>
            <a:ext cx="3665855" cy="2743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0350" y="3473450"/>
            <a:ext cx="2880360" cy="34220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045" y="3109595"/>
            <a:ext cx="3324225" cy="30689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0025" y="55880"/>
            <a:ext cx="2940685" cy="34175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8785" y="278130"/>
            <a:ext cx="4356100" cy="5900420"/>
          </a:xfrm>
          <a:prstGeom prst="rect">
            <a:avLst/>
          </a:prstGeom>
        </p:spPr>
      </p:pic>
    </p:spTree>
  </p:cSld>
  <p:clrMapOvr>
    <a:masterClrMapping/>
  </p:clrMapOvr>
  <p:transition spd="slow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10" grpId="0" bldLvl="0" animBg="1"/>
      <p:bldP spid="11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花边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630" y="-8255"/>
            <a:ext cx="12221210" cy="687451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320" y="539750"/>
            <a:ext cx="3995420" cy="57778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1180" y="1143000"/>
            <a:ext cx="6096635" cy="4572635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花边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0820" y="62230"/>
            <a:ext cx="12221210" cy="68745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7140" y="331470"/>
            <a:ext cx="4001135" cy="63353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005" y="786130"/>
            <a:ext cx="6356350" cy="4760595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花边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4605" y="-8255"/>
            <a:ext cx="12221210" cy="687451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330" y="1327150"/>
            <a:ext cx="5554345" cy="36931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2105" y="378460"/>
            <a:ext cx="4556125" cy="5938520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238125" y="495935"/>
            <a:ext cx="11562715" cy="4523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/>
            <a:r>
              <a:rPr lang="en-US" altLang="zh-CN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</a:rPr>
              <a:t>第二十三回      三藏不忘本 四圣试禅心</a:t>
            </a:r>
            <a:endParaRPr lang="en-US" altLang="zh-CN"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r>
              <a:rPr lang="en-US" altLang="zh-CN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</a:rPr>
              <a:t>       那呆子顶裹停当，道：“娘，请姐姐们出来么。”他丈母叫：“真真、爱爱、怜怜，都来撞天婚，配与你女婿。”</a:t>
            </a:r>
            <a:endParaRPr lang="en-US" altLang="zh-CN"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r>
              <a:rPr lang="en-US" altLang="zh-CN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</a:rPr>
              <a:t>       只听得环珮响亮，兰麝馨香，似有仙子来往，那呆子真个伸手去捞人。两边乱扑，左也撞不着，右也撞不着。来来往往，不知有多少女子行动，只是莫想捞着一个。东扑抱着柱科，西扑摸着板壁，两头跑晕了，立站不稳，只是打跌。前来蹬着门扇，后去汤着砖墙，磕磕撞撞，跌得嘴肿头青，坐在地下</a:t>
            </a:r>
            <a:r>
              <a:rPr lang="zh-CN" altLang="en-US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endParaRPr lang="en-US" altLang="zh-CN"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花边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4605" y="-8255"/>
            <a:ext cx="12221210" cy="687451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3815" y="1003935"/>
            <a:ext cx="7168515" cy="4850130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238125" y="495935"/>
            <a:ext cx="11562715" cy="60007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/>
            <a:r>
              <a:rPr lang="en-US" altLang="zh-CN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</a:rPr>
              <a:t>第二十三回      三藏不忘本 四圣试禅心</a:t>
            </a:r>
            <a:endParaRPr lang="en-US" altLang="zh-CN"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r>
              <a:rPr lang="en-US" altLang="zh-CN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</a:rPr>
              <a:t>      喘气呼呼的道：“娘啊，你女儿这等乖滑得紧，捞不着一个，奈何，奈何！”</a:t>
            </a:r>
            <a:endParaRPr lang="en-US" altLang="zh-CN"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r>
              <a:rPr lang="en-US" altLang="zh-CN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</a:rPr>
              <a:t>       那妇人与他揭了盖头道：“女婿，不是我女儿乖滑，他们大家谦让，不肯招你。”</a:t>
            </a:r>
            <a:endParaRPr lang="en-US" altLang="zh-CN"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r>
              <a:rPr lang="en-US" altLang="zh-CN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</a:rPr>
              <a:t>       八戒道：“娘啊，既是他们不肯招我啊，你招了我罢。” </a:t>
            </a:r>
            <a:endParaRPr lang="en-US" altLang="zh-CN"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r>
              <a:rPr lang="en-US" altLang="zh-CN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</a:rPr>
              <a:t>       那妇人道：“好女婿呀！这等没大没小的，连丈母也都要了！我这三个女儿，心性最巧，他一人结了一个珍珠緌锦汗衫儿。你若穿得那个的，就教那个招你罢。”</a:t>
            </a:r>
            <a:endParaRPr lang="en-US" altLang="zh-CN"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r>
              <a:rPr lang="en-US" altLang="zh-CN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</a:rPr>
              <a:t>       八戒道：“好，好，好！把三件儿都拿来我穿了看。若都穿得，就教都招了罢。”</a:t>
            </a:r>
            <a:endParaRPr lang="en-US" altLang="zh-CN"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r>
              <a:rPr lang="en-US" altLang="zh-CN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</a:rPr>
              <a:t>      </a:t>
            </a:r>
            <a:endParaRPr lang="en-US" altLang="zh-CN"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花边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4605" y="-8255"/>
            <a:ext cx="12221210" cy="6874510"/>
          </a:xfrm>
          <a:prstGeom prst="rect">
            <a:avLst/>
          </a:prstGeom>
        </p:spPr>
      </p:pic>
      <p:sp>
        <p:nvSpPr>
          <p:cNvPr id="83" name="TextBox 82"/>
          <p:cNvSpPr txBox="1"/>
          <p:nvPr/>
        </p:nvSpPr>
        <p:spPr>
          <a:xfrm>
            <a:off x="1304290" y="1299210"/>
            <a:ext cx="9915525" cy="5507989"/>
          </a:xfrm>
          <a:prstGeom prst="roundRect">
            <a:avLst>
              <a:gd name="adj" fmla="val 0"/>
            </a:avLst>
          </a:prstGeom>
          <a:noFill/>
          <a:ln w="25400">
            <a:noFill/>
          </a:ln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一、概述</a:t>
            </a:r>
            <a:endParaRPr lang="zh-CN" altLang="en-US"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明清时代，古典小说蓬勃发展。出现了我国文学史上的“四大名著”，它们是《三国演义》《水浒传》《西游记》和《红楼梦》。 </a:t>
            </a:r>
            <a:endParaRPr lang="zh-CN" altLang="en-US"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《三国演义》原名《三国志通俗演义》，是著名的历史小说，作者罗贯中是依据民间流传的三国故事和历史著作《三国志》创作的。罗贯中，元末明初人。小说主要描写的是曹操、孙权、刘备割据一方，形成三国鼎立局面的故事，是我国第一部章回体长篇历史小说。 </a:t>
            </a:r>
            <a:endParaRPr lang="zh-CN" altLang="en-US"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</a:t>
            </a:r>
            <a:endParaRPr lang="zh-CN" altLang="en-US"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886835" y="592455"/>
            <a:ext cx="4071620" cy="706755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solidFill>
                  <a:srgbClr val="672317"/>
                </a:solidFill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zh-CN" altLang="en-US" sz="4000" b="1">
                <a:solidFill>
                  <a:srgbClr val="672317"/>
                </a:solidFill>
                <a:latin typeface="黑体" panose="02010609060101010101" charset="-122"/>
                <a:ea typeface="黑体" panose="02010609060101010101" charset="-122"/>
              </a:rPr>
              <a:t>明清四大小说</a:t>
            </a:r>
            <a:endParaRPr lang="zh-CN" altLang="en-US" sz="4000" b="1">
              <a:solidFill>
                <a:srgbClr val="672317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bldLvl="0" animBg="1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花边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4605" y="-8255"/>
            <a:ext cx="12221210" cy="6874510"/>
          </a:xfrm>
          <a:prstGeom prst="rect">
            <a:avLst/>
          </a:prstGeom>
        </p:spPr>
      </p:pic>
      <p:sp>
        <p:nvSpPr>
          <p:cNvPr id="83" name="TextBox 82"/>
          <p:cNvSpPr txBox="1"/>
          <p:nvPr/>
        </p:nvSpPr>
        <p:spPr>
          <a:xfrm>
            <a:off x="1209675" y="1859915"/>
            <a:ext cx="9915525" cy="2553334"/>
          </a:xfrm>
          <a:prstGeom prst="roundRect">
            <a:avLst>
              <a:gd name="adj" fmla="val 0"/>
            </a:avLst>
          </a:prstGeom>
          <a:noFill/>
          <a:ln w="25400">
            <a:noFill/>
          </a:ln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endParaRPr lang="en-US" altLang="zh-CN"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/>
            <a:r>
              <a:rPr lang="en-US" altLang="zh-CN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那妇人转进房里，止取出一件来，递与八戒。那呆子脱下青锦布直裰，取过衫儿，就穿在身上，还未曾系上带子，扑的一跷，跌倒在地，原来是几条绳紧紧绷住。那呆子疼痛难禁，这些人早已不见了。</a:t>
            </a:r>
            <a:endParaRPr lang="en-US" altLang="zh-CN"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238125" y="495935"/>
            <a:ext cx="1156271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/>
            <a:r>
              <a:rPr lang="en-US" altLang="zh-CN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</a:rPr>
              <a:t>第二十三回      三藏不忘本 四圣试禅心</a:t>
            </a:r>
            <a:endParaRPr lang="en-US" altLang="zh-CN"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r>
              <a:rPr lang="en-US" altLang="zh-CN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</a:rPr>
              <a:t>       </a:t>
            </a:r>
            <a:endParaRPr lang="zh-CN" altLang="en-US"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endParaRPr lang="en-US" altLang="zh-CN"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81325" y="1574165"/>
            <a:ext cx="6903085" cy="487045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花边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4605" y="-8255"/>
            <a:ext cx="12221210" cy="6874510"/>
          </a:xfrm>
          <a:prstGeom prst="rect">
            <a:avLst/>
          </a:prstGeom>
        </p:spPr>
      </p:pic>
      <p:sp>
        <p:nvSpPr>
          <p:cNvPr id="83" name="TextBox 82"/>
          <p:cNvSpPr txBox="1"/>
          <p:nvPr/>
        </p:nvSpPr>
        <p:spPr>
          <a:xfrm>
            <a:off x="1219835" y="468630"/>
            <a:ext cx="10200640" cy="4030979"/>
          </a:xfrm>
          <a:prstGeom prst="roundRect">
            <a:avLst>
              <a:gd name="adj" fmla="val 0"/>
            </a:avLst>
          </a:prstGeom>
          <a:noFill/>
          <a:ln w="25400">
            <a:noFill/>
          </a:ln>
          <a:effectLst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</a:t>
            </a:r>
            <a:endParaRPr lang="zh-CN" altLang="en-US"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真个那呆子下了山，不上三四里路，回头指着行者，口里骂道：“这个猴子，不做和尚，倒做妖怪！这个猢狲，我好意来请他，他却不去！你不去便罢！”</a:t>
            </a:r>
            <a:endParaRPr lang="zh-CN" altLang="en-US"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走几步，又骂几声。那两个小猴，急跑回来报道：“大圣爷爷，那猪八戒不大老实，他走走儿，骂几声。”行者大怒，叫：“拿将来！”那众猴满地飞来赶上，把个八戒，扛翻倒了，抓鬃扯耳，拉尾揪毛，捉将回去。</a:t>
            </a:r>
            <a:endParaRPr lang="zh-CN" altLang="en-US"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花边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4605" y="-8255"/>
            <a:ext cx="12221210" cy="6874510"/>
          </a:xfrm>
          <a:prstGeom prst="rect">
            <a:avLst/>
          </a:prstGeom>
        </p:spPr>
      </p:pic>
      <p:sp>
        <p:nvSpPr>
          <p:cNvPr id="83" name="TextBox 82"/>
          <p:cNvSpPr txBox="1"/>
          <p:nvPr/>
        </p:nvSpPr>
        <p:spPr>
          <a:xfrm>
            <a:off x="1219835" y="468630"/>
            <a:ext cx="9915525" cy="3538219"/>
          </a:xfrm>
          <a:prstGeom prst="roundRect">
            <a:avLst>
              <a:gd name="adj" fmla="val 0"/>
            </a:avLst>
          </a:prstGeom>
          <a:noFill/>
          <a:ln w="25400">
            <a:noFill/>
          </a:ln>
          <a:effectLst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</a:t>
            </a:r>
            <a:r>
              <a:rPr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行者道：“你这个呆子！我临别之时，曾叮咛又叮咛，说道：‘若有妖魔捉住师父，你就说老孙是他大徒弟。’怎么却不说我？”</a:t>
            </a:r>
            <a:endParaRPr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八戒又思量道：“请将不如激将，等我激他一激。”道：“哥啊，不说你还好哩。只为说你，他一发无状！”</a:t>
            </a:r>
            <a:endParaRPr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</a:t>
            </a:r>
            <a:endParaRPr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花边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4605" y="-8255"/>
            <a:ext cx="12221210" cy="6874510"/>
          </a:xfrm>
          <a:prstGeom prst="rect">
            <a:avLst/>
          </a:prstGeom>
        </p:spPr>
      </p:pic>
      <p:sp>
        <p:nvSpPr>
          <p:cNvPr id="83" name="TextBox 82"/>
          <p:cNvSpPr txBox="1"/>
          <p:nvPr/>
        </p:nvSpPr>
        <p:spPr>
          <a:xfrm>
            <a:off x="1219835" y="254000"/>
            <a:ext cx="9915525" cy="4523105"/>
          </a:xfrm>
          <a:prstGeom prst="roundRect">
            <a:avLst>
              <a:gd name="adj" fmla="val 0"/>
            </a:avLst>
          </a:prstGeom>
          <a:noFill/>
          <a:ln w="25400">
            <a:noFill/>
          </a:ln>
          <a:effectLst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endParaRPr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行者道：“怎么说？”</a:t>
            </a:r>
            <a:endParaRPr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八戒道：“我说：‘妖精，你不要无礼，莫害我师父！我还有个大师兄，叫做孙行者。他神通广大，善能降妖。他来时教你死无葬身之地！’那怪闻言，越加忿怒，骂道：‘是个什么孙行者，我可怕他？他若来，我剥了他皮，抽了他筋，啃了他骨，吃了他心！饶他猴子瘦，我也把他剁碎着油烹！’</a:t>
            </a:r>
            <a:endParaRPr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00000"/>
              </a:lnSpc>
            </a:pPr>
            <a:endParaRPr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花边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4605" y="-8255"/>
            <a:ext cx="12221210" cy="6874510"/>
          </a:xfrm>
          <a:prstGeom prst="rect">
            <a:avLst/>
          </a:prstGeom>
        </p:spPr>
      </p:pic>
      <p:sp>
        <p:nvSpPr>
          <p:cNvPr id="83" name="TextBox 82"/>
          <p:cNvSpPr txBox="1"/>
          <p:nvPr/>
        </p:nvSpPr>
        <p:spPr>
          <a:xfrm>
            <a:off x="1219835" y="254000"/>
            <a:ext cx="9915525" cy="6000749"/>
          </a:xfrm>
          <a:prstGeom prst="roundRect">
            <a:avLst>
              <a:gd name="adj" fmla="val 0"/>
            </a:avLst>
          </a:prstGeom>
          <a:noFill/>
          <a:ln w="25400">
            <a:noFill/>
          </a:ln>
          <a:effectLst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endParaRPr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行者闻言，就气得抓耳挠腮，暴躁乱跳道：“是那个敢这等骂我！”八戒道：“哥哥息怒，是那黄袍怪这等骂来，我故学与你听也。”</a:t>
            </a:r>
            <a:endParaRPr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行者道：“贤弟，你起来。不是我去不成，既是妖精敢骂我，我就不能不降他，我和你去。老孙五百年前大闹天宫，普天的神将看见我，一个个控背躬身，口口称呼大圣。这妖怪无礼，他敢背前面后骂我！我这去，把他拿住，碎尸万段，以报骂我之仇！报毕，我即回来。”</a:t>
            </a:r>
            <a:endParaRPr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八戒道：“哥哥，正是，你只去拿了妖精，报了你仇，那时来与不来，任从尊意。”</a:t>
            </a:r>
            <a:endParaRPr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花边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4605" y="-8255"/>
            <a:ext cx="12221210" cy="6874510"/>
          </a:xfrm>
          <a:prstGeom prst="rect">
            <a:avLst/>
          </a:prstGeom>
        </p:spPr>
      </p:pic>
      <p:sp>
        <p:nvSpPr>
          <p:cNvPr id="83" name="TextBox 82"/>
          <p:cNvSpPr txBox="1"/>
          <p:nvPr/>
        </p:nvSpPr>
        <p:spPr>
          <a:xfrm>
            <a:off x="1219835" y="468630"/>
            <a:ext cx="9915525" cy="4523104"/>
          </a:xfrm>
          <a:prstGeom prst="roundRect">
            <a:avLst>
              <a:gd name="adj" fmla="val 0"/>
            </a:avLst>
          </a:prstGeom>
          <a:noFill/>
          <a:ln w="25400">
            <a:noFill/>
          </a:ln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第三回  托内兄如海酬训教 接外孙贾母惜孤女      </a:t>
            </a:r>
            <a:endParaRPr lang="zh-CN" altLang="en-US"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</a:t>
            </a:r>
            <a:endParaRPr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一双丹凤三角眼，两弯柳叶吊梢眉。身量苗条，体格风骚，粉面含春威不露，丹唇未启笑先闻。黛玉连忙起身接见。</a:t>
            </a:r>
            <a:endParaRPr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贾母笑道：“你不认得他，他是我们这里有名的一个泼皮破落户儿，南省俗谓作辣子，你只叫他‘凤辣子’就是了。”</a:t>
            </a:r>
            <a:endParaRPr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</a:t>
            </a:r>
            <a:endParaRPr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花边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4605" y="-8255"/>
            <a:ext cx="12221210" cy="6874510"/>
          </a:xfrm>
          <a:prstGeom prst="rect">
            <a:avLst/>
          </a:prstGeom>
        </p:spPr>
      </p:pic>
      <p:sp>
        <p:nvSpPr>
          <p:cNvPr id="83" name="TextBox 82"/>
          <p:cNvSpPr txBox="1"/>
          <p:nvPr/>
        </p:nvSpPr>
        <p:spPr>
          <a:xfrm>
            <a:off x="1219835" y="468630"/>
            <a:ext cx="9915525" cy="4523105"/>
          </a:xfrm>
          <a:prstGeom prst="roundRect">
            <a:avLst>
              <a:gd name="adj" fmla="val 0"/>
            </a:avLst>
          </a:prstGeom>
          <a:noFill/>
          <a:ln w="25400">
            <a:noFill/>
          </a:ln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endParaRPr lang="zh-CN" altLang="en-US"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</a:t>
            </a:r>
            <a:endParaRPr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黛玉忙陪笑见礼，以嫂呼之。这熙凤携着黛玉的手，上下细细的打量了一回，便仍送至贾母身边坐下，因笑道：“天下真有这样标致的人物，我今儿才算见了。况且这通身的气派，竟不像老祖宗的外孙女儿，竟是个嫡亲的孙女。怨不得老祖宗天天口头心头，一时不忘。只可怜我这妹妹这样命苦，怎么姑妈偏就去世了。”说着，便用帕拭泪。</a:t>
            </a:r>
            <a:endParaRPr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花边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4605" y="-8255"/>
            <a:ext cx="12221210" cy="6874510"/>
          </a:xfrm>
          <a:prstGeom prst="rect">
            <a:avLst/>
          </a:prstGeom>
        </p:spPr>
      </p:pic>
      <p:sp>
        <p:nvSpPr>
          <p:cNvPr id="83" name="TextBox 82"/>
          <p:cNvSpPr txBox="1"/>
          <p:nvPr/>
        </p:nvSpPr>
        <p:spPr>
          <a:xfrm>
            <a:off x="1219835" y="468630"/>
            <a:ext cx="9915525" cy="3046095"/>
          </a:xfrm>
          <a:prstGeom prst="roundRect">
            <a:avLst>
              <a:gd name="adj" fmla="val 0"/>
            </a:avLst>
          </a:prstGeom>
          <a:noFill/>
          <a:ln w="25400">
            <a:noFill/>
          </a:ln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第二十二回  听曲文宝玉悟禅机 制灯谜贾政悲谶语      </a:t>
            </a:r>
            <a:endParaRPr lang="zh-CN" altLang="en-US"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</a:t>
            </a:r>
            <a:endParaRPr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谁想贾母自见宝钗来了，喜他稳重和平，正值他才过第一个生辰，便自己蠲资二十两，唤了凤姐来，交与他置酒戏。</a:t>
            </a:r>
            <a:endParaRPr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</a:t>
            </a:r>
            <a:endParaRPr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花边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4605" y="-8255"/>
            <a:ext cx="12221210" cy="6874510"/>
          </a:xfrm>
          <a:prstGeom prst="rect">
            <a:avLst/>
          </a:prstGeom>
        </p:spPr>
      </p:pic>
      <p:sp>
        <p:nvSpPr>
          <p:cNvPr id="83" name="TextBox 82"/>
          <p:cNvSpPr txBox="1"/>
          <p:nvPr/>
        </p:nvSpPr>
        <p:spPr>
          <a:xfrm>
            <a:off x="1219835" y="468630"/>
            <a:ext cx="9915525" cy="5015864"/>
          </a:xfrm>
          <a:prstGeom prst="roundRect">
            <a:avLst>
              <a:gd name="adj" fmla="val 0"/>
            </a:avLst>
          </a:prstGeom>
          <a:noFill/>
          <a:ln w="25400">
            <a:noFill/>
          </a:ln>
          <a:effectLst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</a:t>
            </a:r>
            <a:endParaRPr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凤姐凑趣笑道：“一个老祖宗给孩子们作生日，不拘怎样，谁还敢争，又办什么酒戏。既高兴要热闹，就说不得自己花上几两。巴巴的找出这霉烂的二十两银子来作东西，这意思还叫我赔上。果然拿不出来也罢了，金的银的，圆的扁的，压塌了箱子底，只是勒掯我们。举眼看看，谁不是儿女。难道将来只有宝兄弟顶了你老人家上五台山不成！那些梯己，只留与他。我们如今虽不配使，也别苦了我们。这个够酒的，够戏的！”</a:t>
            </a:r>
            <a:endParaRPr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花边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4605" y="-8255"/>
            <a:ext cx="12221210" cy="6874510"/>
          </a:xfrm>
          <a:prstGeom prst="rect">
            <a:avLst/>
          </a:prstGeom>
        </p:spPr>
      </p:pic>
      <p:sp>
        <p:nvSpPr>
          <p:cNvPr id="83" name="TextBox 82"/>
          <p:cNvSpPr txBox="1"/>
          <p:nvPr/>
        </p:nvSpPr>
        <p:spPr>
          <a:xfrm>
            <a:off x="1304290" y="1299210"/>
            <a:ext cx="9915525" cy="4030979"/>
          </a:xfrm>
          <a:prstGeom prst="roundRect">
            <a:avLst>
              <a:gd name="adj" fmla="val 0"/>
            </a:avLst>
          </a:prstGeom>
          <a:noFill/>
          <a:ln w="25400">
            <a:noFill/>
          </a:ln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一、概述 </a:t>
            </a:r>
            <a:endParaRPr lang="zh-CN" altLang="en-US"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《水浒传》又叫《忠义水浒传》，与《三国演义》差不多同时出现，是施耐庵根据北宋末年宋江起义的故事加工而成的长篇小说。小说以“官逼民反”为主题，描写了水泊梁山108名英雄好汉起义的故事，揭露了封建统治者的残忍与腐朽，歌颂了好汉们除暴安良的英雄行为。 </a:t>
            </a:r>
            <a:endParaRPr lang="zh-CN" altLang="en-US"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</a:t>
            </a:r>
            <a:endParaRPr lang="zh-CN" altLang="en-US"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886835" y="592455"/>
            <a:ext cx="4071620" cy="706755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solidFill>
                  <a:srgbClr val="672317"/>
                </a:solidFill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zh-CN" altLang="en-US" sz="4000" b="1">
                <a:solidFill>
                  <a:srgbClr val="672317"/>
                </a:solidFill>
                <a:latin typeface="黑体" panose="02010609060101010101" charset="-122"/>
                <a:ea typeface="黑体" panose="02010609060101010101" charset="-122"/>
              </a:rPr>
              <a:t>明清四大小说</a:t>
            </a:r>
            <a:endParaRPr lang="zh-CN" altLang="en-US" sz="4000" b="1">
              <a:solidFill>
                <a:srgbClr val="672317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bldLvl="0" animBg="1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花边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4605" y="-8255"/>
            <a:ext cx="12221210" cy="6874510"/>
          </a:xfrm>
          <a:prstGeom prst="rect">
            <a:avLst/>
          </a:prstGeom>
        </p:spPr>
      </p:pic>
      <p:sp>
        <p:nvSpPr>
          <p:cNvPr id="83" name="TextBox 82"/>
          <p:cNvSpPr txBox="1"/>
          <p:nvPr/>
        </p:nvSpPr>
        <p:spPr>
          <a:xfrm>
            <a:off x="1219835" y="468630"/>
            <a:ext cx="9915525" cy="4523105"/>
          </a:xfrm>
          <a:prstGeom prst="roundRect">
            <a:avLst>
              <a:gd name="adj" fmla="val 0"/>
            </a:avLst>
          </a:prstGeom>
          <a:noFill/>
          <a:ln w="25400">
            <a:noFill/>
          </a:ln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</a:t>
            </a:r>
            <a:endParaRPr lang="zh-CN" altLang="en-US"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</a:t>
            </a:r>
            <a:endParaRPr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说的满屋里都笑起来。</a:t>
            </a:r>
            <a:endParaRPr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贾母亦笑道：“你们听听这嘴。我也算会说的，怎么说不过这猴儿。你婆婆也不敢强嘴。你和我梆梆的。”</a:t>
            </a:r>
            <a:endParaRPr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凤姐笑道：“我婆婆也是一样的疼宝玉，我也没处去诉冤，倒说我强嘴。”</a:t>
            </a:r>
            <a:endParaRPr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说着，又引着贾母笑了一回，贾母十分喜悦。       </a:t>
            </a:r>
            <a:endParaRPr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花边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4605" y="-8255"/>
            <a:ext cx="12221210" cy="6874510"/>
          </a:xfrm>
          <a:prstGeom prst="rect">
            <a:avLst/>
          </a:prstGeom>
        </p:spPr>
      </p:pic>
      <p:sp>
        <p:nvSpPr>
          <p:cNvPr id="83" name="TextBox 82"/>
          <p:cNvSpPr txBox="1"/>
          <p:nvPr/>
        </p:nvSpPr>
        <p:spPr>
          <a:xfrm>
            <a:off x="1219835" y="468630"/>
            <a:ext cx="9915525" cy="5015864"/>
          </a:xfrm>
          <a:prstGeom prst="roundRect">
            <a:avLst>
              <a:gd name="adj" fmla="val 0"/>
            </a:avLst>
          </a:prstGeom>
          <a:noFill/>
          <a:ln w="25400">
            <a:noFill/>
          </a:ln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</a:t>
            </a:r>
            <a:endParaRPr lang="zh-CN" altLang="en-US"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>
              <a:lnSpc>
                <a:spcPct val="100000"/>
              </a:lnSpc>
            </a:pPr>
            <a:r>
              <a:rPr lang="en-US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en-US" altLang="zh-CN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</a:t>
            </a:r>
            <a:r>
              <a:rPr lang="zh-CN" altLang="en-US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个性</a:t>
            </a:r>
            <a:endParaRPr lang="zh-CN" altLang="en-US"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>
              <a:lnSpc>
                <a:spcPct val="100000"/>
              </a:lnSpc>
            </a:pPr>
            <a:r>
              <a:rPr lang="zh-CN" altLang="en-US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（</a:t>
            </a:r>
            <a:r>
              <a:rPr lang="en-US" altLang="zh-CN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）《红楼梦》的艺术个性</a:t>
            </a:r>
            <a:endParaRPr lang="zh-CN" altLang="en-US"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>
              <a:lnSpc>
                <a:spcPct val="100000"/>
              </a:lnSpc>
            </a:pPr>
            <a:r>
              <a:rPr lang="zh-CN" altLang="en-US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第一，结构巧妙，恢弘壮阔。</a:t>
            </a:r>
            <a:endParaRPr lang="zh-CN" altLang="en-US"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>
              <a:lnSpc>
                <a:spcPct val="100000"/>
              </a:lnSpc>
            </a:pPr>
            <a:r>
              <a:rPr lang="zh-CN" altLang="en-US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整部小说对</a:t>
            </a:r>
            <a:r>
              <a:rPr lang="en-US" altLang="zh-CN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9</a:t>
            </a:r>
            <a:r>
              <a:rPr lang="zh-CN" altLang="en-US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和</a:t>
            </a:r>
            <a:r>
              <a:rPr lang="en-US" altLang="zh-CN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12</a:t>
            </a:r>
            <a:r>
              <a:rPr lang="zh-CN" altLang="en-US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两个数字有特殊的含义。</a:t>
            </a:r>
            <a:endParaRPr lang="zh-CN" altLang="en-US"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>
              <a:lnSpc>
                <a:spcPct val="100000"/>
              </a:lnSpc>
            </a:pPr>
            <a:r>
              <a:rPr lang="zh-CN" altLang="en-US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第二，草蛇灰线，伏延千里。</a:t>
            </a:r>
            <a:endParaRPr lang="zh-CN" altLang="en-US"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>
              <a:lnSpc>
                <a:spcPct val="100000"/>
              </a:lnSpc>
            </a:pPr>
            <a:r>
              <a:rPr lang="zh-CN" altLang="en-US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第三，人物个性鲜明，形象立体。</a:t>
            </a:r>
            <a:endParaRPr lang="zh-CN" altLang="en-US"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>
              <a:lnSpc>
                <a:spcPct val="100000"/>
              </a:lnSpc>
            </a:pPr>
            <a:r>
              <a:rPr lang="zh-CN" altLang="en-US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第四，对人本性</a:t>
            </a:r>
            <a:r>
              <a:rPr lang="en-US" altLang="zh-CN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r>
              <a:rPr lang="zh-CN" altLang="en-US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爱的追求和对人性摧残的控诉。</a:t>
            </a:r>
            <a:endParaRPr lang="zh-CN" altLang="en-US"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>
              <a:lnSpc>
                <a:spcPct val="100000"/>
              </a:lnSpc>
            </a:pPr>
            <a:endParaRPr lang="zh-CN" altLang="en-US"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00000"/>
              </a:lnSpc>
            </a:pPr>
            <a:endParaRPr lang="zh-CN" altLang="en-US"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花边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4605" y="-8255"/>
            <a:ext cx="12221210" cy="6874510"/>
          </a:xfrm>
          <a:prstGeom prst="rect">
            <a:avLst/>
          </a:prstGeom>
        </p:spPr>
      </p:pic>
      <p:sp>
        <p:nvSpPr>
          <p:cNvPr id="83" name="TextBox 82"/>
          <p:cNvSpPr txBox="1"/>
          <p:nvPr/>
        </p:nvSpPr>
        <p:spPr>
          <a:xfrm>
            <a:off x="1219835" y="468630"/>
            <a:ext cx="9915525" cy="3538219"/>
          </a:xfrm>
          <a:prstGeom prst="roundRect">
            <a:avLst>
              <a:gd name="adj" fmla="val 0"/>
            </a:avLst>
          </a:prstGeom>
          <a:noFill/>
          <a:ln w="25400">
            <a:noFill/>
          </a:ln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endParaRPr lang="zh-CN" altLang="en-US"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>
              <a:lnSpc>
                <a:spcPct val="100000"/>
              </a:lnSpc>
            </a:pPr>
            <a:r>
              <a:rPr lang="zh-CN" altLang="en-US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en-US" altLang="zh-CN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）《西游记》的艺术个性</a:t>
            </a:r>
            <a:endParaRPr lang="zh-CN" altLang="en-US"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>
              <a:lnSpc>
                <a:spcPct val="100000"/>
              </a:lnSpc>
            </a:pPr>
            <a:endParaRPr lang="zh-CN" altLang="en-US"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>
              <a:lnSpc>
                <a:spcPct val="100000"/>
              </a:lnSpc>
            </a:pPr>
            <a:r>
              <a:rPr lang="zh-CN" altLang="en-US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第一，造境艺术称绝。</a:t>
            </a:r>
            <a:endParaRPr lang="zh-CN" altLang="en-US"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>
              <a:lnSpc>
                <a:spcPct val="100000"/>
              </a:lnSpc>
            </a:pPr>
            <a:r>
              <a:rPr lang="zh-CN" altLang="en-US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第二，神魔小说的巅峰，使得神魔皆有人性。</a:t>
            </a:r>
            <a:endParaRPr lang="zh-CN" altLang="en-US"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>
              <a:lnSpc>
                <a:spcPct val="100000"/>
              </a:lnSpc>
            </a:pPr>
            <a:r>
              <a:rPr lang="zh-CN" altLang="en-US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第三，体现了明代儒释道三教的合流。</a:t>
            </a:r>
            <a:endParaRPr lang="zh-CN" altLang="en-US"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>
              <a:lnSpc>
                <a:spcPct val="100000"/>
              </a:lnSpc>
            </a:pPr>
            <a:endParaRPr lang="zh-CN" altLang="en-US"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花边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4605" y="-8255"/>
            <a:ext cx="12221210" cy="6874510"/>
          </a:xfrm>
          <a:prstGeom prst="rect">
            <a:avLst/>
          </a:prstGeom>
        </p:spPr>
      </p:pic>
      <p:sp>
        <p:nvSpPr>
          <p:cNvPr id="83" name="TextBox 82"/>
          <p:cNvSpPr txBox="1"/>
          <p:nvPr/>
        </p:nvSpPr>
        <p:spPr>
          <a:xfrm>
            <a:off x="1219835" y="468630"/>
            <a:ext cx="9915525" cy="2061210"/>
          </a:xfrm>
          <a:prstGeom prst="roundRect">
            <a:avLst>
              <a:gd name="adj" fmla="val 0"/>
            </a:avLst>
          </a:prstGeom>
          <a:noFill/>
          <a:ln w="25400">
            <a:noFill/>
          </a:ln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endParaRPr lang="zh-CN" altLang="en-US"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>
              <a:lnSpc>
                <a:spcPct val="100000"/>
              </a:lnSpc>
            </a:pPr>
            <a:r>
              <a:rPr lang="zh-CN" altLang="en-US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en-US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</a:t>
            </a:r>
            <a:r>
              <a:rPr lang="zh-CN" altLang="en-US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）《三国演义》的艺术特色</a:t>
            </a:r>
            <a:endParaRPr lang="zh-CN" altLang="en-US"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>
              <a:lnSpc>
                <a:spcPct val="100000"/>
              </a:lnSpc>
            </a:pPr>
            <a:r>
              <a:rPr lang="zh-CN" altLang="en-US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第一，战争描写波澜壮阔。</a:t>
            </a:r>
            <a:endParaRPr lang="zh-CN" altLang="en-US"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>
              <a:lnSpc>
                <a:spcPct val="100000"/>
              </a:lnSpc>
            </a:pPr>
            <a:r>
              <a:rPr lang="zh-CN" altLang="en-US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第二，历史真实和艺术真谛的完美统一。　　</a:t>
            </a:r>
            <a:endParaRPr lang="zh-CN" altLang="en-US"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花边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4605" y="-8255"/>
            <a:ext cx="12221210" cy="6874510"/>
          </a:xfrm>
          <a:prstGeom prst="rect">
            <a:avLst/>
          </a:prstGeom>
        </p:spPr>
      </p:pic>
      <p:sp>
        <p:nvSpPr>
          <p:cNvPr id="83" name="TextBox 82"/>
          <p:cNvSpPr txBox="1"/>
          <p:nvPr/>
        </p:nvSpPr>
        <p:spPr>
          <a:xfrm>
            <a:off x="1219835" y="468630"/>
            <a:ext cx="9915525" cy="4030979"/>
          </a:xfrm>
          <a:prstGeom prst="roundRect">
            <a:avLst>
              <a:gd name="adj" fmla="val 0"/>
            </a:avLst>
          </a:prstGeom>
          <a:noFill/>
          <a:ln w="25400">
            <a:noFill/>
          </a:ln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endParaRPr lang="zh-CN" altLang="en-US"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>
              <a:lnSpc>
                <a:spcPct val="100000"/>
              </a:lnSpc>
            </a:pPr>
            <a:r>
              <a:rPr lang="zh-CN" altLang="en-US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en-US" altLang="zh-CN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</a:t>
            </a:r>
            <a:r>
              <a:rPr lang="zh-CN" altLang="en-US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）《水浒传》的艺术个性</a:t>
            </a:r>
            <a:endParaRPr lang="zh-CN" altLang="en-US"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>
              <a:lnSpc>
                <a:spcPct val="100000"/>
              </a:lnSpc>
            </a:pPr>
            <a:endParaRPr lang="zh-CN" altLang="en-US"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>
              <a:lnSpc>
                <a:spcPct val="100000"/>
              </a:lnSpc>
            </a:pPr>
            <a:r>
              <a:rPr lang="zh-CN" altLang="en-US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第一，落草传。</a:t>
            </a:r>
            <a:endParaRPr lang="zh-CN" altLang="en-US"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>
              <a:lnSpc>
                <a:spcPct val="100000"/>
              </a:lnSpc>
            </a:pPr>
            <a:r>
              <a:rPr lang="zh-CN" altLang="en-US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第二，侠义传。</a:t>
            </a:r>
            <a:endParaRPr lang="zh-CN" altLang="en-US"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>
              <a:lnSpc>
                <a:spcPct val="100000"/>
              </a:lnSpc>
            </a:pPr>
            <a:r>
              <a:rPr lang="zh-CN" altLang="en-US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第三，兄弟传。</a:t>
            </a:r>
            <a:endParaRPr lang="zh-CN" altLang="en-US"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>
              <a:lnSpc>
                <a:spcPct val="100000"/>
              </a:lnSpc>
            </a:pPr>
            <a:r>
              <a:rPr lang="zh-CN" altLang="en-US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第四，英雄传。</a:t>
            </a:r>
            <a:endParaRPr lang="zh-CN" altLang="en-US"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>
              <a:lnSpc>
                <a:spcPct val="100000"/>
              </a:lnSpc>
            </a:pPr>
            <a:endParaRPr lang="zh-CN" altLang="en-US"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花边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4605" y="-8255"/>
            <a:ext cx="12221210" cy="6874510"/>
          </a:xfrm>
          <a:prstGeom prst="rect">
            <a:avLst/>
          </a:prstGeom>
        </p:spPr>
      </p:pic>
      <p:sp>
        <p:nvSpPr>
          <p:cNvPr id="83" name="TextBox 82"/>
          <p:cNvSpPr txBox="1"/>
          <p:nvPr/>
        </p:nvSpPr>
        <p:spPr>
          <a:xfrm>
            <a:off x="1304290" y="1299210"/>
            <a:ext cx="9915525" cy="4030979"/>
          </a:xfrm>
          <a:prstGeom prst="roundRect">
            <a:avLst>
              <a:gd name="adj" fmla="val 0"/>
            </a:avLst>
          </a:prstGeom>
          <a:noFill/>
          <a:ln w="25400">
            <a:noFill/>
          </a:ln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一、概述</a:t>
            </a:r>
            <a:endParaRPr lang="zh-CN" altLang="en-US"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《西游记》是明朝人吴承恩把唐僧取经的故事和民间传说相结合写成的。小说描写了曾经大闹天宫的神猴孙悟空护送师父唐僧去西天取经，在途中经历了九九八十一难，最终取得真经的故事。《西游记》想象丰富，故事精彩，语言生动，是我国著名的长篇神话小说。 </a:t>
            </a:r>
            <a:endParaRPr lang="zh-CN" altLang="en-US"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00000"/>
              </a:lnSpc>
            </a:pPr>
            <a:endParaRPr lang="zh-CN" altLang="en-US"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886835" y="592455"/>
            <a:ext cx="4071620" cy="706755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solidFill>
                  <a:srgbClr val="672317"/>
                </a:solidFill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zh-CN" altLang="en-US" sz="4000" b="1">
                <a:solidFill>
                  <a:srgbClr val="672317"/>
                </a:solidFill>
                <a:latin typeface="黑体" panose="02010609060101010101" charset="-122"/>
                <a:ea typeface="黑体" panose="02010609060101010101" charset="-122"/>
              </a:rPr>
              <a:t>明清四大小说</a:t>
            </a:r>
            <a:endParaRPr lang="zh-CN" altLang="en-US" sz="4000" b="1">
              <a:solidFill>
                <a:srgbClr val="672317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bldLvl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花边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4605" y="-8255"/>
            <a:ext cx="12221210" cy="6874510"/>
          </a:xfrm>
          <a:prstGeom prst="rect">
            <a:avLst/>
          </a:prstGeom>
        </p:spPr>
      </p:pic>
      <p:sp>
        <p:nvSpPr>
          <p:cNvPr id="83" name="TextBox 82"/>
          <p:cNvSpPr txBox="1"/>
          <p:nvPr/>
        </p:nvSpPr>
        <p:spPr>
          <a:xfrm>
            <a:off x="1304290" y="1299210"/>
            <a:ext cx="9915525" cy="4523104"/>
          </a:xfrm>
          <a:prstGeom prst="roundRect">
            <a:avLst>
              <a:gd name="adj" fmla="val 0"/>
            </a:avLst>
          </a:prstGeom>
          <a:noFill/>
          <a:ln w="25400">
            <a:noFill/>
          </a:ln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一、概述</a:t>
            </a:r>
            <a:endParaRPr lang="zh-CN" altLang="en-US"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</a:t>
            </a:r>
            <a:endParaRPr lang="zh-CN" altLang="en-US"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《红楼梦》又叫《石头记》，全书120回，清朝人曹雪芹写了前80回，高鹗续写了后40回。这部小说以贾宝玉和林黛玉的爱情悲剧为线索，描写了贾、王、史、薛四大家族特别是贾家的衰落过程。《红楼梦》是中国古典文学中艺术性和思想性结合得最好的一部长篇小说，是中国文学中伟大的现实主义杰作。 </a:t>
            </a:r>
            <a:endParaRPr lang="zh-CN" altLang="en-US"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</a:t>
            </a:r>
            <a:endParaRPr lang="zh-CN" altLang="en-US"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886835" y="592455"/>
            <a:ext cx="4071620" cy="706755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solidFill>
                  <a:srgbClr val="672317"/>
                </a:solidFill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zh-CN" altLang="en-US" sz="4000" b="1">
                <a:solidFill>
                  <a:srgbClr val="672317"/>
                </a:solidFill>
                <a:latin typeface="黑体" panose="02010609060101010101" charset="-122"/>
                <a:ea typeface="黑体" panose="02010609060101010101" charset="-122"/>
              </a:rPr>
              <a:t>明清四大小说</a:t>
            </a:r>
            <a:endParaRPr lang="zh-CN" altLang="en-US" sz="4000" b="1">
              <a:solidFill>
                <a:srgbClr val="672317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bldLvl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花边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4605" y="-8255"/>
            <a:ext cx="12221210" cy="6874510"/>
          </a:xfrm>
          <a:prstGeom prst="rect">
            <a:avLst/>
          </a:prstGeom>
        </p:spPr>
      </p:pic>
      <p:sp>
        <p:nvSpPr>
          <p:cNvPr id="83" name="TextBox 82"/>
          <p:cNvSpPr txBox="1"/>
          <p:nvPr/>
        </p:nvSpPr>
        <p:spPr>
          <a:xfrm>
            <a:off x="1376045" y="727710"/>
            <a:ext cx="9915525" cy="5015864"/>
          </a:xfrm>
          <a:prstGeom prst="roundRect">
            <a:avLst>
              <a:gd name="adj" fmla="val 0"/>
            </a:avLst>
          </a:prstGeom>
          <a:noFill/>
          <a:ln w="25400">
            <a:noFill/>
          </a:ln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二、艺术特色</a:t>
            </a:r>
            <a:endParaRPr lang="zh-CN" altLang="en-US"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>
              <a:lnSpc>
                <a:spcPct val="100000"/>
              </a:lnSpc>
            </a:pPr>
            <a:r>
              <a:rPr lang="zh-CN" altLang="en-US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en-US" altLang="zh-CN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1.</a:t>
            </a:r>
            <a:r>
              <a:rPr lang="zh-CN" altLang="en-US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共性   </a:t>
            </a:r>
            <a:endParaRPr lang="zh-CN" altLang="en-US"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en-US" altLang="zh-CN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） 全部以神话开头，并呈现出明显的模式化的创作倾向。</a:t>
            </a:r>
            <a:endParaRPr lang="zh-CN" altLang="en-US"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滚滚长江东逝水，浪花淘尽英雄。</a:t>
            </a:r>
            <a:endParaRPr lang="zh-CN" altLang="en-US"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是非成败转头空。青山依旧在，几度夕阳红。 </a:t>
            </a:r>
            <a:endParaRPr lang="zh-CN" altLang="en-US"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白发渔樵江渚上，惯看秋月春风。</a:t>
            </a:r>
            <a:endParaRPr lang="zh-CN" altLang="en-US"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一壶浊酒喜相逢。古今多少事，都付笑谈中。</a:t>
            </a:r>
            <a:endParaRPr lang="zh-CN" altLang="en-US"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                                   《三国演义》第一回</a:t>
            </a:r>
            <a:endParaRPr lang="zh-CN" altLang="en-US"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</a:t>
            </a:r>
            <a:endParaRPr lang="zh-CN" altLang="en-US"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/>
          <p:cNvSpPr/>
          <p:nvPr/>
        </p:nvSpPr>
        <p:spPr>
          <a:xfrm rot="1718587">
            <a:off x="4224867" y="2254251"/>
            <a:ext cx="353484" cy="353483"/>
          </a:xfrm>
          <a:prstGeom prst="ellipse">
            <a:avLst/>
          </a:prstGeom>
          <a:solidFill>
            <a:srgbClr val="8D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355">
              <a:solidFill>
                <a:srgbClr val="DFEBE2"/>
              </a:solidFill>
            </a:endParaRPr>
          </a:p>
        </p:txBody>
      </p:sp>
      <p:sp>
        <p:nvSpPr>
          <p:cNvPr id="9" name="椭圆 8"/>
          <p:cNvSpPr/>
          <p:nvPr/>
        </p:nvSpPr>
        <p:spPr>
          <a:xfrm rot="1718587">
            <a:off x="4102100" y="1833033"/>
            <a:ext cx="292100" cy="292100"/>
          </a:xfrm>
          <a:prstGeom prst="ellipse">
            <a:avLst/>
          </a:prstGeom>
          <a:solidFill>
            <a:srgbClr val="DFC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355">
              <a:solidFill>
                <a:srgbClr val="DFEBE2"/>
              </a:solidFill>
            </a:endParaRPr>
          </a:p>
        </p:txBody>
      </p:sp>
      <p:sp>
        <p:nvSpPr>
          <p:cNvPr id="10" name="椭圆 9"/>
          <p:cNvSpPr/>
          <p:nvPr/>
        </p:nvSpPr>
        <p:spPr>
          <a:xfrm rot="1718587">
            <a:off x="3598333" y="2931584"/>
            <a:ext cx="152400" cy="150283"/>
          </a:xfrm>
          <a:prstGeom prst="ellipse">
            <a:avLst/>
          </a:prstGeom>
          <a:solidFill>
            <a:srgbClr val="BAD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355">
              <a:solidFill>
                <a:srgbClr val="DFEBE2"/>
              </a:solidFill>
            </a:endParaRPr>
          </a:p>
        </p:txBody>
      </p:sp>
      <p:sp>
        <p:nvSpPr>
          <p:cNvPr id="11" name="椭圆 10"/>
          <p:cNvSpPr/>
          <p:nvPr/>
        </p:nvSpPr>
        <p:spPr>
          <a:xfrm rot="1718587">
            <a:off x="3496733" y="2108200"/>
            <a:ext cx="558800" cy="558800"/>
          </a:xfrm>
          <a:prstGeom prst="ellipse">
            <a:avLst/>
          </a:prstGeom>
          <a:solidFill>
            <a:srgbClr val="BAD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355">
              <a:solidFill>
                <a:srgbClr val="DFEBE2"/>
              </a:solidFill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252855" y="1483995"/>
            <a:ext cx="9686290" cy="2553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/>
            <a:r>
              <a:rPr sz="3200" b="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</a:rPr>
              <a:t>混沌未分天地乱，茫茫渺渺无人见。</a:t>
            </a:r>
            <a:endParaRPr sz="3200" b="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sz="3200" b="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</a:rPr>
              <a:t>自从盘古破鸿蒙，开辟从兹清浊辨。</a:t>
            </a:r>
            <a:endParaRPr sz="3200" b="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sz="3200" b="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</a:rPr>
              <a:t>覆载群生仰至仁，发明万物皆成善。</a:t>
            </a:r>
            <a:endParaRPr sz="3200" b="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sz="3200" b="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</a:rPr>
              <a:t>欲知造化会元功，须看西游释厄传。</a:t>
            </a:r>
            <a:endParaRPr sz="3200" b="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en-US" sz="3200" b="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3200" b="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</a:rPr>
              <a:t>《西游记》第一回</a:t>
            </a:r>
            <a:endParaRPr lang="zh-CN" altLang="en-US" sz="3200" b="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10" grpId="0" bldLvl="0" animBg="1"/>
      <p:bldP spid="11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/>
          <p:cNvSpPr/>
          <p:nvPr/>
        </p:nvSpPr>
        <p:spPr>
          <a:xfrm rot="1718587">
            <a:off x="4224867" y="2254251"/>
            <a:ext cx="353484" cy="353483"/>
          </a:xfrm>
          <a:prstGeom prst="ellipse">
            <a:avLst/>
          </a:prstGeom>
          <a:solidFill>
            <a:srgbClr val="8D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355">
              <a:solidFill>
                <a:srgbClr val="DFEBE2"/>
              </a:solidFill>
            </a:endParaRPr>
          </a:p>
        </p:txBody>
      </p:sp>
      <p:sp>
        <p:nvSpPr>
          <p:cNvPr id="9" name="椭圆 8"/>
          <p:cNvSpPr/>
          <p:nvPr/>
        </p:nvSpPr>
        <p:spPr>
          <a:xfrm rot="1718587">
            <a:off x="4102100" y="1833033"/>
            <a:ext cx="292100" cy="292100"/>
          </a:xfrm>
          <a:prstGeom prst="ellipse">
            <a:avLst/>
          </a:prstGeom>
          <a:solidFill>
            <a:srgbClr val="DFC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355">
              <a:solidFill>
                <a:srgbClr val="DFEBE2"/>
              </a:solidFill>
            </a:endParaRPr>
          </a:p>
        </p:txBody>
      </p:sp>
      <p:sp>
        <p:nvSpPr>
          <p:cNvPr id="10" name="椭圆 9"/>
          <p:cNvSpPr/>
          <p:nvPr/>
        </p:nvSpPr>
        <p:spPr>
          <a:xfrm rot="1718587">
            <a:off x="3598333" y="2931584"/>
            <a:ext cx="152400" cy="150283"/>
          </a:xfrm>
          <a:prstGeom prst="ellipse">
            <a:avLst/>
          </a:prstGeom>
          <a:solidFill>
            <a:srgbClr val="BAD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355">
              <a:solidFill>
                <a:srgbClr val="DFEBE2"/>
              </a:solidFill>
            </a:endParaRPr>
          </a:p>
        </p:txBody>
      </p:sp>
      <p:sp>
        <p:nvSpPr>
          <p:cNvPr id="11" name="椭圆 10"/>
          <p:cNvSpPr/>
          <p:nvPr/>
        </p:nvSpPr>
        <p:spPr>
          <a:xfrm rot="1718587">
            <a:off x="3496733" y="2108200"/>
            <a:ext cx="558800" cy="558800"/>
          </a:xfrm>
          <a:prstGeom prst="ellipse">
            <a:avLst/>
          </a:prstGeom>
          <a:solidFill>
            <a:srgbClr val="BAD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355">
              <a:solidFill>
                <a:srgbClr val="DFEBE2"/>
              </a:solidFill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405890" y="1514475"/>
            <a:ext cx="9686290" cy="2553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/>
            <a:r>
              <a:rPr sz="3200" b="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</a:rPr>
              <a:t> 浮生着甚苦奔忙，盛席华筵终散场。</a:t>
            </a:r>
            <a:endParaRPr sz="3200" b="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sz="3200" b="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</a:rPr>
              <a:t>悲喜千般同幻泡，古今一梦尽荒唐。</a:t>
            </a:r>
            <a:endParaRPr sz="3200" b="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sz="3200" b="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</a:rPr>
              <a:t>谩言红袖啼痕重，更有情痴抱恨长。</a:t>
            </a:r>
            <a:endParaRPr sz="3200" b="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sz="3200" b="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</a:rPr>
              <a:t>字字看来皆是血，十年辛苦不寻常。</a:t>
            </a:r>
            <a:endParaRPr sz="3200" b="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en-US" sz="3200" b="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</a:rPr>
              <a:t>                 ——</a:t>
            </a:r>
            <a:r>
              <a:rPr lang="zh-CN" altLang="en-US" sz="3200" b="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</a:rPr>
              <a:t>《红楼梦》第一回</a:t>
            </a:r>
            <a:endParaRPr lang="zh-CN" altLang="en-US" sz="3200" b="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10" grpId="0" bldLvl="0" animBg="1"/>
      <p:bldP spid="11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/>
          <p:cNvSpPr/>
          <p:nvPr/>
        </p:nvSpPr>
        <p:spPr>
          <a:xfrm rot="1718587">
            <a:off x="4224867" y="2254251"/>
            <a:ext cx="353484" cy="353483"/>
          </a:xfrm>
          <a:prstGeom prst="ellipse">
            <a:avLst/>
          </a:prstGeom>
          <a:solidFill>
            <a:srgbClr val="8D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355">
              <a:solidFill>
                <a:srgbClr val="DFEBE2"/>
              </a:solidFill>
            </a:endParaRPr>
          </a:p>
        </p:txBody>
      </p:sp>
      <p:sp>
        <p:nvSpPr>
          <p:cNvPr id="9" name="椭圆 8"/>
          <p:cNvSpPr/>
          <p:nvPr/>
        </p:nvSpPr>
        <p:spPr>
          <a:xfrm rot="1718587">
            <a:off x="4102100" y="1833033"/>
            <a:ext cx="292100" cy="292100"/>
          </a:xfrm>
          <a:prstGeom prst="ellipse">
            <a:avLst/>
          </a:prstGeom>
          <a:solidFill>
            <a:srgbClr val="DFC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355">
              <a:solidFill>
                <a:srgbClr val="DFEBE2"/>
              </a:solidFill>
            </a:endParaRPr>
          </a:p>
        </p:txBody>
      </p:sp>
      <p:sp>
        <p:nvSpPr>
          <p:cNvPr id="10" name="椭圆 9"/>
          <p:cNvSpPr/>
          <p:nvPr/>
        </p:nvSpPr>
        <p:spPr>
          <a:xfrm rot="1718587">
            <a:off x="3598333" y="2931584"/>
            <a:ext cx="152400" cy="150283"/>
          </a:xfrm>
          <a:prstGeom prst="ellipse">
            <a:avLst/>
          </a:prstGeom>
          <a:solidFill>
            <a:srgbClr val="BAD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355">
              <a:solidFill>
                <a:srgbClr val="DFEBE2"/>
              </a:solidFill>
            </a:endParaRPr>
          </a:p>
        </p:txBody>
      </p:sp>
      <p:sp>
        <p:nvSpPr>
          <p:cNvPr id="11" name="椭圆 10"/>
          <p:cNvSpPr/>
          <p:nvPr/>
        </p:nvSpPr>
        <p:spPr>
          <a:xfrm rot="1718587">
            <a:off x="3496733" y="2108200"/>
            <a:ext cx="558800" cy="558800"/>
          </a:xfrm>
          <a:prstGeom prst="ellipse">
            <a:avLst/>
          </a:prstGeom>
          <a:solidFill>
            <a:srgbClr val="BAD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355">
              <a:solidFill>
                <a:srgbClr val="DFEBE2"/>
              </a:solidFill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252855" y="-127000"/>
            <a:ext cx="9686290" cy="2553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/>
            <a:endParaRPr lang="zh-CN" altLang="en-US" sz="3200" b="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r>
              <a:rPr lang="zh-CN" altLang="en-US" sz="3200" b="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</a:rPr>
              <a:t>（2）小说中，诗词歌赋贯穿其中，体现了小说这种文学样式的集大成。</a:t>
            </a:r>
            <a:endParaRPr lang="zh-CN" altLang="en-US" sz="3200" b="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r>
              <a:rPr lang="zh-CN" altLang="en-US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lang="en-US" altLang="zh-CN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3200">
                <a:solidFill>
                  <a:srgbClr val="672317"/>
                </a:solidFill>
                <a:latin typeface="微软雅黑" panose="020B0503020204020204" charset="-122"/>
                <a:ea typeface="微软雅黑" panose="020B0503020204020204" charset="-122"/>
              </a:rPr>
              <a:t>）人物形象刻画形象生动，语言活泼，妙趣横生。</a:t>
            </a:r>
            <a:endParaRPr lang="zh-CN" altLang="en-US"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endParaRPr lang="zh-CN" altLang="en-US" sz="3200">
              <a:solidFill>
                <a:srgbClr val="672317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290" y="2008505"/>
            <a:ext cx="5087620" cy="455549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10" grpId="0" bldLvl="0" animBg="1"/>
      <p:bldP spid="11" grpId="0" bldLvl="0" animBg="1"/>
    </p:bldLst>
  </p:timing>
</p:sld>
</file>

<file path=ppt/tags/tag1.xml><?xml version="1.0" encoding="utf-8"?>
<p:tagLst xmlns:p="http://schemas.openxmlformats.org/presentationml/2006/main">
  <p:tag name="commondata" val="eyJoZGlkIjoiNDJhNmRkNzViNjZjOGM5ZmM5NmM2ZGNkODZhMjZmMWYifQ==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3422</Words>
  <Application>WPS 演示</Application>
  <PresentationFormat>自定义</PresentationFormat>
  <Paragraphs>146</Paragraphs>
  <Slides>34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42" baseType="lpstr">
      <vt:lpstr>Arial</vt:lpstr>
      <vt:lpstr>宋体</vt:lpstr>
      <vt:lpstr>Wingdings</vt:lpstr>
      <vt:lpstr>黑体</vt:lpstr>
      <vt:lpstr>微软雅黑</vt:lpstr>
      <vt:lpstr>Arial Unicode MS</vt:lpstr>
      <vt:lpstr>Calibri</vt:lpstr>
      <vt:lpstr>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古典梅花</dc:title>
  <dc:creator>第一PPT模板网-WWW.1PPT.COM</dc:creator>
  <cp:keywords>第一PPT模板网-WWW.1PPT.COM</cp:keywords>
  <cp:lastModifiedBy>周静研</cp:lastModifiedBy>
  <cp:revision>71</cp:revision>
  <dcterms:created xsi:type="dcterms:W3CDTF">2017-06-29T07:45:00Z</dcterms:created>
  <dcterms:modified xsi:type="dcterms:W3CDTF">2024-02-23T01:37:41Z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2052-12.1.0.16250</vt:lpwstr>
  </property>
  <property fmtid="{D5CDD505-2E9C-101B-9397-08002B2CF9AE}" pid="3" name="ICV">
    <vt:lpwstr>FBDD8FD254184045A12AAA182FDFF3C6_13</vt:lpwstr>
  </property>
</Properties>
</file>