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p3" ContentType="audio/mp3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media/image1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6" r:id="rId3"/>
    <p:sldId id="1600" r:id="rId5"/>
    <p:sldId id="1539" r:id="rId6"/>
    <p:sldId id="1574" r:id="rId7"/>
    <p:sldId id="1541" r:id="rId8"/>
    <p:sldId id="1575" r:id="rId9"/>
    <p:sldId id="1576" r:id="rId10"/>
    <p:sldId id="1601" r:id="rId11"/>
    <p:sldId id="1577" r:id="rId12"/>
    <p:sldId id="1588" r:id="rId13"/>
    <p:sldId id="1578" r:id="rId14"/>
    <p:sldId id="1602" r:id="rId15"/>
    <p:sldId id="1579" r:id="rId16"/>
    <p:sldId id="1580" r:id="rId17"/>
  </p:sldIdLst>
  <p:sldSz cx="12192000" cy="6858000"/>
  <p:notesSz cx="6858000" cy="9144000"/>
  <p:custDataLst>
    <p:tags r:id="rId2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  <p:cmAuthor id="1" name="Administrator" initials="A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052"/>
    <a:srgbClr val="485951"/>
    <a:srgbClr val="627161"/>
    <a:srgbClr val="F6CBB8"/>
    <a:srgbClr val="EB5322"/>
    <a:srgbClr val="F5CFBD"/>
    <a:srgbClr val="08092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6" d="100"/>
          <a:sy n="66" d="100"/>
        </p:scale>
        <p:origin x="2274" y="10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2" Type="http://schemas.openxmlformats.org/officeDocument/2006/relationships/tags" Target="tags/tag24.xml"/><Relationship Id="rId21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2" Type="http://schemas.openxmlformats.org/officeDocument/2006/relationships/theme" Target="theme/theme1.xml"/><Relationship Id="rId19" Type="http://schemas.openxmlformats.org/officeDocument/2006/relationships/viewProps" Target="viewProps.xml"/><Relationship Id="rId18" Type="http://schemas.openxmlformats.org/officeDocument/2006/relationships/presProps" Target="presProps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4693B735-A9FC-45CD-A3C4-E41F5E5C202B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 dirty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573D1D98-D0E3-4E9B-8173-99821A61D6E9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印品黑体" panose="00000500000000000000" pitchFamily="2" charset="-122"/>
        <a:ea typeface="印品黑体" panose="00000500000000000000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1D98-D0E3-4E9B-8173-99821A61D6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1D98-D0E3-4E9B-8173-99821A61D6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1D98-D0E3-4E9B-8173-99821A61D6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3D1D98-D0E3-4E9B-8173-99821A61D6E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7" Type="http://schemas.openxmlformats.org/officeDocument/2006/relationships/image" Target="../media/image1.jpeg"/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4A4F86-E839-47F5-BC93-F68D18679C4A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34D573-4D58-4709-808B-957FA86B612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0F4A4F86-E839-47F5-BC93-F68D18679C4A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8F34D573-4D58-4709-808B-957FA86B612D}" type="slidenum">
              <a:rPr lang="zh-CN" altLang="en-US" smtClean="0"/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image" Target="../media/image7.png"/><Relationship Id="rId8" Type="http://schemas.microsoft.com/office/2007/relationships/media" Target="../media/media1.mp3"/><Relationship Id="rId7" Type="http://schemas.openxmlformats.org/officeDocument/2006/relationships/audio" Target="../media/media1.mp3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3" Type="http://schemas.openxmlformats.org/officeDocument/2006/relationships/image" Target="../media/image3.png"/><Relationship Id="rId2" Type="http://schemas.openxmlformats.org/officeDocument/2006/relationships/tags" Target="../tags/tag6.xml"/><Relationship Id="rId11" Type="http://schemas.openxmlformats.org/officeDocument/2006/relationships/notesSlide" Target="../notesSlides/notesSlide1.xml"/><Relationship Id="rId10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2.xml"/><Relationship Id="rId8" Type="http://schemas.openxmlformats.org/officeDocument/2006/relationships/image" Target="../media/image27.png"/><Relationship Id="rId7" Type="http://schemas.openxmlformats.org/officeDocument/2006/relationships/tags" Target="../tags/tag18.xml"/><Relationship Id="rId6" Type="http://schemas.microsoft.com/office/2007/relationships/media" Target="../media/media3.mp4"/><Relationship Id="rId5" Type="http://schemas.openxmlformats.org/officeDocument/2006/relationships/video" Target="../media/media3.mp4"/><Relationship Id="rId4" Type="http://schemas.openxmlformats.org/officeDocument/2006/relationships/image" Target="../media/image26.png"/><Relationship Id="rId3" Type="http://schemas.openxmlformats.org/officeDocument/2006/relationships/tags" Target="../tags/tag17.xml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Relationship Id="rId3" Type="http://schemas.openxmlformats.org/officeDocument/2006/relationships/tags" Target="../tags/tag20.xml"/><Relationship Id="rId2" Type="http://schemas.openxmlformats.org/officeDocument/2006/relationships/image" Target="../media/image8.png"/><Relationship Id="rId1" Type="http://schemas.openxmlformats.org/officeDocument/2006/relationships/tags" Target="../tags/tag1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7" Type="http://schemas.openxmlformats.org/officeDocument/2006/relationships/image" Target="../media/image32.png"/><Relationship Id="rId6" Type="http://schemas.openxmlformats.org/officeDocument/2006/relationships/tags" Target="../tags/tag23.xml"/><Relationship Id="rId5" Type="http://schemas.openxmlformats.org/officeDocument/2006/relationships/image" Target="../media/image31.png"/><Relationship Id="rId4" Type="http://schemas.openxmlformats.org/officeDocument/2006/relationships/tags" Target="../tags/tag22.xml"/><Relationship Id="rId3" Type="http://schemas.openxmlformats.org/officeDocument/2006/relationships/image" Target="../media/image30.png"/><Relationship Id="rId2" Type="http://schemas.openxmlformats.org/officeDocument/2006/relationships/tags" Target="../tags/tag21.xml"/><Relationship Id="rId1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2.xml"/><Relationship Id="rId4" Type="http://schemas.openxmlformats.org/officeDocument/2006/relationships/image" Target="../media/image9.png"/><Relationship Id="rId3" Type="http://schemas.openxmlformats.org/officeDocument/2006/relationships/tags" Target="../tags/tag8.xml"/><Relationship Id="rId2" Type="http://schemas.openxmlformats.org/officeDocument/2006/relationships/image" Target="../media/image8.png"/><Relationship Id="rId1" Type="http://schemas.openxmlformats.org/officeDocument/2006/relationships/tags" Target="../tags/tag7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image" Target="../media/image13.png"/><Relationship Id="rId7" Type="http://schemas.openxmlformats.org/officeDocument/2006/relationships/tags" Target="../tags/tag12.xml"/><Relationship Id="rId6" Type="http://schemas.openxmlformats.org/officeDocument/2006/relationships/image" Target="../media/image12.png"/><Relationship Id="rId5" Type="http://schemas.openxmlformats.org/officeDocument/2006/relationships/tags" Target="../tags/tag11.xml"/><Relationship Id="rId4" Type="http://schemas.openxmlformats.org/officeDocument/2006/relationships/image" Target="../media/image11.png"/><Relationship Id="rId3" Type="http://schemas.openxmlformats.org/officeDocument/2006/relationships/tags" Target="../tags/tag10.xml"/><Relationship Id="rId2" Type="http://schemas.openxmlformats.org/officeDocument/2006/relationships/image" Target="../media/image10.png"/><Relationship Id="rId10" Type="http://schemas.openxmlformats.org/officeDocument/2006/relationships/notesSlide" Target="../notesSlides/notesSlide2.xml"/><Relationship Id="rId1" Type="http://schemas.openxmlformats.org/officeDocument/2006/relationships/tags" Target="../tags/tag9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3.xml"/><Relationship Id="rId8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Relationship Id="rId3" Type="http://schemas.openxmlformats.org/officeDocument/2006/relationships/tags" Target="../tags/tag14.xml"/><Relationship Id="rId2" Type="http://schemas.openxmlformats.org/officeDocument/2006/relationships/image" Target="../media/image10.png"/><Relationship Id="rId1" Type="http://schemas.openxmlformats.org/officeDocument/2006/relationships/tags" Target="../tags/tag13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3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image" Target="../media/image23.png"/><Relationship Id="rId4" Type="http://schemas.openxmlformats.org/officeDocument/2006/relationships/image" Target="../media/image9.png"/><Relationship Id="rId3" Type="http://schemas.openxmlformats.org/officeDocument/2006/relationships/tags" Target="../tags/tag16.xml"/><Relationship Id="rId2" Type="http://schemas.openxmlformats.org/officeDocument/2006/relationships/image" Target="../media/image8.png"/><Relationship Id="rId1" Type="http://schemas.openxmlformats.org/officeDocument/2006/relationships/tags" Target="../tags/tag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25.jpeg"/><Relationship Id="rId1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536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13" name="图形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9516" y="2177143"/>
            <a:ext cx="1710051" cy="3269343"/>
          </a:xfrm>
          <a:prstGeom prst="rect">
            <a:avLst/>
          </a:prstGeom>
        </p:spPr>
      </p:pic>
      <p:pic>
        <p:nvPicPr>
          <p:cNvPr id="14" name="图形 1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-17146" y="-86480"/>
            <a:ext cx="2455546" cy="276249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297" flipH="1">
            <a:off x="9091885" y="3952130"/>
            <a:ext cx="3915042" cy="2854235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03407" y="-1"/>
            <a:ext cx="2189973" cy="2521321"/>
          </a:xfrm>
          <a:prstGeom prst="rect">
            <a:avLst/>
          </a:prstGeom>
        </p:spPr>
      </p:pic>
      <p:pic>
        <p:nvPicPr>
          <p:cNvPr id="12" name="图形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26920" y="4028104"/>
            <a:ext cx="3674691" cy="3674691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6245225" y="692150"/>
            <a:ext cx="823595" cy="4954905"/>
          </a:xfrm>
          <a:prstGeom prst="rect">
            <a:avLst/>
          </a:prstGeom>
        </p:spPr>
        <p:txBody>
          <a:bodyPr vert="eaVert" wrap="square">
            <a:spAutoFit/>
          </a:bodyPr>
          <a:lstStyle/>
          <a:p>
            <a:pPr>
              <a:lnSpc>
                <a:spcPts val="5000"/>
              </a:lnSpc>
            </a:pPr>
            <a:r>
              <a:rPr lang="zh-CN" altLang="en-US" sz="8800" b="0" i="0" strike="noStrike" dirty="0">
                <a:solidFill>
                  <a:srgbClr val="FFC000"/>
                </a:solidFill>
                <a:effectLst/>
                <a:latin typeface="华文行楷" panose="02010800040101010101" charset="-122"/>
                <a:ea typeface="华文行楷" panose="02010800040101010101" charset="-122"/>
              </a:rPr>
              <a:t>中国衣裳</a:t>
            </a:r>
            <a:endParaRPr lang="zh-CN" altLang="en-US" sz="8800" b="0" i="0" strike="noStrike" dirty="0">
              <a:solidFill>
                <a:srgbClr val="FFC000"/>
              </a:solidFill>
              <a:effectLst/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2" name="水墨风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5194799" y="2114791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3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国风攻略唐代女子眉型图鉴上 - 1.抖音矩阵--国风百科--唐代女子眉型图鉴上(Av847278220,P1)">
            <a:hlinkClick r:id="" action="ppaction://media"/>
          </p:cNvPr>
          <p:cNvPicPr/>
          <p:nvPr>
            <p:ph idx="4294967295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798570" cy="6857365"/>
          </a:xfrm>
          <a:prstGeom prst="rect">
            <a:avLst/>
          </a:prstGeom>
        </p:spPr>
      </p:pic>
      <p:pic>
        <p:nvPicPr>
          <p:cNvPr id="5" name="国风攻略唐代女子眉型图鉴下 - 1.抖音矩阵--国风百科--唐代女子眉型图鉴下(Av207266100,P1)">
            <a:hlinkClick r:id="" action="ppaction://media"/>
          </p:cNvPr>
          <p:cNvPicPr/>
          <p:nvPr>
            <a:videoFile r:link="rId5"/>
            <p:extLst>
              <p:ext uri="{DAA4B4D4-6D71-4841-9C94-3DE7FCFB9230}">
                <p14:media xmlns:p14="http://schemas.microsoft.com/office/powerpoint/2010/main" r:embed="rId6"/>
              </p:ext>
            </p:extLst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633210" y="0"/>
            <a:ext cx="3811270" cy="67284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video fullScrn="0"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 fullScrn="0">
              <p:cMediaNode>
                <p:cTn id="8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13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48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5" name="图片 104"/>
          <p:cNvPicPr/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rcRect r="16500"/>
          <a:stretch>
            <a:fillRect/>
          </a:stretch>
        </p:blipFill>
        <p:spPr>
          <a:xfrm>
            <a:off x="-526415" y="1165225"/>
            <a:ext cx="9266555" cy="41656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文本框 3"/>
          <p:cNvSpPr txBox="1"/>
          <p:nvPr/>
        </p:nvSpPr>
        <p:spPr>
          <a:xfrm>
            <a:off x="7948295" y="1165225"/>
            <a:ext cx="4166870" cy="39382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buClrTx/>
              <a:buSzTx/>
              <a:buFontTx/>
            </a:pPr>
            <a:r>
              <a:rPr lang="en-US" altLang="zh-CN" sz="2800" b="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       </a:t>
            </a:r>
            <a:r>
              <a:rPr lang="zh-CN" altLang="en-US" sz="2800" b="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古代汉族男子将头发束在头顶，‍‍保持头部，‍‍法式的整齐含有‍‍约束自己的意思，‍‍是一种对人在道德上的约束，‍‍古人认为头发散乱非常不雅。</a:t>
            </a:r>
            <a:endParaRPr lang="zh-CN" altLang="en-US" sz="2800" b="0" dirty="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pic>
        <p:nvPicPr>
          <p:cNvPr id="2" name="图片 1" descr="山水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05410" y="4451985"/>
            <a:ext cx="12192000" cy="3517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3" b="29045"/>
          <a:stretch>
            <a:fillRect/>
          </a:stretch>
        </p:blipFill>
        <p:spPr>
          <a:xfrm>
            <a:off x="417195" y="504190"/>
            <a:ext cx="11358245" cy="3947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50695" y="1997075"/>
            <a:ext cx="8247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汉仪南宫体简" panose="02010609000101010101" pitchFamily="49" charset="-122"/>
                <a:ea typeface="汉仪南宫体简" panose="02010609000101010101" pitchFamily="49" charset="-122"/>
              </a:rPr>
              <a:t>三、古人衣服上那些小物件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5956935" y="3310255"/>
            <a:ext cx="6568440" cy="3547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2" name="图片 101"/>
          <p:cNvPicPr/>
          <p:nvPr/>
        </p:nvPicPr>
        <p:blipFill>
          <a:blip r:embed="rId1">
            <a:clrChange>
              <a:clrFrom>
                <a:srgbClr val="FFF8E6">
                  <a:alpha val="100000"/>
                </a:srgbClr>
              </a:clrFrom>
              <a:clrTo>
                <a:srgbClr val="FFF8E6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76900" y="3048000"/>
            <a:ext cx="6515100" cy="3810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图片 3"/>
          <p:cNvPicPr/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3539490"/>
            <a:ext cx="4725035" cy="331851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5"/>
          <p:cNvPicPr/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776605" y="-307975"/>
            <a:ext cx="5420995" cy="308546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6"/>
          <p:cNvPicPr/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7168515" y="318135"/>
            <a:ext cx="2435860" cy="257429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48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08" name="图片 107"/>
          <p:cNvPicPr/>
          <p:nvPr/>
        </p:nvPicPr>
        <p:blipFill>
          <a:blip r:embed="rId1"/>
          <a:stretch>
            <a:fillRect/>
          </a:stretch>
        </p:blipFill>
        <p:spPr>
          <a:xfrm>
            <a:off x="4533265" y="2664460"/>
            <a:ext cx="2220595" cy="19951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9" name="图片 108"/>
          <p:cNvPicPr/>
          <p:nvPr/>
        </p:nvPicPr>
        <p:blipFill>
          <a:blip r:embed="rId2"/>
          <a:stretch>
            <a:fillRect/>
          </a:stretch>
        </p:blipFill>
        <p:spPr>
          <a:xfrm>
            <a:off x="57150" y="103505"/>
            <a:ext cx="6096000" cy="39528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6528435" y="497840"/>
            <a:ext cx="5663565" cy="58623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buClrTx/>
              <a:buSzTx/>
              <a:buFontTx/>
            </a:pPr>
            <a:r>
              <a:rPr lang="zh-CN" altLang="en-US" sz="2800" b="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第一，为了美观；</a:t>
            </a:r>
            <a:endParaRPr lang="zh-CN" altLang="en-US" sz="2800" b="0" dirty="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>
              <a:lnSpc>
                <a:spcPts val="5000"/>
              </a:lnSpc>
              <a:buClrTx/>
              <a:buSzTx/>
              <a:buFontTx/>
            </a:pPr>
            <a:r>
              <a:rPr lang="zh-CN" altLang="en-US" sz="2800" b="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第二，标示等级。</a:t>
            </a:r>
            <a:endParaRPr lang="zh-CN" altLang="en-US" sz="2800" b="0" dirty="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>
              <a:lnSpc>
                <a:spcPts val="5000"/>
              </a:lnSpc>
              <a:buClrTx/>
              <a:buSzTx/>
              <a:buFontTx/>
            </a:pPr>
            <a:r>
              <a:rPr lang="zh-CN" altLang="en-US" sz="20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《唐六典》的规定：官员身上佩戴的鱼符，太子用玉制作，亲王用金子，普通官员只能用铜。</a:t>
            </a:r>
            <a:endParaRPr lang="zh-CN" altLang="en-US" sz="20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>
              <a:lnSpc>
                <a:spcPts val="5000"/>
              </a:lnSpc>
              <a:buClrTx/>
              <a:buSzTx/>
              <a:buFontTx/>
            </a:pPr>
            <a:r>
              <a:rPr lang="zh-CN" altLang="en-US" sz="2800" b="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第三，实用功能。</a:t>
            </a:r>
            <a:endParaRPr lang="zh-CN" altLang="en-US" sz="2800" b="0" dirty="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>
              <a:lnSpc>
                <a:spcPts val="5000"/>
              </a:lnSpc>
              <a:buClrTx/>
              <a:buSzTx/>
              <a:buFontTx/>
            </a:pPr>
            <a:r>
              <a:rPr lang="zh-CN" altLang="en-US" sz="2800" b="0" dirty="0">
                <a:solidFill>
                  <a:srgbClr val="FFC000"/>
                </a:solidFill>
                <a:latin typeface="华文行楷" panose="02010800040101010101" charset="-122"/>
                <a:ea typeface="华文行楷" panose="02010800040101010101" charset="-122"/>
              </a:rPr>
              <a:t>第四，提高个人修养。</a:t>
            </a:r>
            <a:endParaRPr lang="zh-CN" altLang="en-US" sz="2800" b="0" dirty="0">
              <a:solidFill>
                <a:srgbClr val="FFC000"/>
              </a:solidFill>
              <a:latin typeface="华文行楷" panose="02010800040101010101" charset="-122"/>
              <a:ea typeface="华文行楷" panose="02010800040101010101" charset="-122"/>
            </a:endParaRPr>
          </a:p>
          <a:p>
            <a:pPr algn="l">
              <a:lnSpc>
                <a:spcPts val="5000"/>
              </a:lnSpc>
              <a:buClrTx/>
              <a:buSzTx/>
              <a:buFontTx/>
            </a:pPr>
            <a:r>
              <a:rPr lang="zh-CN" altLang="en-US" sz="20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《韩非子·观行》记载：西门豹的性子很急，所以他佩戴韦来提醒自己不要急躁；董安于的性格很慢热，所以佩戴弓弦来提醒自己不要散漫。</a:t>
            </a:r>
            <a:endParaRPr lang="zh-CN" altLang="en-US" sz="20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10" name="图片 109"/>
          <p:cNvPicPr/>
          <p:nvPr/>
        </p:nvPicPr>
        <p:blipFill>
          <a:blip r:embed="rId3"/>
          <a:stretch>
            <a:fillRect/>
          </a:stretch>
        </p:blipFill>
        <p:spPr>
          <a:xfrm>
            <a:off x="57150" y="4247833"/>
            <a:ext cx="6096000" cy="32099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pic>
        <p:nvPicPr>
          <p:cNvPr id="2" name="图片 1" descr="山水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3700145"/>
            <a:ext cx="12192000" cy="3517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3" b="29045"/>
          <a:stretch>
            <a:fillRect/>
          </a:stretch>
        </p:blipFill>
        <p:spPr>
          <a:xfrm>
            <a:off x="417195" y="504190"/>
            <a:ext cx="11358245" cy="3947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50695" y="1997075"/>
            <a:ext cx="8247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汉仪南宫体简" panose="02010609000101010101" pitchFamily="49" charset="-122"/>
                <a:ea typeface="汉仪南宫体简" panose="02010609000101010101" pitchFamily="49" charset="-122"/>
              </a:rPr>
              <a:t>一、“衣裳”那些事儿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536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84" y="-313513"/>
            <a:ext cx="2980513" cy="298051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702"/>
          <a:stretch>
            <a:fillRect/>
          </a:stretch>
        </p:blipFill>
        <p:spPr>
          <a:xfrm>
            <a:off x="0" y="2973865"/>
            <a:ext cx="2031325" cy="3884135"/>
          </a:xfrm>
          <a:custGeom>
            <a:avLst/>
            <a:gdLst>
              <a:gd name="connsiteX0" fmla="*/ 0 w 2031325"/>
              <a:gd name="connsiteY0" fmla="*/ 0 h 3884135"/>
              <a:gd name="connsiteX1" fmla="*/ 1062259 w 2031325"/>
              <a:gd name="connsiteY1" fmla="*/ 0 h 3884135"/>
              <a:gd name="connsiteX2" fmla="*/ 1062259 w 2031325"/>
              <a:gd name="connsiteY2" fmla="*/ 1444198 h 3884135"/>
              <a:gd name="connsiteX3" fmla="*/ 2031325 w 2031325"/>
              <a:gd name="connsiteY3" fmla="*/ 1444198 h 3884135"/>
              <a:gd name="connsiteX4" fmla="*/ 2031325 w 2031325"/>
              <a:gd name="connsiteY4" fmla="*/ 2787291 h 3884135"/>
              <a:gd name="connsiteX5" fmla="*/ 1419567 w 2031325"/>
              <a:gd name="connsiteY5" fmla="*/ 2787291 h 3884135"/>
              <a:gd name="connsiteX6" fmla="*/ 1419567 w 2031325"/>
              <a:gd name="connsiteY6" fmla="*/ 3460583 h 3884135"/>
              <a:gd name="connsiteX7" fmla="*/ 2031325 w 2031325"/>
              <a:gd name="connsiteY7" fmla="*/ 3460583 h 3884135"/>
              <a:gd name="connsiteX8" fmla="*/ 2031325 w 2031325"/>
              <a:gd name="connsiteY8" fmla="*/ 3884135 h 3884135"/>
              <a:gd name="connsiteX9" fmla="*/ 0 w 2031325"/>
              <a:gd name="connsiteY9" fmla="*/ 3884135 h 3884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2031325" h="3884135">
                <a:moveTo>
                  <a:pt x="0" y="0"/>
                </a:moveTo>
                <a:lnTo>
                  <a:pt x="1062259" y="0"/>
                </a:lnTo>
                <a:lnTo>
                  <a:pt x="1062259" y="1444198"/>
                </a:lnTo>
                <a:lnTo>
                  <a:pt x="2031325" y="1444198"/>
                </a:lnTo>
                <a:lnTo>
                  <a:pt x="2031325" y="2787291"/>
                </a:lnTo>
                <a:lnTo>
                  <a:pt x="1419567" y="2787291"/>
                </a:lnTo>
                <a:lnTo>
                  <a:pt x="1419567" y="3460583"/>
                </a:lnTo>
                <a:lnTo>
                  <a:pt x="2031325" y="3460583"/>
                </a:lnTo>
                <a:lnTo>
                  <a:pt x="2031325" y="3884135"/>
                </a:lnTo>
                <a:lnTo>
                  <a:pt x="0" y="3884135"/>
                </a:lnTo>
                <a:close/>
              </a:path>
            </a:pathLst>
          </a:custGeom>
        </p:spPr>
      </p:pic>
      <p:sp>
        <p:nvSpPr>
          <p:cNvPr id="15" name="矩形 14"/>
          <p:cNvSpPr/>
          <p:nvPr/>
        </p:nvSpPr>
        <p:spPr>
          <a:xfrm>
            <a:off x="6347460" y="2561590"/>
            <a:ext cx="3583940" cy="3473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l">
              <a:lnSpc>
                <a:spcPts val="2000"/>
              </a:lnSpc>
            </a:pPr>
            <a:r>
              <a:rPr lang="zh-CN" altLang="en-US" sz="54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  <a:sym typeface="+mn-ea"/>
              </a:rPr>
              <a:t>上衣下裳</a:t>
            </a:r>
            <a:endParaRPr lang="zh-CN" altLang="en-US" sz="540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  <a:sym typeface="+mn-ea"/>
            </a:endParaRPr>
          </a:p>
        </p:txBody>
      </p:sp>
      <p:pic>
        <p:nvPicPr>
          <p:cNvPr id="3" name="图片 2" descr="裳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0" y="2667000"/>
            <a:ext cx="4708525" cy="3806190"/>
          </a:xfrm>
          <a:prstGeom prst="rect">
            <a:avLst/>
          </a:prstGeom>
        </p:spPr>
      </p:pic>
      <p:pic>
        <p:nvPicPr>
          <p:cNvPr id="5" name="图片 4" descr="衣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0" y="501650"/>
            <a:ext cx="4708525" cy="2472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5360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8184" y="-313513"/>
            <a:ext cx="2980513" cy="298051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1207770" y="5552440"/>
            <a:ext cx="1064260" cy="347345"/>
          </a:xfrm>
          <a:prstGeom prst="rect">
            <a:avLst/>
          </a:prstGeom>
        </p:spPr>
        <p:txBody>
          <a:bodyPr vert="horz" wrap="square">
            <a:spAutoFit/>
          </a:bodyPr>
          <a:lstStyle/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汉代衣</a:t>
            </a:r>
            <a:r>
              <a:rPr lang="zh-CN" altLang="en-US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裳</a:t>
            </a:r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  <p:pic>
        <p:nvPicPr>
          <p:cNvPr id="6" name="图片 5" descr="犊鼻裈.webp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6300470" y="1989455"/>
            <a:ext cx="2969260" cy="3081020"/>
          </a:xfrm>
          <a:prstGeom prst="rect">
            <a:avLst/>
          </a:prstGeom>
        </p:spPr>
      </p:pic>
      <p:pic>
        <p:nvPicPr>
          <p:cNvPr id="7" name="图片 6" descr="汉代裤子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1295" y="951230"/>
            <a:ext cx="3564255" cy="4214495"/>
          </a:xfrm>
          <a:prstGeom prst="rect">
            <a:avLst/>
          </a:prstGeom>
        </p:spPr>
      </p:pic>
      <p:pic>
        <p:nvPicPr>
          <p:cNvPr id="9" name="图片 8" descr="汉代女子服饰.webp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8815" y="-94615"/>
            <a:ext cx="3810000" cy="6305550"/>
          </a:xfrm>
          <a:prstGeom prst="rect">
            <a:avLst/>
          </a:prstGeom>
        </p:spPr>
      </p:pic>
      <p:pic>
        <p:nvPicPr>
          <p:cNvPr id="102" name="图片 101"/>
          <p:cNvPicPr/>
          <p:nvPr/>
        </p:nvPicPr>
        <p:blipFill>
          <a:blip r:embed="rId7"/>
          <a:stretch>
            <a:fillRect/>
          </a:stretch>
        </p:blipFill>
        <p:spPr>
          <a:xfrm>
            <a:off x="3910965" y="602615"/>
            <a:ext cx="2552065" cy="52381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7095490" y="5552440"/>
            <a:ext cx="1379220" cy="347345"/>
          </a:xfrm>
          <a:prstGeom prst="rect">
            <a:avLst/>
          </a:prstGeom>
        </p:spPr>
        <p:txBody>
          <a:bodyPr vert="horz"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犊鼻裈[kūn]</a:t>
            </a:r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46320" y="5552440"/>
            <a:ext cx="680720" cy="347345"/>
          </a:xfrm>
          <a:prstGeom prst="rect">
            <a:avLst/>
          </a:prstGeom>
        </p:spPr>
        <p:txBody>
          <a:bodyPr vert="horz" wrap="square">
            <a:spAutoFit/>
          </a:bodyPr>
          <a:p>
            <a:pPr lvl="0" algn="l">
              <a:lnSpc>
                <a:spcPts val="2000"/>
              </a:lnSpc>
            </a:pPr>
            <a:r>
              <a:rPr lang="en-US" altLang="zh-CN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跽坐</a:t>
            </a:r>
            <a:endParaRPr lang="en-US" altLang="zh-CN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310495" y="5899785"/>
            <a:ext cx="1475740" cy="347345"/>
          </a:xfrm>
          <a:prstGeom prst="rect">
            <a:avLst/>
          </a:prstGeom>
        </p:spPr>
        <p:txBody>
          <a:bodyPr vert="horz" wrap="square">
            <a:spAutoFit/>
          </a:bodyPr>
          <a:p>
            <a:pPr lvl="0" algn="l">
              <a:lnSpc>
                <a:spcPts val="2000"/>
              </a:lnSpc>
            </a:pPr>
            <a:r>
              <a:rPr lang="zh-CN" altLang="en-US" sz="1600" dirty="0">
                <a:solidFill>
                  <a:schemeClr val="bg1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+mn-ea"/>
              </a:rPr>
              <a:t>曲裾深衣</a:t>
            </a:r>
            <a:endParaRPr lang="zh-CN" altLang="en-US" sz="1600" dirty="0">
              <a:solidFill>
                <a:schemeClr val="bg1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+mn-ea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 advClick="0" advTm="0">
        <p14:gallery dir="l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48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4000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97297" flipH="1">
            <a:off x="9400416" y="4342202"/>
            <a:ext cx="3524110" cy="2569229"/>
          </a:xfrm>
          <a:prstGeom prst="rect">
            <a:avLst/>
          </a:prstGeom>
        </p:spPr>
      </p:pic>
      <p:pic>
        <p:nvPicPr>
          <p:cNvPr id="35" name="图形 34"/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-17146" y="-86480"/>
            <a:ext cx="2023746" cy="227671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4"/>
          <a:stretch>
            <a:fillRect/>
          </a:stretch>
        </p:blipFill>
        <p:spPr>
          <a:xfrm>
            <a:off x="-17145" y="3788410"/>
            <a:ext cx="5432425" cy="306959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矩形 1"/>
          <p:cNvSpPr/>
          <p:nvPr/>
        </p:nvSpPr>
        <p:spPr>
          <a:xfrm>
            <a:off x="3670300" y="1785620"/>
            <a:ext cx="6325870" cy="732155"/>
          </a:xfrm>
          <a:prstGeom prst="rect">
            <a:avLst/>
          </a:prstGeom>
        </p:spPr>
        <p:txBody>
          <a:bodyPr vert="horz" wrap="square">
            <a:spAutoFit/>
          </a:bodyPr>
          <a:p>
            <a:pPr>
              <a:lnSpc>
                <a:spcPts val="5000"/>
              </a:lnSpc>
            </a:pPr>
            <a:r>
              <a:rPr lang="zh-CN" altLang="en-US" sz="440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微管仲，吾其披发左衽。</a:t>
            </a:r>
            <a:endParaRPr lang="zh-CN" altLang="en-US" sz="440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400" advClick="0" advTm="0">
        <p14:doors dir="vert"/>
      </p:transition>
    </mc:Choice>
    <mc:Fallback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矩形 3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48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3" name="图片 13" descr="IMG_25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35915" y="383540"/>
            <a:ext cx="4267200" cy="59055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3" name="文本框 102"/>
          <p:cNvSpPr txBox="1"/>
          <p:nvPr/>
        </p:nvSpPr>
        <p:spPr>
          <a:xfrm>
            <a:off x="5289550" y="1811655"/>
            <a:ext cx="6775450" cy="20148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5000"/>
              </a:lnSpc>
              <a:buClrTx/>
              <a:buSzTx/>
              <a:buFontTx/>
            </a:pPr>
            <a:r>
              <a:rPr lang="en-US" altLang="zh-CN" sz="2800" b="0" dirty="0">
                <a:solidFill>
                  <a:schemeClr val="tx1"/>
                </a:solidFill>
                <a:latin typeface="华文行楷" panose="02010800040101010101" charset="-122"/>
                <a:ea typeface="华文行楷" panose="02010800040101010101" charset="-122"/>
              </a:rPr>
              <a:t>    </a:t>
            </a:r>
            <a:r>
              <a:rPr lang="zh-CN" altLang="en-US" sz="28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《旧唐书·舆服志》记载，唐玄宗时期宫中女子，“或有著丈夫衣服靴衫，而尊卑内外，斯一贯矣”。</a:t>
            </a:r>
            <a:endParaRPr lang="zh-CN" altLang="en-US" sz="28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5" name="矩形 4"/>
          <p:cNvSpPr/>
          <p:nvPr/>
        </p:nvSpPr>
        <p:spPr>
          <a:xfrm>
            <a:off x="0" y="0"/>
            <a:ext cx="12191998" cy="6858000"/>
          </a:xfrm>
          <a:prstGeom prst="rect">
            <a:avLst/>
          </a:prstGeom>
          <a:solidFill>
            <a:srgbClr val="48595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 sz="4000" dirty="0"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103" name="文本框 102"/>
          <p:cNvSpPr txBox="1"/>
          <p:nvPr/>
        </p:nvSpPr>
        <p:spPr>
          <a:xfrm>
            <a:off x="5214620" y="726440"/>
            <a:ext cx="6824345" cy="137350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>
              <a:lnSpc>
                <a:spcPts val="5000"/>
              </a:lnSpc>
              <a:buClrTx/>
              <a:buSzTx/>
              <a:buFontTx/>
            </a:pPr>
            <a:r>
              <a:rPr lang="en-US" altLang="zh-CN" sz="2800" b="0" dirty="0">
                <a:latin typeface="华文行楷" panose="02010800040101010101" charset="-122"/>
                <a:ea typeface="华文行楷" panose="02010800040101010101" charset="-122"/>
              </a:rPr>
              <a:t>      </a:t>
            </a:r>
            <a:r>
              <a:rPr lang="zh-CN" altLang="en-US" sz="28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《新唐书》曾记载：“久之，主衣紫袍玉带，折上巾，具纷砺，歌舞帝前。”</a:t>
            </a:r>
            <a:endParaRPr lang="zh-CN" altLang="en-US" sz="28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031740" y="2607945"/>
            <a:ext cx="7007225" cy="329755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algn="l">
              <a:lnSpc>
                <a:spcPts val="5000"/>
              </a:lnSpc>
              <a:buClrTx/>
              <a:buSzTx/>
              <a:buFontTx/>
            </a:pPr>
            <a:r>
              <a:rPr lang="en-US" altLang="zh-CN" sz="2800" b="0" dirty="0">
                <a:latin typeface="华文行楷" panose="02010800040101010101" charset="-122"/>
                <a:ea typeface="华文行楷" panose="02010800040101010101" charset="-122"/>
              </a:rPr>
              <a:t>       </a:t>
            </a:r>
            <a:r>
              <a:rPr lang="zh-CN" altLang="en-US" sz="2400" b="0" dirty="0">
                <a:solidFill>
                  <a:schemeClr val="bg1"/>
                </a:solidFill>
                <a:latin typeface="华文行楷" panose="02010800040101010101" charset="-122"/>
                <a:ea typeface="华文行楷" panose="02010800040101010101" charset="-122"/>
              </a:rPr>
              <a:t>唐高宗时期，仿男装样式的女性长袍过膝，不及脚面，穿窄口袴腰系革带，有时会在腰间佩带蹀躞带等，脚穿靴子或线鞋。部分女性的装扮则完全与男子相同，即裹幞头、身着圆领袍，腰系革带、脚穿靴子。</a:t>
            </a:r>
            <a:endParaRPr lang="zh-CN" altLang="en-US" sz="2400" b="0" dirty="0">
              <a:solidFill>
                <a:schemeClr val="bg1"/>
              </a:solidFill>
              <a:latin typeface="华文行楷" panose="02010800040101010101" charset="-122"/>
              <a:ea typeface="华文行楷" panose="02010800040101010101" charset="-122"/>
            </a:endParaRPr>
          </a:p>
        </p:txBody>
      </p:sp>
      <p:pic>
        <p:nvPicPr>
          <p:cNvPr id="14" name="图片 14" descr="IMG_25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2715" y="1639253"/>
            <a:ext cx="4762500" cy="305752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 advClick="0" advTm="0">
        <p14:pan dir="u"/>
      </p:transition>
    </mc:Choice>
    <mc:Fallback>
      <p:transition spd="slow" advClick="0" advTm="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4"/>
          <p:cNvSpPr>
            <a:spLocks noGrp="1"/>
          </p:cNvSpPr>
          <p:nvPr>
            <p:ph type="title"/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6" name="文本占位符 5"/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lnSpcReduction="10000"/>
          </a:bodyPr>
          <a:p>
            <a:endParaRPr lang="zh-CN" altLang="en-US"/>
          </a:p>
        </p:txBody>
      </p:sp>
      <p:pic>
        <p:nvPicPr>
          <p:cNvPr id="2" name="图片 1" descr="山水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-105410" y="4451985"/>
            <a:ext cx="12192000" cy="35179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>
            <p:custDataLst>
              <p:tags r:id="rId3"/>
            </p:custDataLst>
          </p:nvPr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313" b="29045"/>
          <a:stretch>
            <a:fillRect/>
          </a:stretch>
        </p:blipFill>
        <p:spPr>
          <a:xfrm>
            <a:off x="417195" y="504190"/>
            <a:ext cx="11358245" cy="3947795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1750695" y="1997075"/>
            <a:ext cx="82473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3600" dirty="0">
                <a:solidFill>
                  <a:schemeClr val="tx1">
                    <a:lumMod val="95000"/>
                    <a:lumOff val="5000"/>
                  </a:schemeClr>
                </a:solidFill>
                <a:latin typeface="汉仪南宫体简" panose="02010609000101010101" pitchFamily="49" charset="-122"/>
                <a:ea typeface="汉仪南宫体简" panose="02010609000101010101" pitchFamily="49" charset="-122"/>
              </a:rPr>
              <a:t>二、古人也爱化妆</a:t>
            </a:r>
            <a:endParaRPr lang="zh-CN" altLang="en-US" sz="3600" dirty="0">
              <a:solidFill>
                <a:schemeClr val="tx1">
                  <a:lumMod val="95000"/>
                  <a:lumOff val="5000"/>
                </a:schemeClr>
              </a:solidFill>
              <a:latin typeface="汉仪南宫体简" panose="02010609000101010101" pitchFamily="49" charset="-122"/>
              <a:ea typeface="汉仪南宫体简" panose="02010609000101010101" pitchFamily="49" charset="-122"/>
            </a:endParaRPr>
          </a:p>
        </p:txBody>
      </p:sp>
      <p:pic>
        <p:nvPicPr>
          <p:cNvPr id="100" name="图片 99"/>
          <p:cNvPicPr/>
          <p:nvPr/>
        </p:nvPicPr>
        <p:blipFill>
          <a:blip r:embed="rId5"/>
          <a:stretch>
            <a:fillRect/>
          </a:stretch>
        </p:blipFill>
        <p:spPr>
          <a:xfrm>
            <a:off x="5956935" y="3310255"/>
            <a:ext cx="6568440" cy="35477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103" name="图片 102"/>
          <p:cNvPicPr/>
          <p:nvPr/>
        </p:nvPicPr>
        <p:blipFill>
          <a:blip r:embed="rId1"/>
          <a:stretch>
            <a:fillRect/>
          </a:stretch>
        </p:blipFill>
        <p:spPr>
          <a:xfrm>
            <a:off x="6398130" y="0"/>
            <a:ext cx="4686560" cy="6858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4" name="图片 103"/>
          <p:cNvPicPr/>
          <p:nvPr/>
        </p:nvPicPr>
        <p:blipFill>
          <a:blip r:embed="rId2"/>
          <a:srcRect l="-2974" t="-426" r="2974" b="1546"/>
          <a:stretch>
            <a:fillRect/>
          </a:stretch>
        </p:blipFill>
        <p:spPr>
          <a:xfrm>
            <a:off x="820420" y="0"/>
            <a:ext cx="5164455" cy="6858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>
      <p:transition spd="slow" advClick="0" advTm="0">
        <p:fade/>
      </p:transition>
    </mc:Fallback>
  </mc:AlternateContent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PLACING_PICTURE_USER_VIEWPORT" val="{&quot;height&quot;:6116.748031496063,&quot;width&quot;:3198.9370078740158}"/>
</p:tagLst>
</file>

<file path=ppt/tags/tag11.xml><?xml version="1.0" encoding="utf-8"?>
<p:tagLst xmlns:p="http://schemas.openxmlformats.org/presentationml/2006/main">
  <p:tag name="KSO_WM_UNIT_PLACING_PICTURE_USER_VIEWPORT" val="{&quot;height&quot;:7275,&quot;width&quot;:9000}"/>
</p:tagLst>
</file>

<file path=ppt/tags/tag12.xml><?xml version="1.0" encoding="utf-8"?>
<p:tagLst xmlns:p="http://schemas.openxmlformats.org/presentationml/2006/main">
  <p:tag name="KSO_WM_UNIT_PLACING_PICTURE_USER_VIEWPORT" val="{&quot;height&quot;:4725,&quot;width&quot;:9000}"/>
</p:tagLst>
</file>

<file path=ppt/tags/tag13.xml><?xml version="1.0" encoding="utf-8"?>
<p:tagLst xmlns:p="http://schemas.openxmlformats.org/presentationml/2006/main">
  <p:tag name="KSO_WM_UNIT_PLACING_PICTURE_USER_VIEWPORT" val="{&quot;height&quot;:4693.721259842519,&quot;width&quot;:4693.721259842519}"/>
</p:tagLst>
</file>

<file path=ppt/tags/tag14.xml><?xml version="1.0" encoding="utf-8"?>
<p:tagLst xmlns:p="http://schemas.openxmlformats.org/presentationml/2006/main">
  <p:tag name="KSO_WM_UNIT_PLACING_PICTURE_USER_VIEWPORT" val="{&quot;height&quot;:4852,&quot;width&quot;:4676}"/>
</p:tagLst>
</file>

<file path=ppt/tags/tag15.xml><?xml version="1.0" encoding="utf-8"?>
<p:tagLst xmlns:p="http://schemas.openxmlformats.org/presentationml/2006/main">
  <p:tag name="KSO_WM_UNIT_PLACING_PICTURE_USER_VIEWPORT" val="{&quot;height&quot;:5540,&quot;width&quot;:19200}"/>
</p:tagLst>
</file>

<file path=ppt/tags/tag16.xml><?xml version="1.0" encoding="utf-8"?>
<p:tagLst xmlns:p="http://schemas.openxmlformats.org/presentationml/2006/main">
  <p:tag name="KSO_WM_UNIT_PLACING_PICTURE_USER_VIEWPORT" val="{&quot;height&quot;:5631.044094488189,&quot;width&quot;:14204.820472440944}"/>
</p:tagLst>
</file>

<file path=ppt/tags/tag17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8.xml><?xml version="1.0" encoding="utf-8"?>
<p:tagLst xmlns:p="http://schemas.openxmlformats.org/presentationml/2006/main">
  <p:tag name="KSO_WM_MEDIACOVER_FLAG" val="1"/>
  <p:tag name="KSO_WM_UNIT_MEDIACOVER_BTN_STATE" val="1"/>
  <p:tag name="KSO_WM_UNIT_MEDIACOVER_BTNRECT" val="0*0*0*0"/>
</p:tagLst>
</file>

<file path=ppt/tags/tag19.xml><?xml version="1.0" encoding="utf-8"?>
<p:tagLst xmlns:p="http://schemas.openxmlformats.org/presentationml/2006/main">
  <p:tag name="KSO_WM_UNIT_PLACING_PICTURE_USER_VIEWPORT" val="{&quot;height&quot;:5540,&quot;width&quot;:19200}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PLACING_PICTURE_USER_VIEWPORT" val="{&quot;height&quot;:5631.044094488189,&quot;width&quot;:14204.820472440944}"/>
</p:tagLst>
</file>

<file path=ppt/tags/tag21.xml><?xml version="1.0" encoding="utf-8"?>
<p:tagLst xmlns:p="http://schemas.openxmlformats.org/presentationml/2006/main">
  <p:tag name="KSO_WM_UNIT_PLACING_PICTURE_USER_VIEWPORT" val="{&quot;height&quot;:6900,&quot;width&quot;:9870}"/>
</p:tagLst>
</file>

<file path=ppt/tags/tag22.xml><?xml version="1.0" encoding="utf-8"?>
<p:tagLst xmlns:p="http://schemas.openxmlformats.org/presentationml/2006/main">
  <p:tag name="KSO_WM_UNIT_PLACING_PICTURE_USER_VIEWPORT" val="{&quot;height&quot;:7244,&quot;width&quot;:10892}"/>
</p:tagLst>
</file>

<file path=ppt/tags/tag23.xml><?xml version="1.0" encoding="utf-8"?>
<p:tagLst xmlns:p="http://schemas.openxmlformats.org/presentationml/2006/main">
  <p:tag name="KSO_WM_UNIT_PLACING_PICTURE_USER_VIEWPORT" val="{&quot;height&quot;:7269,&quot;width&quot;:7261}"/>
</p:tagLst>
</file>

<file path=ppt/tags/tag24.xml><?xml version="1.0" encoding="utf-8"?>
<p:tagLst xmlns:p="http://schemas.openxmlformats.org/presentationml/2006/main">
  <p:tag name="ISPRING_PRESENTATION_TITLE" val="旗袍"/>
  <p:tag name="ISPRING_SCORM_RATE_SLIDES" val="0"/>
  <p:tag name="ISPRING_SCORM_RATE_QUIZZES" val="0"/>
  <p:tag name="ISPRING_SCORM_PASSING_SCORE" val="0.000000"/>
  <p:tag name="ISPRING_ULTRA_SCORM_COURSE_ID" val="DAD7085C-7DF8-4988-BE48-56AC738B010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内容列表"/>
  <p:tag name="ISPRINGCLOUDFOLDERID" val="0"/>
  <p:tag name="ISPRINGCLOUDFOLDERPATH" val="资源库"/>
  <p:tag name="ISPRING_OUTPUT_FOLDER" val="E:\ppt\17904405"/>
  <p:tag name="ISPRING_FIRST_PUBLISH" val="1"/>
  <p:tag name="KSO_WPP_MARK_KEY" val="506763c0-24e7-49a2-a68e-2204a5b514ad"/>
  <p:tag name="COMMONDATA" val="eyJoZGlkIjoiOTAyYWNiYjYyYmMyZWYyYjk2ZDA0NTZlZTU4MWEyNjgifQ=="/>
  <p:tag name="commondata" val="eyJoZGlkIjoiNDJhNmRkNzViNjZjOGM5ZmM5NmM2ZGNkODZhMjZmMWYifQ==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PLACING_PICTURE_USER_VIEWPORT" val="{&quot;height&quot;:4350.377952755905,&quot;width&quot;:3867.0015748031497}"/>
</p:tagLst>
</file>

<file path=ppt/tags/tag7.xml><?xml version="1.0" encoding="utf-8"?>
<p:tagLst xmlns:p="http://schemas.openxmlformats.org/presentationml/2006/main">
  <p:tag name="KSO_WM_UNIT_PLACING_PICTURE_USER_VIEWPORT" val="{&quot;height&quot;:5540,&quot;width&quot;:19200}"/>
</p:tagLst>
</file>

<file path=ppt/tags/tag8.xml><?xml version="1.0" encoding="utf-8"?>
<p:tagLst xmlns:p="http://schemas.openxmlformats.org/presentationml/2006/main">
  <p:tag name="KSO_WM_UNIT_PLACING_PICTURE_USER_VIEWPORT" val="{&quot;height&quot;:5631.044094488189,&quot;width&quot;:14204.820472440944}"/>
</p:tagLst>
</file>

<file path=ppt/tags/tag9.xml><?xml version="1.0" encoding="utf-8"?>
<p:tagLst xmlns:p="http://schemas.openxmlformats.org/presentationml/2006/main">
  <p:tag name="KSO_WM_UNIT_PLACING_PICTURE_USER_VIEWPORT" val="{&quot;height&quot;:4693.721259842519,&quot;width&quot;:4693.721259842519}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468</Words>
  <Application>WPS 演示</Application>
  <PresentationFormat>宽屏</PresentationFormat>
  <Paragraphs>35</Paragraphs>
  <Slides>14</Slides>
  <Notes>25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14</vt:i4>
      </vt:variant>
    </vt:vector>
  </HeadingPairs>
  <TitlesOfParts>
    <vt:vector size="26" baseType="lpstr">
      <vt:lpstr>Arial</vt:lpstr>
      <vt:lpstr>宋体</vt:lpstr>
      <vt:lpstr>Wingdings</vt:lpstr>
      <vt:lpstr>印品黑体</vt:lpstr>
      <vt:lpstr>黑体</vt:lpstr>
      <vt:lpstr>华文行楷</vt:lpstr>
      <vt:lpstr>汉仪南宫体简</vt:lpstr>
      <vt:lpstr>微软雅黑</vt:lpstr>
      <vt:lpstr>Arial Unicode MS</vt:lpstr>
      <vt:lpstr>Calibri</vt:lpstr>
      <vt:lpstr>等线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旗袍</dc:title>
  <dc:creator>张 建春</dc:creator>
  <cp:lastModifiedBy>周静研</cp:lastModifiedBy>
  <cp:revision>58</cp:revision>
  <dcterms:created xsi:type="dcterms:W3CDTF">2018-12-10T02:53:00Z</dcterms:created>
  <dcterms:modified xsi:type="dcterms:W3CDTF">2024-02-23T02:15:19Z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2052-12.1.0.16250</vt:lpwstr>
  </property>
  <property fmtid="{D5CDD505-2E9C-101B-9397-08002B2CF9AE}" pid="3" name="ICV">
    <vt:lpwstr>2055FEECEF964A4D9CE7506221F14AD9_13</vt:lpwstr>
  </property>
</Properties>
</file>