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sldIdLst>
    <p:sldId id="304" r:id="rId4"/>
    <p:sldId id="329" r:id="rId5"/>
    <p:sldId id="298" r:id="rId7"/>
    <p:sldId id="299" r:id="rId8"/>
    <p:sldId id="330" r:id="rId9"/>
    <p:sldId id="331" r:id="rId10"/>
    <p:sldId id="278" r:id="rId11"/>
    <p:sldId id="262" r:id="rId12"/>
    <p:sldId id="332" r:id="rId13"/>
    <p:sldId id="358" r:id="rId14"/>
    <p:sldId id="359" r:id="rId15"/>
    <p:sldId id="280" r:id="rId16"/>
    <p:sldId id="361" r:id="rId17"/>
    <p:sldId id="360" r:id="rId18"/>
    <p:sldId id="363" r:id="rId19"/>
    <p:sldId id="362" r:id="rId20"/>
    <p:sldId id="364" r:id="rId21"/>
    <p:sldId id="365" r:id="rId22"/>
    <p:sldId id="303" r:id="rId23"/>
    <p:sldId id="367" r:id="rId24"/>
    <p:sldId id="368" r:id="rId25"/>
    <p:sldId id="279" r:id="rId26"/>
    <p:sldId id="369" r:id="rId27"/>
    <p:sldId id="370" r:id="rId28"/>
    <p:sldId id="404" r:id="rId29"/>
    <p:sldId id="371" r:id="rId30"/>
    <p:sldId id="381" r:id="rId31"/>
    <p:sldId id="405" r:id="rId32"/>
    <p:sldId id="382" r:id="rId33"/>
    <p:sldId id="406" r:id="rId34"/>
    <p:sldId id="393" r:id="rId35"/>
    <p:sldId id="394" r:id="rId36"/>
    <p:sldId id="384" r:id="rId37"/>
    <p:sldId id="385" r:id="rId38"/>
    <p:sldId id="387" r:id="rId39"/>
    <p:sldId id="390" r:id="rId40"/>
    <p:sldId id="396" r:id="rId41"/>
    <p:sldId id="400" r:id="rId42"/>
    <p:sldId id="399" r:id="rId43"/>
    <p:sldId id="402" r:id="rId44"/>
    <p:sldId id="403" r:id="rId45"/>
    <p:sldId id="462" r:id="rId46"/>
    <p:sldId id="411" r:id="rId47"/>
    <p:sldId id="413" r:id="rId48"/>
    <p:sldId id="463" r:id="rId49"/>
    <p:sldId id="464" r:id="rId50"/>
    <p:sldId id="465" r:id="rId51"/>
    <p:sldId id="414" r:id="rId52"/>
    <p:sldId id="444" r:id="rId53"/>
    <p:sldId id="443" r:id="rId54"/>
    <p:sldId id="445" r:id="rId55"/>
    <p:sldId id="451" r:id="rId56"/>
    <p:sldId id="466" r:id="rId57"/>
    <p:sldId id="455" r:id="rId58"/>
    <p:sldId id="458" r:id="rId59"/>
    <p:sldId id="467" r:id="rId60"/>
    <p:sldId id="282" r:id="rId61"/>
  </p:sldIdLst>
  <p:sldSz cx="12192000" cy="6858000"/>
  <p:notesSz cx="7103745" cy="10234295"/>
  <p:custDataLst>
    <p:tags r:id="rId6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 userDrawn="1">
          <p15:clr>
            <a:srgbClr val="A4A3A4"/>
          </p15:clr>
        </p15:guide>
        <p15:guide id="2" pos="38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7355"/>
    <a:srgbClr val="D5BB67"/>
    <a:srgbClr val="D7E0EB"/>
    <a:srgbClr val="ECE758"/>
    <a:srgbClr val="64605E"/>
    <a:srgbClr val="E0DFDB"/>
    <a:srgbClr val="917457"/>
    <a:srgbClr val="8E8072"/>
    <a:srgbClr val="B6B0AA"/>
    <a:srgbClr val="E5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0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756" y="108"/>
      </p:cViewPr>
      <p:guideLst>
        <p:guide orient="horz" pos="2196"/>
        <p:guide pos="38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5" Type="http://schemas.openxmlformats.org/officeDocument/2006/relationships/tags" Target="tags/tag65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277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2771" name="灯片编号占位符 3"/>
          <p:cNvSpPr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E0364334-5A74-4E15-9A8A-C0C221FB25C7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57557-04E9-495A-B335-3685F16C06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27750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277507" name="灯片编号占位符 3"/>
          <p:cNvSpPr>
            <a:spLocks noGrp="1"/>
          </p:cNvSpPr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57557-04E9-495A-B335-3685F16C06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12697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26979" name="灯片编号占位符 3"/>
          <p:cNvSpPr>
            <a:spLocks noGrp="1"/>
          </p:cNvSpPr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EDITE SUBTITLE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318" cy="68583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14.xml"/><Relationship Id="rId19" Type="http://schemas.openxmlformats.org/officeDocument/2006/relationships/image" Target="../media/image2.png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204358"/>
            <a:ext cx="12192000" cy="6653605"/>
          </a:xfrm>
          <a:prstGeom prst="rect">
            <a:avLst/>
          </a:prstGeom>
          <a:blipFill dpi="0" rotWithShape="1">
            <a:blip r:embed="rId19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tags" Target="../tags/tag64.xml"/><Relationship Id="rId3" Type="http://schemas.openxmlformats.org/officeDocument/2006/relationships/image" Target="../media/image2.png"/><Relationship Id="rId2" Type="http://schemas.openxmlformats.org/officeDocument/2006/relationships/tags" Target="../tags/tag63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33.wdp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png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hdphoto" Target="../media/image43.wdp"/><Relationship Id="rId1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microsoft.com/office/2007/relationships/hdphoto" Target="../media/image53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1.png"/><Relationship Id="rId3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hdphoto" Target="../media/image57.wdp"/><Relationship Id="rId1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1.png"/><Relationship Id="rId3" Type="http://schemas.openxmlformats.org/officeDocument/2006/relationships/image" Target="../media/image60.png"/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19.wdp"/><Relationship Id="rId4" Type="http://schemas.openxmlformats.org/officeDocument/2006/relationships/image" Target="../media/image18.png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26" y="315136"/>
            <a:ext cx="7372574" cy="65428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" y="1694411"/>
            <a:ext cx="5932761" cy="51743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13" y="688490"/>
            <a:ext cx="2194987" cy="675656"/>
          </a:xfrm>
          <a:prstGeom prst="rect">
            <a:avLst/>
          </a:prstGeom>
        </p:spPr>
      </p:pic>
      <p:sp>
        <p:nvSpPr>
          <p:cNvPr id="11" name="标题 4"/>
          <p:cNvSpPr txBox="1"/>
          <p:nvPr/>
        </p:nvSpPr>
        <p:spPr>
          <a:xfrm>
            <a:off x="5146675" y="1084580"/>
            <a:ext cx="167894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7200" spc="-300" dirty="0"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/>
            <a:r>
              <a:rPr lang="zh-CN" altLang="en-US" sz="7200" spc="-300" dirty="0"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诗</a:t>
            </a:r>
            <a:endParaRPr lang="zh-CN" altLang="en-US" sz="7200" spc="-300" dirty="0"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/>
            <a:endParaRPr lang="zh-CN" altLang="en-US" sz="7200" spc="-300" dirty="0"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/>
            <a:r>
              <a:rPr lang="zh-CN" altLang="en-US" sz="7200" spc="-300" dirty="0"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歌</a:t>
            </a:r>
            <a:endParaRPr lang="zh-CN" altLang="en-US" sz="7200" spc="-300" dirty="0"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15153"/>
            <a:ext cx="12192000" cy="6653605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0935335" y="2428240"/>
            <a:ext cx="355600" cy="660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59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关雎</a:t>
            </a:r>
            <a:endParaRPr lang="zh-CN" altLang="en-US" sz="59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3236595" y="2365375"/>
            <a:ext cx="9347200" cy="660400"/>
          </a:xfrm>
          <a:prstGeom prst="rect">
            <a:avLst/>
          </a:prstGeom>
        </p:spPr>
        <p:txBody>
          <a:bodyPr vert="horz" lIns="0" tIns="0" rIns="0" bIns="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</a:pP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关关雎鸠，在河之洲。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窈窕淑女，君子好逑。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参差荇菜，左右流之。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窈窕淑女，寤寐求之。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求之不得，寤寐思服。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悠哉悠哉，辗转反侧。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参差荇菜，左右采之。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窈窕淑女，琴瑟友之。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参差荇菜，左右芼之。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窈窕淑女，钟鼓乐之。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60" y="530479"/>
            <a:ext cx="4176762" cy="5569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15153"/>
            <a:ext cx="12192000" cy="6653605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9537065" y="2889885"/>
            <a:ext cx="355600" cy="660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 sz="59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楚辞</a:t>
            </a:r>
            <a:endParaRPr lang="zh-CN" altLang="en-US" sz="59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-76200" y="2354580"/>
            <a:ext cx="9968865" cy="660400"/>
          </a:xfrm>
          <a:prstGeom prst="rect">
            <a:avLst/>
          </a:prstGeom>
        </p:spPr>
        <p:txBody>
          <a:bodyPr vert="horz" lIns="0" tIns="0" rIns="0" bIns="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</a:pP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袅袅兮秋风，洞庭波兮木叶下。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出自先秦·屈原《楚辞·九歌·湘夫人》。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沧浪之水清兮，可以濯吾缨。沧浪之水浊兮，可以濯吾足。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出自先秦·屈原《楚辞·渔父》。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长太息以掩涕兮，哀民生之多艰。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出自先秦·屈原《楚辞·离骚》。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路曼曼其修远兮，吾将上下而求索。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出自先秦·屈原《楚辞·离骚》。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鸟飞反故乡兮，狐死必首丘。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出自先秦·屈原《楚辞·九章》。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举世皆浊我独清，众人皆醉我独醒。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出自先秦·屈原《楚辞·渔父》。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8975" y="3550285"/>
            <a:ext cx="5076190" cy="3307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-391160" y="770778"/>
            <a:ext cx="12192000" cy="6653605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00000"/>
              </a:lnSpc>
              <a:buClrTx/>
              <a:buSzTx/>
              <a:buFontTx/>
            </a:pPr>
            <a:endParaRPr lang="zh-CN" altLang="en-US" sz="24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98160" y="367030"/>
            <a:ext cx="5981065" cy="6123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若有人兮山之阿，被薜荔兮带女萝。</a:t>
            </a: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既含睇（dì）兮又宜笑，子慕予兮善窈窕。</a:t>
            </a: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乘赤豹兮从文狸，辛夷车兮结桂旗。</a:t>
            </a: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被石兰兮带杜衡，折芳馨兮遗所思。</a:t>
            </a: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余处幽篁兮终不见天，路险难兮独后来。</a:t>
            </a: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表独立兮山之上，云容容兮而在下。</a:t>
            </a: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杳冥冥兮羌昼晦，东风飘兮神灵雨。</a:t>
            </a: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留灵修兮憺（dàn）忘归，岁既晏兮孰华予？</a:t>
            </a: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采三秀兮於山间，石磊磊兮葛蔓蔓。</a:t>
            </a: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怨公子兮怅忘归，君思我兮不得闲。</a:t>
            </a: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山中人兮芳杜若，饮石泉兮荫松柏。</a:t>
            </a: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君思我兮然疑作。</a:t>
            </a: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雷填填兮雨冥冥，猿啾啾兮狖夜鸣。</a:t>
            </a: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风飒飒兮木萧萧，思公子兮徒离忧。</a:t>
            </a:r>
            <a:endParaRPr lang="zh-CN" altLang="en-US" sz="28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25400"/>
            <a:ext cx="4828540" cy="688340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15153"/>
            <a:ext cx="12192000" cy="6653605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175" y="1054249"/>
            <a:ext cx="2886679" cy="88857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vert="horz" lIns="0" tIns="0" rIns="0" bIns="0" rtlCol="0" anchor="ctr">
            <a:normAutofit fontScale="5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7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二、汉魏六朝</a:t>
            </a:r>
            <a:endParaRPr lang="zh-CN" dirty="0"/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2875915" y="1942465"/>
            <a:ext cx="6421755" cy="660400"/>
          </a:xfrm>
          <a:prstGeom prst="rect">
            <a:avLst/>
          </a:prstGeom>
        </p:spPr>
        <p:txBody>
          <a:bodyPr vert="horz" lIns="0" tIns="0" rIns="0" bIns="0" rtlCol="0" anchor="ctr">
            <a:normAutofit fontScale="25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50000"/>
              </a:lnSpc>
            </a:pPr>
            <a:r>
              <a:rPr lang="en-US" altLang="zh-CN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      </a:t>
            </a: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汉乐府民歌和南北朝民歌：开创诗歌现实主义新风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15153"/>
            <a:ext cx="12192000" cy="6653605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539230" y="455295"/>
            <a:ext cx="5126355" cy="660400"/>
          </a:xfrm>
          <a:prstGeom prst="rect">
            <a:avLst/>
          </a:prstGeom>
        </p:spPr>
        <p:txBody>
          <a:bodyPr vert="horz" lIns="0" tIns="0" rIns="0" bIns="0" rtlCol="0" anchor="ctr">
            <a:normAutofit fontScale="5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7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孔雀东南飞</a:t>
            </a:r>
            <a:endParaRPr lang="zh-CN" dirty="0"/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6430645" y="3608705"/>
            <a:ext cx="5126355" cy="660400"/>
          </a:xfrm>
          <a:prstGeom prst="rect">
            <a:avLst/>
          </a:prstGeom>
        </p:spPr>
        <p:txBody>
          <a:bodyPr vert="horz" lIns="0" tIns="0" rIns="0" bIns="0" rtlCol="0" anchor="ctr">
            <a:normAutofit fontScale="25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50000"/>
              </a:lnSpc>
            </a:pPr>
            <a:r>
              <a:rPr lang="en-US" altLang="zh-CN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      </a:t>
            </a: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序曰：汉末建安中，庐江府小吏焦仲卿妻刘氏，为仲卿母所遣，自誓不嫁。其家逼之，乃投水而死。仲卿闻之，亦自缢于庭树。时人伤之，为诗云尔。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    </a:t>
            </a:r>
            <a:r>
              <a:rPr lang="en-US" altLang="zh-CN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 </a:t>
            </a: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孔雀东南飞，五里一徘徊。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15" y="550227"/>
            <a:ext cx="4190497" cy="57575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15153"/>
            <a:ext cx="12192000" cy="6653605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6480175" y="3098800"/>
            <a:ext cx="5126355" cy="660400"/>
          </a:xfrm>
          <a:prstGeom prst="rect">
            <a:avLst/>
          </a:prstGeom>
        </p:spPr>
        <p:txBody>
          <a:bodyPr vert="horz" lIns="0" tIns="0" rIns="0" bIns="0" rtlCol="0" anchor="ctr">
            <a:normAutofit fontScale="25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十三能织素，十四学裁衣，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十五弹箜篌，十六诵诗书。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十七为君妇，心中常苦悲。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君既为府吏，守节情不移，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贱妾留空房，相见常日稀。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鸡鸣入机织，夜夜不得息。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rgbClr val="FF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三日断五匹，大人故嫌迟。</a:t>
            </a:r>
            <a:endParaRPr lang="zh-CN" altLang="en-US" sz="11200" spc="-300" dirty="0">
              <a:solidFill>
                <a:srgbClr val="FF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rgbClr val="FF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非为织作迟，君家妇难为！</a:t>
            </a:r>
            <a:endParaRPr lang="zh-CN" altLang="en-US" sz="11200" spc="-300" dirty="0">
              <a:solidFill>
                <a:srgbClr val="FF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妾不堪驱使，徒留无所施，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便可白公姥，及时相遣归。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6" name="图片 5" descr="C:/Users/Lenovo/AppData/Local/Temp/kaimatting/20201015175929/output_aiMatting_20201015180013.pngoutput_aiMatting_202010151800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6" y="699452"/>
            <a:ext cx="5162550" cy="54590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901700" y="2304415"/>
            <a:ext cx="4818380" cy="660400"/>
          </a:xfrm>
          <a:prstGeom prst="rect">
            <a:avLst/>
          </a:prstGeom>
        </p:spPr>
        <p:txBody>
          <a:bodyPr vert="horz" lIns="0" tIns="0" rIns="0" bIns="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</a:pP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府吏长跪告：“伏惟启阿母，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今若遣此妇，终老不复取！”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阿母得闻之，槌床便大怒：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“小子无所畏，何敢助妇语！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吾已失恩义，会不相从许！”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364" y="445491"/>
            <a:ext cx="3960000" cy="58085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60960" y="2423160"/>
            <a:ext cx="6885940" cy="660400"/>
          </a:xfrm>
          <a:prstGeom prst="rect">
            <a:avLst/>
          </a:prstGeom>
        </p:spPr>
        <p:txBody>
          <a:bodyPr vert="horz" lIns="0" tIns="0" rIns="0" bIns="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</a:pP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出门登车去，涕落百余行。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下马入车中，低头共耳语：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“誓不相隔卿，且暂还家去；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吾今且赴府，不久当还归，誓天不相负！”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新妇谓府吏：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“感君区区怀！君既若见录，不久望君来。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rgbClr val="FF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君当作磐石，妾当作蒲苇,</a:t>
            </a:r>
            <a:endParaRPr lang="zh-CN" altLang="en-US" sz="11200" spc="-300" dirty="0">
              <a:solidFill>
                <a:srgbClr val="FF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rgbClr val="FF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蒲苇纫如丝，磐石无转移。</a:t>
            </a:r>
            <a:endParaRPr lang="zh-CN" altLang="en-US" sz="11200" spc="-300" dirty="0">
              <a:solidFill>
                <a:srgbClr val="FF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我有亲父兄，性行暴如雷，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恐不任我意，逆以煎我怀。”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rgbClr val="FF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举手长劳劳，二情同依依。</a:t>
            </a:r>
            <a:endParaRPr lang="zh-CN" altLang="en-US" sz="11200" spc="-300" dirty="0">
              <a:solidFill>
                <a:srgbClr val="FF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969" y="503339"/>
            <a:ext cx="3989192" cy="58513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60960" y="2423160"/>
            <a:ext cx="6885940" cy="660400"/>
          </a:xfrm>
          <a:prstGeom prst="rect">
            <a:avLst/>
          </a:prstGeom>
        </p:spPr>
        <p:txBody>
          <a:bodyPr vert="horz" lIns="0" tIns="0" rIns="0" bIns="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</a:pP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其日牛马嘶，新妇入青庐。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奄奄黄昏后，寂寂人定初。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我命绝今日，魂去尸长留！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揽裙脱丝履，举身赴清池。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府吏闻此事，心知长别离。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徘徊庭树下，自挂东南枝。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两家求合葬，合葬华山傍。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东西植松柏，左右种梧桐。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枝枝相覆盖，叶叶相交通。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中有双飞鸟，自名为鸳鸯，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仰头相向鸣，夜夜达五更。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289" y="606155"/>
            <a:ext cx="4109085" cy="56456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15153"/>
            <a:ext cx="12192000" cy="6653605"/>
          </a:xfrm>
          <a:prstGeom prst="rect">
            <a:avLst/>
          </a:prstGeom>
          <a:blipFill dpi="0" rotWithShape="1">
            <a:blip r:embed="rId1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58" y="494699"/>
            <a:ext cx="4591050" cy="53930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5638165" y="2374265"/>
            <a:ext cx="6885940" cy="660400"/>
          </a:xfrm>
          <a:prstGeom prst="rect">
            <a:avLst/>
          </a:prstGeom>
        </p:spPr>
        <p:txBody>
          <a:bodyPr vert="horz" lIns="0" tIns="0" rIns="0" bIns="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</a:pP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饮马长城窟行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佚名  汉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青青河畔草，绵绵思远道。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远道不可思，宿昔梦见之。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梦见在我傍，忽觉在他乡。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他乡各异县，辗转不相见。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枯桑知天风，海水知天寒。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入门各自媚，谁肯相为言。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客从远方来，遗我双鲤鱼。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呼儿烹鲤鱼，中有尺素书。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长跪读素书，书中竟何如。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1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上言加餐食，下言长相忆。</a:t>
            </a:r>
            <a:endParaRPr lang="zh-CN" altLang="en-US" sz="112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4241892" y="3527981"/>
            <a:ext cx="4070201" cy="3170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685802" y="4064986"/>
            <a:ext cx="10492678" cy="59950"/>
          </a:xfrm>
          <a:prstGeom prst="line">
            <a:avLst/>
          </a:prstGeom>
          <a:noFill/>
          <a:ln w="46038" cap="rnd">
            <a:solidFill>
              <a:schemeClr val="tx1">
                <a:lumMod val="10000"/>
                <a:lumOff val="9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 bwMode="auto">
          <a:xfrm>
            <a:off x="1468999" y="2910378"/>
            <a:ext cx="335444" cy="1154608"/>
          </a:xfrm>
          <a:custGeom>
            <a:avLst/>
            <a:gdLst>
              <a:gd name="T0" fmla="*/ 0 w 138"/>
              <a:gd name="T1" fmla="*/ 475 h 475"/>
              <a:gd name="T2" fmla="*/ 0 w 138"/>
              <a:gd name="T3" fmla="*/ 210 h 475"/>
              <a:gd name="T4" fmla="*/ 138 w 138"/>
              <a:gd name="T5" fmla="*/ 210 h 475"/>
              <a:gd name="T6" fmla="*/ 138 w 138"/>
              <a:gd name="T7" fmla="*/ 0 h 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8" h="475">
                <a:moveTo>
                  <a:pt x="0" y="475"/>
                </a:moveTo>
                <a:lnTo>
                  <a:pt x="0" y="210"/>
                </a:lnTo>
                <a:lnTo>
                  <a:pt x="138" y="210"/>
                </a:lnTo>
                <a:lnTo>
                  <a:pt x="138" y="0"/>
                </a:lnTo>
              </a:path>
            </a:pathLst>
          </a:custGeom>
          <a:noFill/>
          <a:ln w="46038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1213769" y="1850570"/>
            <a:ext cx="1178917" cy="1193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2" name="Oval 32"/>
          <p:cNvSpPr>
            <a:spLocks noChangeArrowheads="1"/>
          </p:cNvSpPr>
          <p:nvPr/>
        </p:nvSpPr>
        <p:spPr bwMode="auto">
          <a:xfrm>
            <a:off x="1306138" y="3902125"/>
            <a:ext cx="323291" cy="31599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accent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 bwMode="auto">
          <a:xfrm>
            <a:off x="3197892" y="4064987"/>
            <a:ext cx="367045" cy="1276146"/>
          </a:xfrm>
          <a:custGeom>
            <a:avLst/>
            <a:gdLst>
              <a:gd name="T0" fmla="*/ 0 w 151"/>
              <a:gd name="T1" fmla="*/ 0 h 525"/>
              <a:gd name="T2" fmla="*/ 0 w 151"/>
              <a:gd name="T3" fmla="*/ 248 h 525"/>
              <a:gd name="T4" fmla="*/ 151 w 151"/>
              <a:gd name="T5" fmla="*/ 248 h 525"/>
              <a:gd name="T6" fmla="*/ 151 w 151"/>
              <a:gd name="T7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1" h="525">
                <a:moveTo>
                  <a:pt x="0" y="0"/>
                </a:moveTo>
                <a:lnTo>
                  <a:pt x="0" y="248"/>
                </a:lnTo>
                <a:lnTo>
                  <a:pt x="151" y="248"/>
                </a:lnTo>
                <a:lnTo>
                  <a:pt x="151" y="525"/>
                </a:lnTo>
              </a:path>
            </a:pathLst>
          </a:custGeom>
          <a:noFill/>
          <a:ln w="46038" cap="flat">
            <a:solidFill>
              <a:schemeClr val="accent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0" name="Freeform 30"/>
          <p:cNvSpPr>
            <a:spLocks noEditPoints="1"/>
          </p:cNvSpPr>
          <p:nvPr/>
        </p:nvSpPr>
        <p:spPr bwMode="auto">
          <a:xfrm>
            <a:off x="3005861" y="5187995"/>
            <a:ext cx="1176486" cy="1183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baseline="-25000" dirty="0"/>
          </a:p>
        </p:txBody>
      </p:sp>
      <p:sp>
        <p:nvSpPr>
          <p:cNvPr id="34" name="Oval 34"/>
          <p:cNvSpPr>
            <a:spLocks noChangeArrowheads="1"/>
          </p:cNvSpPr>
          <p:nvPr/>
        </p:nvSpPr>
        <p:spPr bwMode="auto">
          <a:xfrm>
            <a:off x="3044753" y="3902125"/>
            <a:ext cx="315998" cy="31599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accent2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0" name="Freeform 7"/>
          <p:cNvSpPr/>
          <p:nvPr/>
        </p:nvSpPr>
        <p:spPr bwMode="auto">
          <a:xfrm rot="10800000">
            <a:off x="5685540" y="2730852"/>
            <a:ext cx="367045" cy="1276146"/>
          </a:xfrm>
          <a:custGeom>
            <a:avLst/>
            <a:gdLst>
              <a:gd name="T0" fmla="*/ 0 w 151"/>
              <a:gd name="T1" fmla="*/ 0 h 525"/>
              <a:gd name="T2" fmla="*/ 0 w 151"/>
              <a:gd name="T3" fmla="*/ 248 h 525"/>
              <a:gd name="T4" fmla="*/ 151 w 151"/>
              <a:gd name="T5" fmla="*/ 248 h 525"/>
              <a:gd name="T6" fmla="*/ 151 w 151"/>
              <a:gd name="T7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1" h="525">
                <a:moveTo>
                  <a:pt x="0" y="0"/>
                </a:moveTo>
                <a:lnTo>
                  <a:pt x="0" y="248"/>
                </a:lnTo>
                <a:lnTo>
                  <a:pt x="151" y="248"/>
                </a:lnTo>
                <a:lnTo>
                  <a:pt x="151" y="525"/>
                </a:lnTo>
              </a:path>
            </a:pathLst>
          </a:custGeom>
          <a:noFill/>
          <a:ln w="46038" cap="flat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3" name="Freeform 30"/>
          <p:cNvSpPr>
            <a:spLocks noEditPoints="1"/>
          </p:cNvSpPr>
          <p:nvPr/>
        </p:nvSpPr>
        <p:spPr bwMode="auto">
          <a:xfrm>
            <a:off x="5073139" y="1547540"/>
            <a:ext cx="1176486" cy="118377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baseline="-25000" dirty="0"/>
          </a:p>
        </p:txBody>
      </p:sp>
      <p:sp>
        <p:nvSpPr>
          <p:cNvPr id="55" name="Oval 34"/>
          <p:cNvSpPr>
            <a:spLocks noChangeArrowheads="1"/>
          </p:cNvSpPr>
          <p:nvPr/>
        </p:nvSpPr>
        <p:spPr bwMode="auto">
          <a:xfrm>
            <a:off x="5876571" y="3902125"/>
            <a:ext cx="315998" cy="31599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accent4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8" name="Freeform 10"/>
          <p:cNvSpPr/>
          <p:nvPr/>
        </p:nvSpPr>
        <p:spPr bwMode="auto">
          <a:xfrm>
            <a:off x="8140380" y="2792268"/>
            <a:ext cx="335444" cy="1154608"/>
          </a:xfrm>
          <a:custGeom>
            <a:avLst/>
            <a:gdLst>
              <a:gd name="T0" fmla="*/ 0 w 138"/>
              <a:gd name="T1" fmla="*/ 475 h 475"/>
              <a:gd name="T2" fmla="*/ 0 w 138"/>
              <a:gd name="T3" fmla="*/ 210 h 475"/>
              <a:gd name="T4" fmla="*/ 138 w 138"/>
              <a:gd name="T5" fmla="*/ 210 h 475"/>
              <a:gd name="T6" fmla="*/ 138 w 138"/>
              <a:gd name="T7" fmla="*/ 0 h 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8" h="475">
                <a:moveTo>
                  <a:pt x="0" y="475"/>
                </a:moveTo>
                <a:lnTo>
                  <a:pt x="0" y="210"/>
                </a:lnTo>
                <a:lnTo>
                  <a:pt x="138" y="210"/>
                </a:lnTo>
                <a:lnTo>
                  <a:pt x="138" y="0"/>
                </a:lnTo>
              </a:path>
            </a:pathLst>
          </a:custGeom>
          <a:noFill/>
          <a:ln w="46038" cap="flat">
            <a:solidFill>
              <a:schemeClr val="accent5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9" name="Oval 25"/>
          <p:cNvSpPr>
            <a:spLocks noChangeArrowheads="1"/>
          </p:cNvSpPr>
          <p:nvPr/>
        </p:nvSpPr>
        <p:spPr bwMode="auto">
          <a:xfrm>
            <a:off x="7803870" y="1716585"/>
            <a:ext cx="1178917" cy="1193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1" name="Oval 32"/>
          <p:cNvSpPr>
            <a:spLocks noChangeArrowheads="1"/>
          </p:cNvSpPr>
          <p:nvPr/>
        </p:nvSpPr>
        <p:spPr bwMode="auto">
          <a:xfrm>
            <a:off x="8002284" y="3902125"/>
            <a:ext cx="323291" cy="31599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accent5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7" name="Freeform 7"/>
          <p:cNvSpPr/>
          <p:nvPr/>
        </p:nvSpPr>
        <p:spPr bwMode="auto">
          <a:xfrm>
            <a:off x="10361397" y="4064987"/>
            <a:ext cx="367045" cy="1276146"/>
          </a:xfrm>
          <a:custGeom>
            <a:avLst/>
            <a:gdLst>
              <a:gd name="T0" fmla="*/ 0 w 151"/>
              <a:gd name="T1" fmla="*/ 0 h 525"/>
              <a:gd name="T2" fmla="*/ 0 w 151"/>
              <a:gd name="T3" fmla="*/ 248 h 525"/>
              <a:gd name="T4" fmla="*/ 151 w 151"/>
              <a:gd name="T5" fmla="*/ 248 h 525"/>
              <a:gd name="T6" fmla="*/ 151 w 151"/>
              <a:gd name="T7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1" h="525">
                <a:moveTo>
                  <a:pt x="0" y="0"/>
                </a:moveTo>
                <a:lnTo>
                  <a:pt x="0" y="248"/>
                </a:lnTo>
                <a:lnTo>
                  <a:pt x="151" y="248"/>
                </a:lnTo>
                <a:lnTo>
                  <a:pt x="151" y="525"/>
                </a:lnTo>
              </a:path>
            </a:pathLst>
          </a:custGeom>
          <a:noFill/>
          <a:ln w="46038" cap="flat">
            <a:solidFill>
              <a:schemeClr val="accent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0" name="Freeform 30"/>
          <p:cNvSpPr>
            <a:spLocks noEditPoints="1"/>
          </p:cNvSpPr>
          <p:nvPr/>
        </p:nvSpPr>
        <p:spPr bwMode="auto">
          <a:xfrm>
            <a:off x="10169366" y="5187995"/>
            <a:ext cx="1176486" cy="118377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baseline="-25000" dirty="0"/>
          </a:p>
        </p:txBody>
      </p:sp>
      <p:sp>
        <p:nvSpPr>
          <p:cNvPr id="62" name="Oval 34"/>
          <p:cNvSpPr>
            <a:spLocks noChangeArrowheads="1"/>
          </p:cNvSpPr>
          <p:nvPr/>
        </p:nvSpPr>
        <p:spPr bwMode="auto">
          <a:xfrm>
            <a:off x="10208258" y="3902125"/>
            <a:ext cx="315998" cy="31599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accent6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7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诗歌流变</a:t>
            </a:r>
            <a:endParaRPr lang="zh-CN" dirty="0"/>
          </a:p>
        </p:txBody>
      </p:sp>
      <p:sp>
        <p:nvSpPr>
          <p:cNvPr id="40" name="Freeform 27"/>
          <p:cNvSpPr>
            <a:spLocks noEditPoints="1"/>
          </p:cNvSpPr>
          <p:nvPr/>
        </p:nvSpPr>
        <p:spPr bwMode="auto">
          <a:xfrm>
            <a:off x="6916142" y="5438154"/>
            <a:ext cx="519430" cy="683458"/>
          </a:xfrm>
          <a:custGeom>
            <a:avLst/>
            <a:gdLst>
              <a:gd name="T0" fmla="*/ 593 w 2659"/>
              <a:gd name="T1" fmla="*/ 2426 h 3500"/>
              <a:gd name="T2" fmla="*/ 402 w 2659"/>
              <a:gd name="T3" fmla="*/ 2455 h 3500"/>
              <a:gd name="T4" fmla="*/ 183 w 2659"/>
              <a:gd name="T5" fmla="*/ 2675 h 3500"/>
              <a:gd name="T6" fmla="*/ 2499 w 2659"/>
              <a:gd name="T7" fmla="*/ 2765 h 3500"/>
              <a:gd name="T8" fmla="*/ 2338 w 2659"/>
              <a:gd name="T9" fmla="*/ 2499 h 3500"/>
              <a:gd name="T10" fmla="*/ 2102 w 2659"/>
              <a:gd name="T11" fmla="*/ 2430 h 3500"/>
              <a:gd name="T12" fmla="*/ 1890 w 2659"/>
              <a:gd name="T13" fmla="*/ 2381 h 3500"/>
              <a:gd name="T14" fmla="*/ 1329 w 2659"/>
              <a:gd name="T15" fmla="*/ 3055 h 3500"/>
              <a:gd name="T16" fmla="*/ 1190 w 2659"/>
              <a:gd name="T17" fmla="*/ 2981 h 3500"/>
              <a:gd name="T18" fmla="*/ 1021 w 2659"/>
              <a:gd name="T19" fmla="*/ 2184 h 3500"/>
              <a:gd name="T20" fmla="*/ 1329 w 2659"/>
              <a:gd name="T21" fmla="*/ 2897 h 3500"/>
              <a:gd name="T22" fmla="*/ 1637 w 2659"/>
              <a:gd name="T23" fmla="*/ 2184 h 3500"/>
              <a:gd name="T24" fmla="*/ 1429 w 2659"/>
              <a:gd name="T25" fmla="*/ 1956 h 3500"/>
              <a:gd name="T26" fmla="*/ 992 w 2659"/>
              <a:gd name="T27" fmla="*/ 806 h 3500"/>
              <a:gd name="T28" fmla="*/ 773 w 2659"/>
              <a:gd name="T29" fmla="*/ 1196 h 3500"/>
              <a:gd name="T30" fmla="*/ 954 w 2659"/>
              <a:gd name="T31" fmla="*/ 1608 h 3500"/>
              <a:gd name="T32" fmla="*/ 1279 w 2659"/>
              <a:gd name="T33" fmla="*/ 1803 h 3500"/>
              <a:gd name="T34" fmla="*/ 1619 w 2659"/>
              <a:gd name="T35" fmla="*/ 1696 h 3500"/>
              <a:gd name="T36" fmla="*/ 1849 w 2659"/>
              <a:gd name="T37" fmla="*/ 1345 h 3500"/>
              <a:gd name="T38" fmla="*/ 1889 w 2659"/>
              <a:gd name="T39" fmla="*/ 972 h 3500"/>
              <a:gd name="T40" fmla="*/ 1198 w 2659"/>
              <a:gd name="T41" fmla="*/ 887 h 3500"/>
              <a:gd name="T42" fmla="*/ 1396 w 2659"/>
              <a:gd name="T43" fmla="*/ 158 h 3500"/>
              <a:gd name="T44" fmla="*/ 1112 w 2659"/>
              <a:gd name="T45" fmla="*/ 230 h 3500"/>
              <a:gd name="T46" fmla="*/ 828 w 2659"/>
              <a:gd name="T47" fmla="*/ 368 h 3500"/>
              <a:gd name="T48" fmla="*/ 686 w 2659"/>
              <a:gd name="T49" fmla="*/ 688 h 3500"/>
              <a:gd name="T50" fmla="*/ 778 w 2659"/>
              <a:gd name="T51" fmla="*/ 873 h 3500"/>
              <a:gd name="T52" fmla="*/ 911 w 2659"/>
              <a:gd name="T53" fmla="*/ 599 h 3500"/>
              <a:gd name="T54" fmla="*/ 1039 w 2659"/>
              <a:gd name="T55" fmla="*/ 605 h 3500"/>
              <a:gd name="T56" fmla="*/ 1152 w 2659"/>
              <a:gd name="T57" fmla="*/ 722 h 3500"/>
              <a:gd name="T58" fmla="*/ 1908 w 2659"/>
              <a:gd name="T59" fmla="*/ 777 h 3500"/>
              <a:gd name="T60" fmla="*/ 1934 w 2659"/>
              <a:gd name="T61" fmla="*/ 550 h 3500"/>
              <a:gd name="T62" fmla="*/ 1673 w 2659"/>
              <a:gd name="T63" fmla="*/ 235 h 3500"/>
              <a:gd name="T64" fmla="*/ 1463 w 2659"/>
              <a:gd name="T65" fmla="*/ 3 h 3500"/>
              <a:gd name="T66" fmla="*/ 1872 w 2659"/>
              <a:gd name="T67" fmla="*/ 189 h 3500"/>
              <a:gd name="T68" fmla="*/ 2111 w 2659"/>
              <a:gd name="T69" fmla="*/ 589 h 3500"/>
              <a:gd name="T70" fmla="*/ 2095 w 2659"/>
              <a:gd name="T71" fmla="*/ 1068 h 3500"/>
              <a:gd name="T72" fmla="*/ 1984 w 2659"/>
              <a:gd name="T73" fmla="*/ 1435 h 3500"/>
              <a:gd name="T74" fmla="*/ 1722 w 2659"/>
              <a:gd name="T75" fmla="*/ 1815 h 3500"/>
              <a:gd name="T76" fmla="*/ 1771 w 2659"/>
              <a:gd name="T77" fmla="*/ 2100 h 3500"/>
              <a:gd name="T78" fmla="*/ 1954 w 2659"/>
              <a:gd name="T79" fmla="*/ 2236 h 3500"/>
              <a:gd name="T80" fmla="*/ 2106 w 2659"/>
              <a:gd name="T81" fmla="*/ 2272 h 3500"/>
              <a:gd name="T82" fmla="*/ 2303 w 2659"/>
              <a:gd name="T83" fmla="*/ 2305 h 3500"/>
              <a:gd name="T84" fmla="*/ 2588 w 2659"/>
              <a:gd name="T85" fmla="*/ 2545 h 3500"/>
              <a:gd name="T86" fmla="*/ 2657 w 2659"/>
              <a:gd name="T87" fmla="*/ 3442 h 3500"/>
              <a:gd name="T88" fmla="*/ 58 w 2659"/>
              <a:gd name="T89" fmla="*/ 3497 h 3500"/>
              <a:gd name="T90" fmla="*/ 3 w 2659"/>
              <a:gd name="T91" fmla="*/ 2755 h 3500"/>
              <a:gd name="T92" fmla="*/ 171 w 2659"/>
              <a:gd name="T93" fmla="*/ 2418 h 3500"/>
              <a:gd name="T94" fmla="*/ 522 w 2659"/>
              <a:gd name="T95" fmla="*/ 2273 h 3500"/>
              <a:gd name="T96" fmla="*/ 608 w 2659"/>
              <a:gd name="T97" fmla="*/ 2264 h 3500"/>
              <a:gd name="T98" fmla="*/ 786 w 2659"/>
              <a:gd name="T99" fmla="*/ 2194 h 3500"/>
              <a:gd name="T100" fmla="*/ 949 w 2659"/>
              <a:gd name="T101" fmla="*/ 1994 h 3500"/>
              <a:gd name="T102" fmla="*/ 796 w 2659"/>
              <a:gd name="T103" fmla="*/ 1661 h 3500"/>
              <a:gd name="T104" fmla="*/ 609 w 2659"/>
              <a:gd name="T105" fmla="*/ 1165 h 3500"/>
              <a:gd name="T106" fmla="*/ 522 w 2659"/>
              <a:gd name="T107" fmla="*/ 819 h 3500"/>
              <a:gd name="T108" fmla="*/ 622 w 2659"/>
              <a:gd name="T109" fmla="*/ 387 h 3500"/>
              <a:gd name="T110" fmla="*/ 923 w 2659"/>
              <a:gd name="T111" fmla="*/ 112 h 3500"/>
              <a:gd name="T112" fmla="*/ 1332 w 2659"/>
              <a:gd name="T113" fmla="*/ 3 h 3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659" h="3500">
                <a:moveTo>
                  <a:pt x="769" y="2381"/>
                </a:moveTo>
                <a:lnTo>
                  <a:pt x="739" y="2394"/>
                </a:lnTo>
                <a:lnTo>
                  <a:pt x="707" y="2403"/>
                </a:lnTo>
                <a:lnTo>
                  <a:pt x="676" y="2412"/>
                </a:lnTo>
                <a:lnTo>
                  <a:pt x="647" y="2418"/>
                </a:lnTo>
                <a:lnTo>
                  <a:pt x="618" y="2422"/>
                </a:lnTo>
                <a:lnTo>
                  <a:pt x="593" y="2426"/>
                </a:lnTo>
                <a:lnTo>
                  <a:pt x="572" y="2428"/>
                </a:lnTo>
                <a:lnTo>
                  <a:pt x="556" y="2429"/>
                </a:lnTo>
                <a:lnTo>
                  <a:pt x="544" y="2430"/>
                </a:lnTo>
                <a:lnTo>
                  <a:pt x="540" y="2430"/>
                </a:lnTo>
                <a:lnTo>
                  <a:pt x="492" y="2433"/>
                </a:lnTo>
                <a:lnTo>
                  <a:pt x="446" y="2442"/>
                </a:lnTo>
                <a:lnTo>
                  <a:pt x="402" y="2455"/>
                </a:lnTo>
                <a:lnTo>
                  <a:pt x="360" y="2474"/>
                </a:lnTo>
                <a:lnTo>
                  <a:pt x="322" y="2499"/>
                </a:lnTo>
                <a:lnTo>
                  <a:pt x="286" y="2526"/>
                </a:lnTo>
                <a:lnTo>
                  <a:pt x="254" y="2559"/>
                </a:lnTo>
                <a:lnTo>
                  <a:pt x="226" y="2594"/>
                </a:lnTo>
                <a:lnTo>
                  <a:pt x="202" y="2633"/>
                </a:lnTo>
                <a:lnTo>
                  <a:pt x="183" y="2675"/>
                </a:lnTo>
                <a:lnTo>
                  <a:pt x="169" y="2719"/>
                </a:lnTo>
                <a:lnTo>
                  <a:pt x="161" y="2765"/>
                </a:lnTo>
                <a:lnTo>
                  <a:pt x="158" y="2813"/>
                </a:lnTo>
                <a:lnTo>
                  <a:pt x="158" y="3342"/>
                </a:lnTo>
                <a:lnTo>
                  <a:pt x="2502" y="3342"/>
                </a:lnTo>
                <a:lnTo>
                  <a:pt x="2502" y="2813"/>
                </a:lnTo>
                <a:lnTo>
                  <a:pt x="2499" y="2765"/>
                </a:lnTo>
                <a:lnTo>
                  <a:pt x="2491" y="2719"/>
                </a:lnTo>
                <a:lnTo>
                  <a:pt x="2476" y="2675"/>
                </a:lnTo>
                <a:lnTo>
                  <a:pt x="2457" y="2633"/>
                </a:lnTo>
                <a:lnTo>
                  <a:pt x="2433" y="2594"/>
                </a:lnTo>
                <a:lnTo>
                  <a:pt x="2405" y="2559"/>
                </a:lnTo>
                <a:lnTo>
                  <a:pt x="2373" y="2526"/>
                </a:lnTo>
                <a:lnTo>
                  <a:pt x="2338" y="2499"/>
                </a:lnTo>
                <a:lnTo>
                  <a:pt x="2299" y="2474"/>
                </a:lnTo>
                <a:lnTo>
                  <a:pt x="2258" y="2455"/>
                </a:lnTo>
                <a:lnTo>
                  <a:pt x="2213" y="2442"/>
                </a:lnTo>
                <a:lnTo>
                  <a:pt x="2167" y="2433"/>
                </a:lnTo>
                <a:lnTo>
                  <a:pt x="2119" y="2430"/>
                </a:lnTo>
                <a:lnTo>
                  <a:pt x="2115" y="2430"/>
                </a:lnTo>
                <a:lnTo>
                  <a:pt x="2102" y="2430"/>
                </a:lnTo>
                <a:lnTo>
                  <a:pt x="2084" y="2428"/>
                </a:lnTo>
                <a:lnTo>
                  <a:pt x="2060" y="2426"/>
                </a:lnTo>
                <a:lnTo>
                  <a:pt x="2031" y="2421"/>
                </a:lnTo>
                <a:lnTo>
                  <a:pt x="1999" y="2415"/>
                </a:lnTo>
                <a:lnTo>
                  <a:pt x="1965" y="2407"/>
                </a:lnTo>
                <a:lnTo>
                  <a:pt x="1927" y="2396"/>
                </a:lnTo>
                <a:lnTo>
                  <a:pt x="1890" y="2381"/>
                </a:lnTo>
                <a:lnTo>
                  <a:pt x="1469" y="2981"/>
                </a:lnTo>
                <a:lnTo>
                  <a:pt x="1452" y="3003"/>
                </a:lnTo>
                <a:lnTo>
                  <a:pt x="1431" y="3021"/>
                </a:lnTo>
                <a:lnTo>
                  <a:pt x="1409" y="3034"/>
                </a:lnTo>
                <a:lnTo>
                  <a:pt x="1383" y="3045"/>
                </a:lnTo>
                <a:lnTo>
                  <a:pt x="1357" y="3051"/>
                </a:lnTo>
                <a:lnTo>
                  <a:pt x="1329" y="3055"/>
                </a:lnTo>
                <a:lnTo>
                  <a:pt x="1329" y="3055"/>
                </a:lnTo>
                <a:lnTo>
                  <a:pt x="1302" y="3051"/>
                </a:lnTo>
                <a:lnTo>
                  <a:pt x="1275" y="3045"/>
                </a:lnTo>
                <a:lnTo>
                  <a:pt x="1251" y="3034"/>
                </a:lnTo>
                <a:lnTo>
                  <a:pt x="1228" y="3021"/>
                </a:lnTo>
                <a:lnTo>
                  <a:pt x="1208" y="3003"/>
                </a:lnTo>
                <a:lnTo>
                  <a:pt x="1190" y="2981"/>
                </a:lnTo>
                <a:lnTo>
                  <a:pt x="769" y="2381"/>
                </a:lnTo>
                <a:close/>
                <a:moveTo>
                  <a:pt x="1135" y="1929"/>
                </a:moveTo>
                <a:lnTo>
                  <a:pt x="1121" y="1984"/>
                </a:lnTo>
                <a:lnTo>
                  <a:pt x="1103" y="2038"/>
                </a:lnTo>
                <a:lnTo>
                  <a:pt x="1080" y="2089"/>
                </a:lnTo>
                <a:lnTo>
                  <a:pt x="1053" y="2138"/>
                </a:lnTo>
                <a:lnTo>
                  <a:pt x="1021" y="2184"/>
                </a:lnTo>
                <a:lnTo>
                  <a:pt x="986" y="2226"/>
                </a:lnTo>
                <a:lnTo>
                  <a:pt x="947" y="2265"/>
                </a:lnTo>
                <a:lnTo>
                  <a:pt x="906" y="2302"/>
                </a:lnTo>
                <a:lnTo>
                  <a:pt x="1319" y="2890"/>
                </a:lnTo>
                <a:lnTo>
                  <a:pt x="1322" y="2893"/>
                </a:lnTo>
                <a:lnTo>
                  <a:pt x="1325" y="2895"/>
                </a:lnTo>
                <a:lnTo>
                  <a:pt x="1329" y="2897"/>
                </a:lnTo>
                <a:lnTo>
                  <a:pt x="1334" y="2895"/>
                </a:lnTo>
                <a:lnTo>
                  <a:pt x="1338" y="2893"/>
                </a:lnTo>
                <a:lnTo>
                  <a:pt x="1341" y="2890"/>
                </a:lnTo>
                <a:lnTo>
                  <a:pt x="1754" y="2302"/>
                </a:lnTo>
                <a:lnTo>
                  <a:pt x="1712" y="2265"/>
                </a:lnTo>
                <a:lnTo>
                  <a:pt x="1673" y="2226"/>
                </a:lnTo>
                <a:lnTo>
                  <a:pt x="1637" y="2184"/>
                </a:lnTo>
                <a:lnTo>
                  <a:pt x="1607" y="2138"/>
                </a:lnTo>
                <a:lnTo>
                  <a:pt x="1579" y="2089"/>
                </a:lnTo>
                <a:lnTo>
                  <a:pt x="1557" y="2038"/>
                </a:lnTo>
                <a:lnTo>
                  <a:pt x="1538" y="1985"/>
                </a:lnTo>
                <a:lnTo>
                  <a:pt x="1525" y="1929"/>
                </a:lnTo>
                <a:lnTo>
                  <a:pt x="1478" y="1945"/>
                </a:lnTo>
                <a:lnTo>
                  <a:pt x="1429" y="1956"/>
                </a:lnTo>
                <a:lnTo>
                  <a:pt x="1380" y="1962"/>
                </a:lnTo>
                <a:lnTo>
                  <a:pt x="1329" y="1964"/>
                </a:lnTo>
                <a:lnTo>
                  <a:pt x="1280" y="1962"/>
                </a:lnTo>
                <a:lnTo>
                  <a:pt x="1230" y="1955"/>
                </a:lnTo>
                <a:lnTo>
                  <a:pt x="1181" y="1944"/>
                </a:lnTo>
                <a:lnTo>
                  <a:pt x="1135" y="1929"/>
                </a:lnTo>
                <a:close/>
                <a:moveTo>
                  <a:pt x="992" y="806"/>
                </a:moveTo>
                <a:lnTo>
                  <a:pt x="964" y="867"/>
                </a:lnTo>
                <a:lnTo>
                  <a:pt x="931" y="925"/>
                </a:lnTo>
                <a:lnTo>
                  <a:pt x="895" y="980"/>
                </a:lnTo>
                <a:lnTo>
                  <a:pt x="855" y="1032"/>
                </a:lnTo>
                <a:lnTo>
                  <a:pt x="811" y="1082"/>
                </a:lnTo>
                <a:lnTo>
                  <a:pt x="763" y="1127"/>
                </a:lnTo>
                <a:lnTo>
                  <a:pt x="773" y="1196"/>
                </a:lnTo>
                <a:lnTo>
                  <a:pt x="787" y="1263"/>
                </a:lnTo>
                <a:lnTo>
                  <a:pt x="805" y="1328"/>
                </a:lnTo>
                <a:lnTo>
                  <a:pt x="828" y="1390"/>
                </a:lnTo>
                <a:lnTo>
                  <a:pt x="854" y="1450"/>
                </a:lnTo>
                <a:lnTo>
                  <a:pt x="884" y="1506"/>
                </a:lnTo>
                <a:lnTo>
                  <a:pt x="917" y="1558"/>
                </a:lnTo>
                <a:lnTo>
                  <a:pt x="954" y="1608"/>
                </a:lnTo>
                <a:lnTo>
                  <a:pt x="994" y="1652"/>
                </a:lnTo>
                <a:lnTo>
                  <a:pt x="1037" y="1693"/>
                </a:lnTo>
                <a:lnTo>
                  <a:pt x="1082" y="1727"/>
                </a:lnTo>
                <a:lnTo>
                  <a:pt x="1129" y="1755"/>
                </a:lnTo>
                <a:lnTo>
                  <a:pt x="1178" y="1778"/>
                </a:lnTo>
                <a:lnTo>
                  <a:pt x="1228" y="1793"/>
                </a:lnTo>
                <a:lnTo>
                  <a:pt x="1279" y="1803"/>
                </a:lnTo>
                <a:lnTo>
                  <a:pt x="1329" y="1806"/>
                </a:lnTo>
                <a:lnTo>
                  <a:pt x="1382" y="1803"/>
                </a:lnTo>
                <a:lnTo>
                  <a:pt x="1433" y="1793"/>
                </a:lnTo>
                <a:lnTo>
                  <a:pt x="1482" y="1778"/>
                </a:lnTo>
                <a:lnTo>
                  <a:pt x="1529" y="1756"/>
                </a:lnTo>
                <a:lnTo>
                  <a:pt x="1576" y="1729"/>
                </a:lnTo>
                <a:lnTo>
                  <a:pt x="1619" y="1696"/>
                </a:lnTo>
                <a:lnTo>
                  <a:pt x="1661" y="1659"/>
                </a:lnTo>
                <a:lnTo>
                  <a:pt x="1700" y="1616"/>
                </a:lnTo>
                <a:lnTo>
                  <a:pt x="1736" y="1570"/>
                </a:lnTo>
                <a:lnTo>
                  <a:pt x="1769" y="1519"/>
                </a:lnTo>
                <a:lnTo>
                  <a:pt x="1798" y="1465"/>
                </a:lnTo>
                <a:lnTo>
                  <a:pt x="1826" y="1406"/>
                </a:lnTo>
                <a:lnTo>
                  <a:pt x="1849" y="1345"/>
                </a:lnTo>
                <a:lnTo>
                  <a:pt x="1868" y="1281"/>
                </a:lnTo>
                <a:lnTo>
                  <a:pt x="1883" y="1213"/>
                </a:lnTo>
                <a:lnTo>
                  <a:pt x="1895" y="1144"/>
                </a:lnTo>
                <a:lnTo>
                  <a:pt x="1902" y="1073"/>
                </a:lnTo>
                <a:lnTo>
                  <a:pt x="1904" y="999"/>
                </a:lnTo>
                <a:lnTo>
                  <a:pt x="1904" y="998"/>
                </a:lnTo>
                <a:lnTo>
                  <a:pt x="1889" y="972"/>
                </a:lnTo>
                <a:lnTo>
                  <a:pt x="1870" y="947"/>
                </a:lnTo>
                <a:lnTo>
                  <a:pt x="1849" y="927"/>
                </a:lnTo>
                <a:lnTo>
                  <a:pt x="1824" y="910"/>
                </a:lnTo>
                <a:lnTo>
                  <a:pt x="1795" y="897"/>
                </a:lnTo>
                <a:lnTo>
                  <a:pt x="1766" y="890"/>
                </a:lnTo>
                <a:lnTo>
                  <a:pt x="1734" y="887"/>
                </a:lnTo>
                <a:lnTo>
                  <a:pt x="1198" y="887"/>
                </a:lnTo>
                <a:lnTo>
                  <a:pt x="1158" y="885"/>
                </a:lnTo>
                <a:lnTo>
                  <a:pt x="1121" y="877"/>
                </a:lnTo>
                <a:lnTo>
                  <a:pt x="1084" y="865"/>
                </a:lnTo>
                <a:lnTo>
                  <a:pt x="1049" y="848"/>
                </a:lnTo>
                <a:lnTo>
                  <a:pt x="1016" y="827"/>
                </a:lnTo>
                <a:lnTo>
                  <a:pt x="992" y="806"/>
                </a:lnTo>
                <a:close/>
                <a:moveTo>
                  <a:pt x="1396" y="158"/>
                </a:moveTo>
                <a:lnTo>
                  <a:pt x="1344" y="160"/>
                </a:lnTo>
                <a:lnTo>
                  <a:pt x="1293" y="168"/>
                </a:lnTo>
                <a:lnTo>
                  <a:pt x="1243" y="180"/>
                </a:lnTo>
                <a:lnTo>
                  <a:pt x="1193" y="198"/>
                </a:lnTo>
                <a:lnTo>
                  <a:pt x="1145" y="221"/>
                </a:lnTo>
                <a:lnTo>
                  <a:pt x="1129" y="227"/>
                </a:lnTo>
                <a:lnTo>
                  <a:pt x="1112" y="230"/>
                </a:lnTo>
                <a:lnTo>
                  <a:pt x="1066" y="234"/>
                </a:lnTo>
                <a:lnTo>
                  <a:pt x="1021" y="244"/>
                </a:lnTo>
                <a:lnTo>
                  <a:pt x="978" y="260"/>
                </a:lnTo>
                <a:lnTo>
                  <a:pt x="936" y="281"/>
                </a:lnTo>
                <a:lnTo>
                  <a:pt x="896" y="305"/>
                </a:lnTo>
                <a:lnTo>
                  <a:pt x="860" y="335"/>
                </a:lnTo>
                <a:lnTo>
                  <a:pt x="828" y="368"/>
                </a:lnTo>
                <a:lnTo>
                  <a:pt x="797" y="405"/>
                </a:lnTo>
                <a:lnTo>
                  <a:pt x="769" y="445"/>
                </a:lnTo>
                <a:lnTo>
                  <a:pt x="746" y="489"/>
                </a:lnTo>
                <a:lnTo>
                  <a:pt x="725" y="536"/>
                </a:lnTo>
                <a:lnTo>
                  <a:pt x="708" y="584"/>
                </a:lnTo>
                <a:lnTo>
                  <a:pt x="695" y="635"/>
                </a:lnTo>
                <a:lnTo>
                  <a:pt x="686" y="688"/>
                </a:lnTo>
                <a:lnTo>
                  <a:pt x="681" y="742"/>
                </a:lnTo>
                <a:lnTo>
                  <a:pt x="679" y="798"/>
                </a:lnTo>
                <a:lnTo>
                  <a:pt x="682" y="854"/>
                </a:lnTo>
                <a:lnTo>
                  <a:pt x="689" y="911"/>
                </a:lnTo>
                <a:lnTo>
                  <a:pt x="701" y="968"/>
                </a:lnTo>
                <a:lnTo>
                  <a:pt x="742" y="923"/>
                </a:lnTo>
                <a:lnTo>
                  <a:pt x="778" y="873"/>
                </a:lnTo>
                <a:lnTo>
                  <a:pt x="810" y="821"/>
                </a:lnTo>
                <a:lnTo>
                  <a:pt x="838" y="766"/>
                </a:lnTo>
                <a:lnTo>
                  <a:pt x="860" y="708"/>
                </a:lnTo>
                <a:lnTo>
                  <a:pt x="878" y="649"/>
                </a:lnTo>
                <a:lnTo>
                  <a:pt x="886" y="630"/>
                </a:lnTo>
                <a:lnTo>
                  <a:pt x="896" y="613"/>
                </a:lnTo>
                <a:lnTo>
                  <a:pt x="911" y="599"/>
                </a:lnTo>
                <a:lnTo>
                  <a:pt x="927" y="589"/>
                </a:lnTo>
                <a:lnTo>
                  <a:pt x="946" y="581"/>
                </a:lnTo>
                <a:lnTo>
                  <a:pt x="966" y="577"/>
                </a:lnTo>
                <a:lnTo>
                  <a:pt x="986" y="578"/>
                </a:lnTo>
                <a:lnTo>
                  <a:pt x="1007" y="583"/>
                </a:lnTo>
                <a:lnTo>
                  <a:pt x="1024" y="592"/>
                </a:lnTo>
                <a:lnTo>
                  <a:pt x="1039" y="605"/>
                </a:lnTo>
                <a:lnTo>
                  <a:pt x="1052" y="619"/>
                </a:lnTo>
                <a:lnTo>
                  <a:pt x="1062" y="637"/>
                </a:lnTo>
                <a:lnTo>
                  <a:pt x="1074" y="662"/>
                </a:lnTo>
                <a:lnTo>
                  <a:pt x="1090" y="683"/>
                </a:lnTo>
                <a:lnTo>
                  <a:pt x="1110" y="700"/>
                </a:lnTo>
                <a:lnTo>
                  <a:pt x="1130" y="713"/>
                </a:lnTo>
                <a:lnTo>
                  <a:pt x="1152" y="722"/>
                </a:lnTo>
                <a:lnTo>
                  <a:pt x="1174" y="728"/>
                </a:lnTo>
                <a:lnTo>
                  <a:pt x="1198" y="730"/>
                </a:lnTo>
                <a:lnTo>
                  <a:pt x="1734" y="730"/>
                </a:lnTo>
                <a:lnTo>
                  <a:pt x="1780" y="733"/>
                </a:lnTo>
                <a:lnTo>
                  <a:pt x="1826" y="742"/>
                </a:lnTo>
                <a:lnTo>
                  <a:pt x="1868" y="757"/>
                </a:lnTo>
                <a:lnTo>
                  <a:pt x="1908" y="777"/>
                </a:lnTo>
                <a:lnTo>
                  <a:pt x="1945" y="803"/>
                </a:lnTo>
                <a:lnTo>
                  <a:pt x="1978" y="833"/>
                </a:lnTo>
                <a:lnTo>
                  <a:pt x="1979" y="801"/>
                </a:lnTo>
                <a:lnTo>
                  <a:pt x="1976" y="735"/>
                </a:lnTo>
                <a:lnTo>
                  <a:pt x="1968" y="671"/>
                </a:lnTo>
                <a:lnTo>
                  <a:pt x="1953" y="610"/>
                </a:lnTo>
                <a:lnTo>
                  <a:pt x="1934" y="550"/>
                </a:lnTo>
                <a:lnTo>
                  <a:pt x="1908" y="494"/>
                </a:lnTo>
                <a:lnTo>
                  <a:pt x="1880" y="441"/>
                </a:lnTo>
                <a:lnTo>
                  <a:pt x="1846" y="391"/>
                </a:lnTo>
                <a:lnTo>
                  <a:pt x="1808" y="346"/>
                </a:lnTo>
                <a:lnTo>
                  <a:pt x="1767" y="304"/>
                </a:lnTo>
                <a:lnTo>
                  <a:pt x="1722" y="267"/>
                </a:lnTo>
                <a:lnTo>
                  <a:pt x="1673" y="235"/>
                </a:lnTo>
                <a:lnTo>
                  <a:pt x="1623" y="208"/>
                </a:lnTo>
                <a:lnTo>
                  <a:pt x="1569" y="187"/>
                </a:lnTo>
                <a:lnTo>
                  <a:pt x="1514" y="171"/>
                </a:lnTo>
                <a:lnTo>
                  <a:pt x="1455" y="161"/>
                </a:lnTo>
                <a:lnTo>
                  <a:pt x="1396" y="158"/>
                </a:lnTo>
                <a:close/>
                <a:moveTo>
                  <a:pt x="1396" y="0"/>
                </a:moveTo>
                <a:lnTo>
                  <a:pt x="1463" y="3"/>
                </a:lnTo>
                <a:lnTo>
                  <a:pt x="1528" y="13"/>
                </a:lnTo>
                <a:lnTo>
                  <a:pt x="1593" y="29"/>
                </a:lnTo>
                <a:lnTo>
                  <a:pt x="1654" y="50"/>
                </a:lnTo>
                <a:lnTo>
                  <a:pt x="1713" y="77"/>
                </a:lnTo>
                <a:lnTo>
                  <a:pt x="1770" y="109"/>
                </a:lnTo>
                <a:lnTo>
                  <a:pt x="1823" y="146"/>
                </a:lnTo>
                <a:lnTo>
                  <a:pt x="1872" y="189"/>
                </a:lnTo>
                <a:lnTo>
                  <a:pt x="1919" y="234"/>
                </a:lnTo>
                <a:lnTo>
                  <a:pt x="1962" y="285"/>
                </a:lnTo>
                <a:lnTo>
                  <a:pt x="2000" y="339"/>
                </a:lnTo>
                <a:lnTo>
                  <a:pt x="2035" y="397"/>
                </a:lnTo>
                <a:lnTo>
                  <a:pt x="2065" y="458"/>
                </a:lnTo>
                <a:lnTo>
                  <a:pt x="2090" y="522"/>
                </a:lnTo>
                <a:lnTo>
                  <a:pt x="2111" y="589"/>
                </a:lnTo>
                <a:lnTo>
                  <a:pt x="2124" y="657"/>
                </a:lnTo>
                <a:lnTo>
                  <a:pt x="2134" y="728"/>
                </a:lnTo>
                <a:lnTo>
                  <a:pt x="2137" y="801"/>
                </a:lnTo>
                <a:lnTo>
                  <a:pt x="2134" y="870"/>
                </a:lnTo>
                <a:lnTo>
                  <a:pt x="2126" y="937"/>
                </a:lnTo>
                <a:lnTo>
                  <a:pt x="2113" y="1003"/>
                </a:lnTo>
                <a:lnTo>
                  <a:pt x="2095" y="1068"/>
                </a:lnTo>
                <a:lnTo>
                  <a:pt x="2071" y="1131"/>
                </a:lnTo>
                <a:lnTo>
                  <a:pt x="2063" y="1147"/>
                </a:lnTo>
                <a:lnTo>
                  <a:pt x="2051" y="1158"/>
                </a:lnTo>
                <a:lnTo>
                  <a:pt x="2041" y="1230"/>
                </a:lnTo>
                <a:lnTo>
                  <a:pt x="2025" y="1300"/>
                </a:lnTo>
                <a:lnTo>
                  <a:pt x="2006" y="1368"/>
                </a:lnTo>
                <a:lnTo>
                  <a:pt x="1984" y="1435"/>
                </a:lnTo>
                <a:lnTo>
                  <a:pt x="1957" y="1499"/>
                </a:lnTo>
                <a:lnTo>
                  <a:pt x="1926" y="1559"/>
                </a:lnTo>
                <a:lnTo>
                  <a:pt x="1893" y="1617"/>
                </a:lnTo>
                <a:lnTo>
                  <a:pt x="1854" y="1673"/>
                </a:lnTo>
                <a:lnTo>
                  <a:pt x="1813" y="1726"/>
                </a:lnTo>
                <a:lnTo>
                  <a:pt x="1769" y="1772"/>
                </a:lnTo>
                <a:lnTo>
                  <a:pt x="1722" y="1815"/>
                </a:lnTo>
                <a:lnTo>
                  <a:pt x="1673" y="1853"/>
                </a:lnTo>
                <a:lnTo>
                  <a:pt x="1682" y="1904"/>
                </a:lnTo>
                <a:lnTo>
                  <a:pt x="1695" y="1952"/>
                </a:lnTo>
                <a:lnTo>
                  <a:pt x="1710" y="1995"/>
                </a:lnTo>
                <a:lnTo>
                  <a:pt x="1728" y="2033"/>
                </a:lnTo>
                <a:lnTo>
                  <a:pt x="1749" y="2069"/>
                </a:lnTo>
                <a:lnTo>
                  <a:pt x="1771" y="2100"/>
                </a:lnTo>
                <a:lnTo>
                  <a:pt x="1794" y="2129"/>
                </a:lnTo>
                <a:lnTo>
                  <a:pt x="1819" y="2153"/>
                </a:lnTo>
                <a:lnTo>
                  <a:pt x="1846" y="2175"/>
                </a:lnTo>
                <a:lnTo>
                  <a:pt x="1872" y="2194"/>
                </a:lnTo>
                <a:lnTo>
                  <a:pt x="1900" y="2210"/>
                </a:lnTo>
                <a:lnTo>
                  <a:pt x="1926" y="2224"/>
                </a:lnTo>
                <a:lnTo>
                  <a:pt x="1954" y="2236"/>
                </a:lnTo>
                <a:lnTo>
                  <a:pt x="1980" y="2245"/>
                </a:lnTo>
                <a:lnTo>
                  <a:pt x="2005" y="2254"/>
                </a:lnTo>
                <a:lnTo>
                  <a:pt x="2029" y="2259"/>
                </a:lnTo>
                <a:lnTo>
                  <a:pt x="2051" y="2264"/>
                </a:lnTo>
                <a:lnTo>
                  <a:pt x="2072" y="2268"/>
                </a:lnTo>
                <a:lnTo>
                  <a:pt x="2090" y="2270"/>
                </a:lnTo>
                <a:lnTo>
                  <a:pt x="2106" y="2272"/>
                </a:lnTo>
                <a:lnTo>
                  <a:pt x="2119" y="2272"/>
                </a:lnTo>
                <a:lnTo>
                  <a:pt x="2130" y="2273"/>
                </a:lnTo>
                <a:lnTo>
                  <a:pt x="2135" y="2273"/>
                </a:lnTo>
                <a:lnTo>
                  <a:pt x="2138" y="2273"/>
                </a:lnTo>
                <a:lnTo>
                  <a:pt x="2195" y="2278"/>
                </a:lnTo>
                <a:lnTo>
                  <a:pt x="2250" y="2289"/>
                </a:lnTo>
                <a:lnTo>
                  <a:pt x="2303" y="2305"/>
                </a:lnTo>
                <a:lnTo>
                  <a:pt x="2354" y="2326"/>
                </a:lnTo>
                <a:lnTo>
                  <a:pt x="2402" y="2352"/>
                </a:lnTo>
                <a:lnTo>
                  <a:pt x="2446" y="2383"/>
                </a:lnTo>
                <a:lnTo>
                  <a:pt x="2487" y="2418"/>
                </a:lnTo>
                <a:lnTo>
                  <a:pt x="2526" y="2457"/>
                </a:lnTo>
                <a:lnTo>
                  <a:pt x="2558" y="2500"/>
                </a:lnTo>
                <a:lnTo>
                  <a:pt x="2588" y="2545"/>
                </a:lnTo>
                <a:lnTo>
                  <a:pt x="2613" y="2594"/>
                </a:lnTo>
                <a:lnTo>
                  <a:pt x="2632" y="2646"/>
                </a:lnTo>
                <a:lnTo>
                  <a:pt x="2647" y="2699"/>
                </a:lnTo>
                <a:lnTo>
                  <a:pt x="2656" y="2755"/>
                </a:lnTo>
                <a:lnTo>
                  <a:pt x="2659" y="2813"/>
                </a:lnTo>
                <a:lnTo>
                  <a:pt x="2659" y="3422"/>
                </a:lnTo>
                <a:lnTo>
                  <a:pt x="2657" y="3442"/>
                </a:lnTo>
                <a:lnTo>
                  <a:pt x="2648" y="3461"/>
                </a:lnTo>
                <a:lnTo>
                  <a:pt x="2636" y="3477"/>
                </a:lnTo>
                <a:lnTo>
                  <a:pt x="2620" y="3489"/>
                </a:lnTo>
                <a:lnTo>
                  <a:pt x="2602" y="3497"/>
                </a:lnTo>
                <a:lnTo>
                  <a:pt x="2581" y="3500"/>
                </a:lnTo>
                <a:lnTo>
                  <a:pt x="78" y="3500"/>
                </a:lnTo>
                <a:lnTo>
                  <a:pt x="58" y="3497"/>
                </a:lnTo>
                <a:lnTo>
                  <a:pt x="39" y="3489"/>
                </a:lnTo>
                <a:lnTo>
                  <a:pt x="23" y="3477"/>
                </a:lnTo>
                <a:lnTo>
                  <a:pt x="11" y="3461"/>
                </a:lnTo>
                <a:lnTo>
                  <a:pt x="3" y="3442"/>
                </a:lnTo>
                <a:lnTo>
                  <a:pt x="0" y="3422"/>
                </a:lnTo>
                <a:lnTo>
                  <a:pt x="0" y="2813"/>
                </a:lnTo>
                <a:lnTo>
                  <a:pt x="3" y="2755"/>
                </a:lnTo>
                <a:lnTo>
                  <a:pt x="12" y="2699"/>
                </a:lnTo>
                <a:lnTo>
                  <a:pt x="26" y="2646"/>
                </a:lnTo>
                <a:lnTo>
                  <a:pt x="47" y="2594"/>
                </a:lnTo>
                <a:lnTo>
                  <a:pt x="71" y="2545"/>
                </a:lnTo>
                <a:lnTo>
                  <a:pt x="100" y="2500"/>
                </a:lnTo>
                <a:lnTo>
                  <a:pt x="134" y="2457"/>
                </a:lnTo>
                <a:lnTo>
                  <a:pt x="171" y="2418"/>
                </a:lnTo>
                <a:lnTo>
                  <a:pt x="213" y="2383"/>
                </a:lnTo>
                <a:lnTo>
                  <a:pt x="258" y="2352"/>
                </a:lnTo>
                <a:lnTo>
                  <a:pt x="306" y="2326"/>
                </a:lnTo>
                <a:lnTo>
                  <a:pt x="357" y="2305"/>
                </a:lnTo>
                <a:lnTo>
                  <a:pt x="410" y="2289"/>
                </a:lnTo>
                <a:lnTo>
                  <a:pt x="465" y="2278"/>
                </a:lnTo>
                <a:lnTo>
                  <a:pt x="522" y="2273"/>
                </a:lnTo>
                <a:lnTo>
                  <a:pt x="524" y="2273"/>
                </a:lnTo>
                <a:lnTo>
                  <a:pt x="530" y="2273"/>
                </a:lnTo>
                <a:lnTo>
                  <a:pt x="540" y="2272"/>
                </a:lnTo>
                <a:lnTo>
                  <a:pt x="552" y="2272"/>
                </a:lnTo>
                <a:lnTo>
                  <a:pt x="568" y="2270"/>
                </a:lnTo>
                <a:lnTo>
                  <a:pt x="586" y="2268"/>
                </a:lnTo>
                <a:lnTo>
                  <a:pt x="608" y="2264"/>
                </a:lnTo>
                <a:lnTo>
                  <a:pt x="630" y="2259"/>
                </a:lnTo>
                <a:lnTo>
                  <a:pt x="654" y="2254"/>
                </a:lnTo>
                <a:lnTo>
                  <a:pt x="679" y="2245"/>
                </a:lnTo>
                <a:lnTo>
                  <a:pt x="706" y="2236"/>
                </a:lnTo>
                <a:lnTo>
                  <a:pt x="732" y="2224"/>
                </a:lnTo>
                <a:lnTo>
                  <a:pt x="760" y="2210"/>
                </a:lnTo>
                <a:lnTo>
                  <a:pt x="786" y="2194"/>
                </a:lnTo>
                <a:lnTo>
                  <a:pt x="814" y="2175"/>
                </a:lnTo>
                <a:lnTo>
                  <a:pt x="839" y="2153"/>
                </a:lnTo>
                <a:lnTo>
                  <a:pt x="865" y="2129"/>
                </a:lnTo>
                <a:lnTo>
                  <a:pt x="889" y="2100"/>
                </a:lnTo>
                <a:lnTo>
                  <a:pt x="911" y="2068"/>
                </a:lnTo>
                <a:lnTo>
                  <a:pt x="931" y="2033"/>
                </a:lnTo>
                <a:lnTo>
                  <a:pt x="949" y="1994"/>
                </a:lnTo>
                <a:lnTo>
                  <a:pt x="964" y="1952"/>
                </a:lnTo>
                <a:lnTo>
                  <a:pt x="977" y="1904"/>
                </a:lnTo>
                <a:lnTo>
                  <a:pt x="986" y="1852"/>
                </a:lnTo>
                <a:lnTo>
                  <a:pt x="935" y="1812"/>
                </a:lnTo>
                <a:lnTo>
                  <a:pt x="885" y="1767"/>
                </a:lnTo>
                <a:lnTo>
                  <a:pt x="839" y="1716"/>
                </a:lnTo>
                <a:lnTo>
                  <a:pt x="796" y="1661"/>
                </a:lnTo>
                <a:lnTo>
                  <a:pt x="757" y="1602"/>
                </a:lnTo>
                <a:lnTo>
                  <a:pt x="722" y="1538"/>
                </a:lnTo>
                <a:lnTo>
                  <a:pt x="690" y="1470"/>
                </a:lnTo>
                <a:lnTo>
                  <a:pt x="663" y="1398"/>
                </a:lnTo>
                <a:lnTo>
                  <a:pt x="640" y="1324"/>
                </a:lnTo>
                <a:lnTo>
                  <a:pt x="622" y="1245"/>
                </a:lnTo>
                <a:lnTo>
                  <a:pt x="609" y="1165"/>
                </a:lnTo>
                <a:lnTo>
                  <a:pt x="598" y="1152"/>
                </a:lnTo>
                <a:lnTo>
                  <a:pt x="591" y="1137"/>
                </a:lnTo>
                <a:lnTo>
                  <a:pt x="568" y="1078"/>
                </a:lnTo>
                <a:lnTo>
                  <a:pt x="550" y="1016"/>
                </a:lnTo>
                <a:lnTo>
                  <a:pt x="537" y="950"/>
                </a:lnTo>
                <a:lnTo>
                  <a:pt x="527" y="885"/>
                </a:lnTo>
                <a:lnTo>
                  <a:pt x="522" y="819"/>
                </a:lnTo>
                <a:lnTo>
                  <a:pt x="523" y="754"/>
                </a:lnTo>
                <a:lnTo>
                  <a:pt x="527" y="689"/>
                </a:lnTo>
                <a:lnTo>
                  <a:pt x="537" y="626"/>
                </a:lnTo>
                <a:lnTo>
                  <a:pt x="551" y="563"/>
                </a:lnTo>
                <a:lnTo>
                  <a:pt x="570" y="503"/>
                </a:lnTo>
                <a:lnTo>
                  <a:pt x="594" y="444"/>
                </a:lnTo>
                <a:lnTo>
                  <a:pt x="622" y="387"/>
                </a:lnTo>
                <a:lnTo>
                  <a:pt x="655" y="334"/>
                </a:lnTo>
                <a:lnTo>
                  <a:pt x="692" y="285"/>
                </a:lnTo>
                <a:lnTo>
                  <a:pt x="731" y="241"/>
                </a:lnTo>
                <a:lnTo>
                  <a:pt x="775" y="200"/>
                </a:lnTo>
                <a:lnTo>
                  <a:pt x="821" y="167"/>
                </a:lnTo>
                <a:lnTo>
                  <a:pt x="871" y="137"/>
                </a:lnTo>
                <a:lnTo>
                  <a:pt x="923" y="112"/>
                </a:lnTo>
                <a:lnTo>
                  <a:pt x="978" y="93"/>
                </a:lnTo>
                <a:lnTo>
                  <a:pt x="1032" y="81"/>
                </a:lnTo>
                <a:lnTo>
                  <a:pt x="1087" y="73"/>
                </a:lnTo>
                <a:lnTo>
                  <a:pt x="1146" y="47"/>
                </a:lnTo>
                <a:lnTo>
                  <a:pt x="1208" y="27"/>
                </a:lnTo>
                <a:lnTo>
                  <a:pt x="1269" y="12"/>
                </a:lnTo>
                <a:lnTo>
                  <a:pt x="1332" y="3"/>
                </a:lnTo>
                <a:lnTo>
                  <a:pt x="139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6" name="Inhaltsplatzhalter 4"/>
          <p:cNvSpPr txBox="1"/>
          <p:nvPr/>
        </p:nvSpPr>
        <p:spPr>
          <a:xfrm>
            <a:off x="634327" y="4360295"/>
            <a:ext cx="1634164" cy="2528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fontAlgn="auto">
              <a:lnSpc>
                <a:spcPct val="100000"/>
              </a:lnSpc>
              <a:spcAft>
                <a:spcPts val="1000"/>
              </a:spcAft>
              <a:buClrTx/>
              <a:buSzTx/>
              <a:buFontTx/>
              <a:buNone/>
            </a:pPr>
            <a:r>
              <a:rPr lang="zh-CN" altLang="zh-CN" sz="1800" b="1" spc="600" dirty="0">
                <a:solidFill>
                  <a:schemeClr val="accent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+mn-ea"/>
              </a:rPr>
              <a:t>夏、商、周</a:t>
            </a:r>
            <a:endParaRPr lang="zh-CN" altLang="zh-CN" sz="1800" b="1" spc="600" dirty="0">
              <a:solidFill>
                <a:schemeClr val="accent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marL="0" algn="ctr" fontAlgn="auto">
              <a:lnSpc>
                <a:spcPct val="100000"/>
              </a:lnSpc>
              <a:spcAft>
                <a:spcPts val="1000"/>
              </a:spcAft>
              <a:buClrTx/>
              <a:buSzTx/>
              <a:buFontTx/>
              <a:buNone/>
            </a:pPr>
            <a:r>
              <a:rPr lang="zh-CN" altLang="zh-CN" sz="1800" b="1" spc="600" dirty="0">
                <a:solidFill>
                  <a:schemeClr val="accent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+mn-ea"/>
              </a:rPr>
              <a:t>春秋战国</a:t>
            </a:r>
            <a:endParaRPr lang="zh-CN" altLang="zh-CN" sz="1800" b="1" spc="600" dirty="0">
              <a:solidFill>
                <a:schemeClr val="accent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+mn-ea"/>
            </a:endParaRPr>
          </a:p>
          <a:p>
            <a:pPr marL="0" algn="ctr" fontAlgn="auto">
              <a:lnSpc>
                <a:spcPct val="100000"/>
              </a:lnSpc>
              <a:spcAft>
                <a:spcPts val="1000"/>
              </a:spcAft>
              <a:buClrTx/>
              <a:buSzTx/>
              <a:buFontTx/>
              <a:buNone/>
            </a:pPr>
            <a:endParaRPr lang="zh-CN" altLang="zh-CN" sz="1800" b="1" spc="600" dirty="0">
              <a:solidFill>
                <a:schemeClr val="accent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+mn-ea"/>
            </a:endParaRPr>
          </a:p>
          <a:p>
            <a:pPr marL="0" algn="ctr" fontAlgn="auto">
              <a:lnSpc>
                <a:spcPct val="100000"/>
              </a:lnSpc>
              <a:spcAft>
                <a:spcPts val="1000"/>
              </a:spcAft>
              <a:buClrTx/>
              <a:buSzTx/>
              <a:buFontTx/>
              <a:buNone/>
            </a:pPr>
            <a:r>
              <a:rPr lang="zh-CN" altLang="zh-CN" sz="1600" b="1" spc="600" dirty="0">
                <a:solidFill>
                  <a:schemeClr val="accent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+mn-ea"/>
              </a:rPr>
              <a:t>约公元前21世纪</a:t>
            </a:r>
            <a:r>
              <a:rPr lang="en-US" altLang="zh-CN" sz="1600" b="1" spc="600" dirty="0">
                <a:solidFill>
                  <a:schemeClr val="accent2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+mn-ea"/>
              </a:rPr>
              <a:t>—</a:t>
            </a:r>
            <a:r>
              <a:rPr lang="zh-CN" altLang="zh-CN" sz="1600" b="1" spc="600" dirty="0">
                <a:solidFill>
                  <a:schemeClr val="accent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+mn-ea"/>
              </a:rPr>
              <a:t>公元前221年</a:t>
            </a:r>
            <a:endParaRPr lang="zh-CN" altLang="zh-CN" sz="1600" b="1" spc="600" dirty="0">
              <a:solidFill>
                <a:schemeClr val="accent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marL="0" algn="ctr" fontAlgn="auto">
              <a:lnSpc>
                <a:spcPct val="100000"/>
              </a:lnSpc>
              <a:spcAft>
                <a:spcPts val="1000"/>
              </a:spcAft>
              <a:buClrTx/>
              <a:buSzTx/>
              <a:buFontTx/>
              <a:buNone/>
            </a:pPr>
            <a:br>
              <a:rPr lang="zh-CN" altLang="zh-CN" sz="1800" b="1" spc="600" dirty="0">
                <a:solidFill>
                  <a:schemeClr val="accent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</a:b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7" name="Inhaltsplatzhalter 4"/>
          <p:cNvSpPr txBox="1"/>
          <p:nvPr/>
        </p:nvSpPr>
        <p:spPr>
          <a:xfrm>
            <a:off x="2564960" y="2299346"/>
            <a:ext cx="1634164" cy="1513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100000"/>
              </a:lnSpc>
              <a:spcAft>
                <a:spcPts val="1000"/>
              </a:spcAft>
              <a:buClrTx/>
              <a:buSzTx/>
              <a:buFontTx/>
              <a:buNone/>
            </a:pPr>
            <a:r>
              <a:rPr lang="zh-CN" altLang="zh-CN" sz="1800" b="1" spc="600" dirty="0">
                <a:solidFill>
                  <a:schemeClr val="accent2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两汉、魏晋南北朝</a:t>
            </a:r>
            <a:endParaRPr lang="zh-CN" altLang="zh-CN" sz="1800" b="1" spc="600" dirty="0">
              <a:solidFill>
                <a:schemeClr val="accent2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marL="0" algn="ctr">
              <a:lnSpc>
                <a:spcPct val="100000"/>
              </a:lnSpc>
              <a:spcAft>
                <a:spcPts val="1000"/>
              </a:spcAft>
              <a:buClrTx/>
              <a:buSzTx/>
              <a:buFontTx/>
              <a:buNone/>
            </a:pPr>
            <a:r>
              <a:rPr lang="zh-CN" altLang="zh-CN" sz="1800" b="1" spc="600" dirty="0">
                <a:solidFill>
                  <a:schemeClr val="accent2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公元前</a:t>
            </a:r>
            <a:r>
              <a:rPr lang="en-US" altLang="zh-CN" sz="1800" b="1" spc="600" dirty="0">
                <a:solidFill>
                  <a:schemeClr val="accent2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221</a:t>
            </a:r>
            <a:r>
              <a:rPr lang="zh-CN" altLang="en-US" sz="1800" b="1" spc="600" dirty="0">
                <a:solidFill>
                  <a:schemeClr val="accent2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年</a:t>
            </a:r>
            <a:r>
              <a:rPr lang="en-US" altLang="zh-CN" sz="1800" b="1" spc="600" dirty="0">
                <a:solidFill>
                  <a:schemeClr val="accent2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—</a:t>
            </a:r>
            <a:r>
              <a:rPr lang="zh-CN" altLang="en-US" sz="1800" b="1" spc="600" dirty="0">
                <a:solidFill>
                  <a:schemeClr val="accent2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公元</a:t>
            </a:r>
            <a:r>
              <a:rPr lang="en-US" altLang="zh-CN" sz="1800" b="1" spc="600" dirty="0">
                <a:solidFill>
                  <a:schemeClr val="accent2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220</a:t>
            </a:r>
            <a:r>
              <a:rPr lang="zh-CN" altLang="en-US" sz="1800" b="1" spc="600" dirty="0">
                <a:solidFill>
                  <a:schemeClr val="accent2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年</a:t>
            </a:r>
            <a:endParaRPr lang="zh-CN" altLang="en-US" sz="1800" b="1" spc="600" dirty="0">
              <a:solidFill>
                <a:schemeClr val="accent2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sp>
        <p:nvSpPr>
          <p:cNvPr id="79" name="Inhaltsplatzhalter 4"/>
          <p:cNvSpPr txBox="1"/>
          <p:nvPr/>
        </p:nvSpPr>
        <p:spPr>
          <a:xfrm>
            <a:off x="5217072" y="4494541"/>
            <a:ext cx="1634164" cy="1933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100000"/>
              </a:lnSpc>
              <a:spcAft>
                <a:spcPts val="1000"/>
              </a:spcAft>
              <a:buClrTx/>
              <a:buSzTx/>
              <a:buFontTx/>
              <a:buNone/>
            </a:pPr>
            <a:r>
              <a:rPr lang="zh-CN" altLang="zh-CN" sz="2000" b="1" spc="600" dirty="0">
                <a:solidFill>
                  <a:srgbClr val="FFC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隋唐五代</a:t>
            </a:r>
            <a:endParaRPr lang="zh-CN" altLang="zh-CN" sz="2000" b="1" spc="600" dirty="0">
              <a:solidFill>
                <a:srgbClr val="FFC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marL="0" algn="ctr">
              <a:lnSpc>
                <a:spcPct val="100000"/>
              </a:lnSpc>
              <a:spcAft>
                <a:spcPts val="1000"/>
              </a:spcAft>
              <a:buClrTx/>
              <a:buSzTx/>
              <a:buFontTx/>
              <a:buNone/>
            </a:pPr>
            <a:r>
              <a:rPr lang="en-US" altLang="zh-CN" sz="1800" b="1" spc="600" dirty="0">
                <a:solidFill>
                  <a:srgbClr val="FFC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公元581</a:t>
            </a:r>
            <a:r>
              <a:rPr lang="zh-CN" altLang="en-US" sz="1800" b="1" spc="600" dirty="0">
                <a:solidFill>
                  <a:srgbClr val="FFC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年</a:t>
            </a:r>
            <a:r>
              <a:rPr lang="en-US" altLang="zh-CN" sz="1800" b="1" spc="600" dirty="0">
                <a:solidFill>
                  <a:schemeClr val="accent2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+mn-ea"/>
              </a:rPr>
              <a:t>—</a:t>
            </a:r>
            <a:r>
              <a:rPr lang="en-US" altLang="zh-CN" sz="1800" b="1" spc="600" dirty="0">
                <a:solidFill>
                  <a:srgbClr val="FFC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公元960年</a:t>
            </a:r>
            <a:endParaRPr lang="en-US" altLang="zh-CN" sz="1800" b="1" spc="600" dirty="0">
              <a:solidFill>
                <a:srgbClr val="FFC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endParaRPr lang="zh-CN" altLang="en-US" sz="1400" b="1" dirty="0">
              <a:solidFill>
                <a:schemeClr val="accent4"/>
              </a:solidFill>
              <a:latin typeface="+mj-lt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endParaRPr lang="en-US" sz="11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80" name="Inhaltsplatzhalter 4"/>
          <p:cNvSpPr txBox="1"/>
          <p:nvPr/>
        </p:nvSpPr>
        <p:spPr>
          <a:xfrm>
            <a:off x="7490992" y="4360295"/>
            <a:ext cx="1634164" cy="1261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zh-CN" sz="1800" b="1" spc="600" dirty="0">
                <a:solidFill>
                  <a:schemeClr val="accent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北宋南宋</a:t>
            </a:r>
            <a:endParaRPr lang="zh-CN" altLang="en-US" sz="1400" b="1" dirty="0">
              <a:solidFill>
                <a:schemeClr val="accent5"/>
              </a:solidFill>
              <a:latin typeface="+mj-lt"/>
            </a:endParaRPr>
          </a:p>
          <a:p>
            <a:pPr marL="0" algn="ctr">
              <a:lnSpc>
                <a:spcPct val="100000"/>
              </a:lnSpc>
              <a:spcAft>
                <a:spcPts val="1000"/>
              </a:spcAft>
              <a:buClrTx/>
              <a:buSzTx/>
              <a:buFontTx/>
              <a:buNone/>
            </a:pPr>
            <a:r>
              <a:rPr lang="zh-CN" altLang="zh-CN" sz="1800" b="1" spc="600" dirty="0">
                <a:solidFill>
                  <a:schemeClr val="accent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公元960年</a:t>
            </a:r>
            <a:r>
              <a:rPr lang="en-US" altLang="zh-CN" sz="1800" b="1" spc="600" dirty="0">
                <a:solidFill>
                  <a:schemeClr val="accent2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+mn-ea"/>
              </a:rPr>
              <a:t>—</a:t>
            </a:r>
            <a:r>
              <a:rPr lang="zh-CN" altLang="zh-CN" sz="1800" b="1" spc="600" dirty="0">
                <a:solidFill>
                  <a:schemeClr val="accent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公元127</a:t>
            </a:r>
            <a:r>
              <a:rPr lang="en-US" altLang="zh-CN" sz="1800" b="1" spc="600" dirty="0">
                <a:solidFill>
                  <a:schemeClr val="accent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9</a:t>
            </a:r>
            <a:r>
              <a:rPr lang="zh-CN" altLang="zh-CN" sz="1800" b="1" spc="600" dirty="0">
                <a:solidFill>
                  <a:schemeClr val="accent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年</a:t>
            </a:r>
            <a:endParaRPr lang="zh-CN" altLang="zh-CN" sz="1800" b="1" spc="600" dirty="0">
              <a:solidFill>
                <a:schemeClr val="accent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sp>
        <p:nvSpPr>
          <p:cNvPr id="81" name="Inhaltsplatzhalter 4"/>
          <p:cNvSpPr txBox="1"/>
          <p:nvPr/>
        </p:nvSpPr>
        <p:spPr>
          <a:xfrm>
            <a:off x="9633850" y="2550806"/>
            <a:ext cx="1634164" cy="1261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100000"/>
              </a:lnSpc>
              <a:spcAft>
                <a:spcPts val="1200"/>
              </a:spcAft>
              <a:buClrTx/>
              <a:buSzTx/>
              <a:buNone/>
            </a:pPr>
            <a:r>
              <a:rPr lang="zh-CN" altLang="zh-CN" sz="1800" b="1" spc="600" dirty="0">
                <a:solidFill>
                  <a:srgbClr val="00B05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金元明清</a:t>
            </a:r>
            <a:endParaRPr lang="zh-CN" altLang="zh-CN" sz="1800" b="1" spc="600" dirty="0">
              <a:solidFill>
                <a:srgbClr val="00B05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marL="0" algn="ctr">
              <a:lnSpc>
                <a:spcPct val="100000"/>
              </a:lnSpc>
              <a:spcAft>
                <a:spcPts val="1200"/>
              </a:spcAft>
              <a:buClrTx/>
              <a:buSzTx/>
              <a:buNone/>
            </a:pPr>
            <a:r>
              <a:rPr lang="zh-CN" altLang="zh-CN" sz="1800" b="1" spc="600" dirty="0">
                <a:solidFill>
                  <a:srgbClr val="00B05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公元</a:t>
            </a:r>
            <a:r>
              <a:rPr lang="en-US" altLang="zh-CN" sz="1800" b="1" spc="600" dirty="0">
                <a:solidFill>
                  <a:srgbClr val="00B05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1271</a:t>
            </a:r>
            <a:r>
              <a:rPr lang="zh-CN" altLang="en-US" sz="1800" b="1" spc="600" dirty="0">
                <a:solidFill>
                  <a:srgbClr val="00B05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年</a:t>
            </a:r>
            <a:r>
              <a:rPr lang="en-US" altLang="zh-CN" sz="1800" b="1" spc="600" dirty="0">
                <a:solidFill>
                  <a:schemeClr val="accent2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+mn-ea"/>
              </a:rPr>
              <a:t>—</a:t>
            </a:r>
            <a:r>
              <a:rPr lang="zh-CN" altLang="en-US" sz="1800" b="1" spc="600" dirty="0">
                <a:solidFill>
                  <a:srgbClr val="00B05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公元</a:t>
            </a:r>
            <a:r>
              <a:rPr lang="en-US" altLang="zh-CN" sz="1800" b="1" spc="600" dirty="0">
                <a:solidFill>
                  <a:srgbClr val="00B05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1911</a:t>
            </a:r>
            <a:r>
              <a:rPr lang="zh-CN" altLang="en-US" sz="1800" b="1" spc="600" dirty="0">
                <a:solidFill>
                  <a:srgbClr val="00B05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年</a:t>
            </a:r>
            <a:endParaRPr lang="zh-CN" altLang="en-US" sz="1800" b="1" spc="600" dirty="0">
              <a:solidFill>
                <a:srgbClr val="00B05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sp>
        <p:nvSpPr>
          <p:cNvPr id="82" name="Inhaltsplatzhalter 4"/>
          <p:cNvSpPr txBox="1"/>
          <p:nvPr/>
        </p:nvSpPr>
        <p:spPr>
          <a:xfrm>
            <a:off x="816610" y="6052820"/>
            <a:ext cx="1477645" cy="18415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endParaRPr lang="zh-CN" altLang="zh-CN" sz="1200" b="1" spc="600" dirty="0">
              <a:solidFill>
                <a:schemeClr val="bg2">
                  <a:lumMod val="50000"/>
                </a:schemeClr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311910" y="2212975"/>
            <a:ext cx="98234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spc="600" dirty="0">
                <a:solidFill>
                  <a:schemeClr val="bg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先秦</a:t>
            </a:r>
            <a:endParaRPr lang="zh-CN" altLang="zh-CN" sz="2400" b="1" spc="600" dirty="0">
              <a:solidFill>
                <a:schemeClr val="bg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03245" y="5407025"/>
            <a:ext cx="98234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spc="600" dirty="0">
                <a:solidFill>
                  <a:schemeClr val="bg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汉魏六朝</a:t>
            </a:r>
            <a:endParaRPr lang="zh-CN" altLang="zh-CN" sz="2400" b="1" spc="600" dirty="0">
              <a:solidFill>
                <a:schemeClr val="bg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77815" y="1924050"/>
            <a:ext cx="98234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spc="600" dirty="0">
                <a:solidFill>
                  <a:schemeClr val="bg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唐</a:t>
            </a:r>
            <a:endParaRPr lang="zh-CN" altLang="zh-CN" sz="2800" b="1" spc="600" dirty="0">
              <a:solidFill>
                <a:schemeClr val="bg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140065" y="2052320"/>
            <a:ext cx="98234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spc="600" dirty="0">
                <a:solidFill>
                  <a:schemeClr val="bg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宋</a:t>
            </a:r>
            <a:endParaRPr lang="zh-CN" altLang="zh-CN" sz="2800" b="1" spc="600" dirty="0">
              <a:solidFill>
                <a:schemeClr val="bg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208260" y="5580380"/>
            <a:ext cx="139890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b="1" spc="600" dirty="0">
                <a:solidFill>
                  <a:schemeClr val="bg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元明清</a:t>
            </a:r>
            <a:endParaRPr lang="zh-CN" altLang="zh-CN" sz="2000" b="1" spc="600" dirty="0">
              <a:solidFill>
                <a:schemeClr val="bg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9" grpId="0"/>
      <p:bldP spid="80" grpId="0"/>
      <p:bldP spid="81" grpId="0"/>
      <p:bldP spid="23" grpId="0"/>
      <p:bldP spid="4" grpId="0"/>
      <p:bldP spid="6" grpId="0"/>
      <p:bldP spid="8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239510" y="472440"/>
            <a:ext cx="6209030" cy="6653530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流水何太急，深宫尽日闲。</a:t>
            </a: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殷勤谢红叶，好去到人间。</a:t>
            </a: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曾闻叶上题红怨，叶上题诗寄阿谁。</a:t>
            </a:r>
            <a:endParaRPr lang="zh-CN" altLang="en-US" sz="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175" y="1054249"/>
            <a:ext cx="2886679" cy="88857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74" y="1054249"/>
            <a:ext cx="5864226" cy="48207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30730" y="375920"/>
            <a:ext cx="8354060" cy="624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《行行复行行》——“行行重行行，与君生别离。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+mn-ea"/>
              </a:rPr>
              <a:t>”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《庭中有奇树》</a:t>
            </a:r>
            <a:r>
              <a:rPr lang="en-US"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——“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攀条折其荣，将以遗所思。馨香盈怀袖，路远莫致之</a:t>
            </a:r>
            <a:r>
              <a:rPr lang="zh-CN"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。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”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《孟冬寒气至》</a:t>
            </a:r>
            <a:r>
              <a:rPr lang="en-US"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——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“置书怀袖中，三岁字不灭。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+mn-ea"/>
              </a:rPr>
              <a:t>”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   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《冉冉孤生竹》</a:t>
            </a:r>
            <a:r>
              <a:rPr lang="en-US"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——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“思君令人老，岁月忽已晚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+mn-ea"/>
              </a:rPr>
              <a:t>”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“思君令人老，轩车何来迟”“过时而不采，将随秋草萎”。    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《涉江采芙蓉》</a:t>
            </a:r>
            <a:r>
              <a:rPr lang="en-US"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——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“采之欲遗谁，所思在远道。同心而离居，忧伤以终老。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+mn-ea"/>
              </a:rPr>
              <a:t>”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    </a:t>
            </a:r>
            <a:r>
              <a:rPr lang="zh-CN"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、</a:t>
            </a:r>
            <a:endParaRPr lang="zh-CN"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《青青河畔草》</a:t>
            </a:r>
            <a:r>
              <a:rPr lang="en-US"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——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“昔为倡家女，今为荡子妇。荡子行不归，空床难独守。”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《迢迢牵女星》</a:t>
            </a:r>
            <a:r>
              <a:rPr lang="en-US"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——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“河汉清且浅，相去复几许。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+mn-ea"/>
              </a:rPr>
              <a:t>”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6993" y="1780106"/>
            <a:ext cx="6560615" cy="57238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028131"/>
            <a:ext cx="1732228" cy="4813022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702434" y="1878891"/>
            <a:ext cx="736600" cy="3486319"/>
            <a:chOff x="1573805" y="1887474"/>
            <a:chExt cx="736600" cy="3486319"/>
          </a:xfrm>
        </p:grpSpPr>
        <p:sp>
          <p:nvSpPr>
            <p:cNvPr id="21" name="矩形 20"/>
            <p:cNvSpPr/>
            <p:nvPr/>
          </p:nvSpPr>
          <p:spPr>
            <a:xfrm>
              <a:off x="1573805" y="1887474"/>
              <a:ext cx="736600" cy="348631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zh-C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南构明史稿鉴" panose="00020600040101010101" pitchFamily="18" charset="-122"/>
                  <a:ea typeface="南构明史稿鉴" panose="00020600040101010101" pitchFamily="18" charset="-122"/>
                </a:rPr>
                <a:t>古诗十九首</a:t>
              </a:r>
              <a:endParaRPr lang="zh-CN" sz="36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南构明史稿鉴" panose="00020600040101010101" pitchFamily="18" charset="-122"/>
                <a:ea typeface="南构明史稿鉴" panose="00020600040101010101" pitchFamily="18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907004" y="2609494"/>
              <a:ext cx="72169" cy="72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comb/>
      </p:transition>
    </mc:Choice>
    <mc:Fallback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BCAD9A">
                  <a:alpha val="100000"/>
                </a:srgbClr>
              </a:clrFrom>
              <a:clrTo>
                <a:srgbClr val="BCAD9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7645" y="1127125"/>
            <a:ext cx="4098290" cy="579247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矩形 6"/>
          <p:cNvSpPr/>
          <p:nvPr/>
        </p:nvSpPr>
        <p:spPr>
          <a:xfrm>
            <a:off x="4008120" y="919480"/>
            <a:ext cx="3034030" cy="470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sz="20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龟虽寿</a:t>
            </a:r>
            <a:endParaRPr sz="20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0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曹操</a:t>
            </a:r>
            <a:endParaRPr sz="20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0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神龟虽寿， 犹有竟时。</a:t>
            </a:r>
            <a:endParaRPr sz="20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0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螣蛇乘雾， 终为土灰。</a:t>
            </a:r>
            <a:endParaRPr sz="20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0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老骥伏枥， 志在千里。</a:t>
            </a:r>
            <a:endParaRPr sz="20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0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烈士暮年， 壮心不已。</a:t>
            </a:r>
            <a:endParaRPr sz="20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0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盈缩之期， 不但在天。</a:t>
            </a:r>
            <a:endParaRPr sz="20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0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养怡之福， 可得永年。</a:t>
            </a:r>
            <a:endParaRPr sz="20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0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幸甚至哉， 歌以咏志。</a:t>
            </a:r>
            <a:endParaRPr sz="20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61630" y="919480"/>
            <a:ext cx="3034030" cy="470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sz="20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观沧海 </a:t>
            </a:r>
            <a:endParaRPr sz="20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0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曹操</a:t>
            </a:r>
            <a:endParaRPr sz="20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0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东临碣石， 以观沧海。水何澹澹， 山岛竦峙。树木丛生， 百草丰茂。秋风萧瑟， 洪波涌起。日月之行， 若出其中。星汉灿烂， 若出其里。幸甚至哉， 歌以咏志。</a:t>
            </a:r>
            <a:endParaRPr sz="20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BCAD9A">
                  <a:alpha val="100000"/>
                </a:srgbClr>
              </a:clrFrom>
              <a:clrTo>
                <a:srgbClr val="BCAD9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7645" y="1127125"/>
            <a:ext cx="4098290" cy="579247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矩形 6"/>
          <p:cNvSpPr/>
          <p:nvPr/>
        </p:nvSpPr>
        <p:spPr>
          <a:xfrm>
            <a:off x="4304665" y="652145"/>
            <a:ext cx="7078345" cy="5220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短歌行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曹操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对酒当歌，人生几何！譬如朝露，去日苦多。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慨当以慷，忧思难忘。何以解忧？唯有杜康。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青青子衿，悠悠我心。但为君故，沉吟至今。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呦呦鹿鸣，食野之苹。我有嘉宾，鼓瑟吹笙。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明明如月，何时可掇？忧从中来，不可断绝。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越陌度阡，枉用相存。契阔谈䜩，心念旧恩。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月明星稀，乌鹊南飞。绕树三匝，何枝可依？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山不厌高，海不厌深。周公吐哺，天下归心。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00" y="520588"/>
            <a:ext cx="12192000" cy="6653605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65" y="520700"/>
            <a:ext cx="4417695" cy="640969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65785" y="1184275"/>
            <a:ext cx="8462010" cy="624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《命子》：“悠悠我祖，爰自陶唐；邈焉虞宾，历世重光</a:t>
            </a:r>
            <a:r>
              <a:rPr lang="en-US"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……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天运苟如此，且进杯中物。”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>
              <a:lnSpc>
                <a:spcPts val="4000"/>
              </a:lnSpc>
            </a:pP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>
              <a:lnSpc>
                <a:spcPts val="4000"/>
              </a:lnSpc>
            </a:pPr>
            <a:r>
              <a:rPr lang="zh-CN"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《归园田居》：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种豆南山下，草盛豆苗稀。晨兴理荒秽，带月荷锄归。道狭草木长，夕露沾我衣。衣沾不足惜，但使愿无违。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>
              <a:lnSpc>
                <a:spcPts val="4000"/>
              </a:lnSpc>
            </a:pP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>
              <a:lnSpc>
                <a:spcPts val="4000"/>
              </a:lnSpc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陶渊明与人饮酒，若先醉，便语客：“我醉欲眠，卿可去。”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>
              <a:lnSpc>
                <a:spcPts val="4000"/>
              </a:lnSpc>
            </a:pP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>
              <a:lnSpc>
                <a:spcPts val="4000"/>
              </a:lnSpc>
            </a:pP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>
              <a:lnSpc>
                <a:spcPts val="4000"/>
              </a:lnSpc>
            </a:pP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15153"/>
            <a:ext cx="12192000" cy="6653605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175" y="1054249"/>
            <a:ext cx="2886679" cy="88857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vert="horz" lIns="0" tIns="0" rIns="0" bIns="0" rtlCol="0" anchor="ctr">
            <a:normAutofit fontScale="5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7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三、盛唐之音</a:t>
            </a:r>
            <a:endParaRPr lang="zh-CN" dirty="0"/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2875915" y="3030220"/>
            <a:ext cx="6421755" cy="660400"/>
          </a:xfrm>
          <a:prstGeom prst="rect">
            <a:avLst/>
          </a:prstGeom>
        </p:spPr>
        <p:txBody>
          <a:bodyPr vert="horz" lIns="0" tIns="0" rIns="0" bIns="0" rtlCol="0" anchor="ctr">
            <a:normAutofit fontScale="25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50000"/>
              </a:lnSpc>
            </a:pPr>
            <a:r>
              <a:rPr lang="en-US" altLang="zh-CN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      </a:t>
            </a: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热情洋溢、豪迈奔放、具有郁勃浓烈的浪漫气质,是盛唐诗的主要特征；而即使是恬静优美之作，也同样是生气弥满、光彩熠熠的。这就是为后人所艳羡的“盛唐之音”。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56297" y="958727"/>
            <a:ext cx="9381658" cy="1116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ts val="4000"/>
              </a:lnSpc>
              <a:buClrTx/>
              <a:buSzTx/>
              <a:buFontTx/>
            </a:pPr>
            <a:r>
              <a:rPr lang="zh-CN" sz="360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sz="32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《唐诗品汇》是明代高棅编辑的唐代中国诗歌选集，将唐诗分为初、盛、中、晚：</a:t>
            </a:r>
            <a:endParaRPr sz="32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5905" y="2832100"/>
            <a:ext cx="9674225" cy="3681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ts val="4000"/>
              </a:lnSpc>
              <a:buClrTx/>
              <a:buSzTx/>
              <a:buFontTx/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初唐：高祖武德元年（618）</a:t>
            </a:r>
            <a:r>
              <a:rPr lang="en-US"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——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玄宗开元初（713）约为百年。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>
              <a:lnSpc>
                <a:spcPts val="4000"/>
              </a:lnSpc>
              <a:buClrTx/>
              <a:buSzTx/>
              <a:buFontTx/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盛唐：玄宗开元元年（713）</a:t>
            </a:r>
            <a:r>
              <a:rPr lang="en-US"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+mn-ea"/>
              </a:rPr>
              <a:t>——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代宗大历元年（766）约五十年。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>
              <a:lnSpc>
                <a:spcPts val="4000"/>
              </a:lnSpc>
              <a:buClrTx/>
              <a:buSzTx/>
              <a:buFontTx/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中唐：代宗大历元年（766）</a:t>
            </a:r>
            <a:r>
              <a:rPr lang="en-US"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+mn-ea"/>
              </a:rPr>
              <a:t>——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文宗开成元年（836）约七十年。</a:t>
            </a:r>
            <a:endParaRPr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>
              <a:lnSpc>
                <a:spcPts val="4000"/>
              </a:lnSpc>
              <a:buClrTx/>
              <a:buSzTx/>
              <a:buFontTx/>
            </a:pP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晚唐：文宗开成元年（836）</a:t>
            </a:r>
            <a:r>
              <a:rPr lang="en-US"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+mn-ea"/>
              </a:rPr>
              <a:t>——</a:t>
            </a:r>
            <a:r>
              <a:rPr sz="2400" spc="3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昭宣帝天祐四年（907）约七十年。</a:t>
            </a:r>
            <a:endParaRPr lang="zh-CN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01434" y="609381"/>
            <a:ext cx="10341600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盛唐精神如何孕育出了盛唐之音？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1.尚武精神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2.</a:t>
            </a: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自信进取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3.</a:t>
            </a: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浪漫气质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4.</a:t>
            </a: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包容开新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en-US" altLang="zh-CN" sz="3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1425" y="2867660"/>
            <a:ext cx="4762500" cy="4762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8135" y="428625"/>
            <a:ext cx="8332470" cy="4707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侠客行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李白</a:t>
            </a:r>
            <a:endParaRPr lang="zh-CN" altLang="en-US" sz="24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赵客缦胡缨，吴钩霜雪明。银鞍照白马，飒沓如流星。</a:t>
            </a:r>
            <a:endParaRPr lang="zh-CN" altLang="en-US" sz="24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spc="-300" dirty="0">
                <a:solidFill>
                  <a:srgbClr val="FF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十步杀一人，千里不留行。事了拂衣去，深藏身与名。</a:t>
            </a:r>
            <a:endParaRPr lang="zh-CN" altLang="en-US" sz="24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闲过信陵饮，脱剑膝前横。将炙啖朱亥，持觞劝侯嬴。</a:t>
            </a:r>
            <a:endParaRPr lang="zh-CN" altLang="en-US" sz="24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三杯吐然诺，五岳倒为轻。眼花耳热后，意气素霓生。</a:t>
            </a:r>
            <a:endParaRPr lang="zh-CN" altLang="en-US" sz="24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救赵挥金槌，邯郸先震惊。千秋二壮士，烜赫大梁城。</a:t>
            </a:r>
            <a:endParaRPr lang="zh-CN" altLang="en-US" sz="24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spc="-300" dirty="0">
                <a:solidFill>
                  <a:srgbClr val="FF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纵死侠骨香，不惭世上英。</a:t>
            </a:r>
            <a:r>
              <a:rPr lang="zh-CN" altLang="en-US" sz="24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谁能书阁下，白首太玄经。</a:t>
            </a:r>
            <a:endParaRPr lang="zh-CN" altLang="en-US" sz="24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682115" y="1543685"/>
            <a:ext cx="44094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3445" y="771525"/>
            <a:ext cx="3034030" cy="427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出塞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  <a:sym typeface="+mn-ea"/>
            </a:endParaRPr>
          </a:p>
          <a:p>
            <a:pPr algn="ctr"/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  <a:sym typeface="+mn-ea"/>
            </a:endParaRPr>
          </a:p>
          <a:p>
            <a:pPr algn="ctr"/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王昌龄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骝马新跨白玉鞍，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战罢沙场月色寒。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城头铁鼓声犹振，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匣里金刀血未干。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83505" y="361315"/>
            <a:ext cx="5703570" cy="6400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从军行七首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  <a:sym typeface="+mn-ea"/>
            </a:endParaRPr>
          </a:p>
          <a:p>
            <a:pPr algn="ctr"/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  <a:sym typeface="+mn-ea"/>
            </a:endParaRPr>
          </a:p>
          <a:p>
            <a:pPr algn="ctr"/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王昌龄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烽火城西百尺楼，黄昏独上海风秋。更吹羌笛关山月，无那金闺万里愁。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青海长云暗雪山，孤城遥望玉门关。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黄沙百战穿金甲，不破楼兰终不还。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215153"/>
            <a:ext cx="12192000" cy="6653605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845998" y="2206721"/>
            <a:ext cx="1357208" cy="2422174"/>
            <a:chOff x="5987692" y="467102"/>
            <a:chExt cx="1357208" cy="2422174"/>
          </a:xfrm>
        </p:grpSpPr>
        <p:sp>
          <p:nvSpPr>
            <p:cNvPr id="15" name="文本框 14"/>
            <p:cNvSpPr txBox="1"/>
            <p:nvPr/>
          </p:nvSpPr>
          <p:spPr>
            <a:xfrm>
              <a:off x="6052238" y="488619"/>
              <a:ext cx="1292662" cy="240065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7200" dirty="0">
                  <a:solidFill>
                    <a:schemeClr val="bg1">
                      <a:lumMod val="85000"/>
                    </a:schemeClr>
                  </a:solidFill>
                  <a:latin typeface="汉仪乐喵体简" panose="00020600040101010101" pitchFamily="18" charset="-122"/>
                  <a:ea typeface="汉仪乐喵体简" panose="00020600040101010101" pitchFamily="18" charset="-122"/>
                </a:rPr>
                <a:t>目 录</a:t>
              </a:r>
              <a:endParaRPr lang="zh-CN" altLang="en-US" sz="7200" dirty="0">
                <a:solidFill>
                  <a:schemeClr val="bg1">
                    <a:lumMod val="85000"/>
                  </a:schemeClr>
                </a:solidFill>
                <a:latin typeface="汉仪乐喵体简" panose="00020600040101010101" pitchFamily="18" charset="-122"/>
                <a:ea typeface="汉仪乐喵体简" panose="00020600040101010101" pitchFamily="18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987692" y="467102"/>
              <a:ext cx="1292662" cy="240065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7200" dirty="0">
                  <a:blipFill dpi="0" rotWithShape="1">
                    <a:blip r:embed="rId3"/>
                    <a:srcRect/>
                    <a:tile tx="0" ty="0" sx="100000" sy="100000" flip="none" algn="tl"/>
                  </a:blipFill>
                  <a:latin typeface="汉仪乐喵体简" panose="00020600040101010101" pitchFamily="18" charset="-122"/>
                  <a:ea typeface="汉仪乐喵体简" panose="00020600040101010101" pitchFamily="18" charset="-122"/>
                </a:rPr>
                <a:t>目 录</a:t>
              </a:r>
              <a:endParaRPr lang="zh-CN" altLang="en-US" sz="7200" dirty="0">
                <a:blipFill dpi="0" rotWithShape="1">
                  <a:blip r:embed="rId3"/>
                  <a:srcRect/>
                  <a:tile tx="0" ty="0" sx="100000" sy="100000" flip="none" algn="tl"/>
                </a:blipFill>
                <a:latin typeface="汉仪乐喵体简" panose="00020600040101010101" pitchFamily="18" charset="-122"/>
                <a:ea typeface="汉仪乐喵体简" panose="00020600040101010101" pitchFamily="18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687507" y="2258432"/>
            <a:ext cx="1232603" cy="2911288"/>
            <a:chOff x="3687507" y="2446020"/>
            <a:chExt cx="1232603" cy="2911288"/>
          </a:xfrm>
        </p:grpSpPr>
        <p:sp>
          <p:nvSpPr>
            <p:cNvPr id="19" name="文本框 18"/>
            <p:cNvSpPr txBox="1"/>
            <p:nvPr/>
          </p:nvSpPr>
          <p:spPr>
            <a:xfrm>
              <a:off x="3687507" y="2895824"/>
              <a:ext cx="615553" cy="1559858"/>
            </a:xfrm>
            <a:prstGeom prst="rect">
              <a:avLst/>
            </a:prstGeom>
            <a:solidFill>
              <a:srgbClr val="D7E0EB"/>
            </a:solidFill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800" spc="600" dirty="0">
                  <a:blipFill dpi="0" rotWithShape="1">
                    <a:blip r:embed="rId3"/>
                    <a:srcRect/>
                    <a:stretch>
                      <a:fillRect/>
                    </a:stretch>
                  </a:blipFill>
                  <a:latin typeface="汉仪乐喵体简" panose="00020600040101010101" pitchFamily="18" charset="-122"/>
                  <a:ea typeface="汉仪乐喵体简" panose="00020600040101010101" pitchFamily="18" charset="-122"/>
                </a:rPr>
                <a:t>第一章</a:t>
              </a:r>
              <a:endParaRPr lang="zh-CN" altLang="en-US" sz="2800" spc="600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汉仪乐喵体简" panose="00020600040101010101" pitchFamily="18" charset="-122"/>
                <a:ea typeface="汉仪乐喵体简" panose="00020600040101010101" pitchFamily="18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427667" y="2446020"/>
              <a:ext cx="492443" cy="291128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000" spc="3000" dirty="0">
                  <a:blipFill dpi="0" rotWithShape="1">
                    <a:blip r:embed="rId3"/>
                    <a:srcRect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节日起源</a:t>
              </a:r>
              <a:endParaRPr lang="zh-CN" altLang="en-US" sz="2000" spc="3000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63396" y="2258431"/>
            <a:ext cx="1232606" cy="2911288"/>
            <a:chOff x="3687507" y="2446019"/>
            <a:chExt cx="1232606" cy="2911288"/>
          </a:xfrm>
        </p:grpSpPr>
        <p:sp>
          <p:nvSpPr>
            <p:cNvPr id="22" name="文本框 21"/>
            <p:cNvSpPr txBox="1"/>
            <p:nvPr/>
          </p:nvSpPr>
          <p:spPr>
            <a:xfrm>
              <a:off x="3687507" y="2895824"/>
              <a:ext cx="615553" cy="1559858"/>
            </a:xfrm>
            <a:prstGeom prst="rect">
              <a:avLst/>
            </a:prstGeom>
            <a:solidFill>
              <a:srgbClr val="D7E0EB"/>
            </a:solidFill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800" spc="600" dirty="0">
                  <a:blipFill dpi="0" rotWithShape="1">
                    <a:blip r:embed="rId3"/>
                    <a:srcRect/>
                    <a:stretch>
                      <a:fillRect/>
                    </a:stretch>
                  </a:blipFill>
                  <a:latin typeface="汉仪乐喵体简" panose="00020600040101010101" pitchFamily="18" charset="-122"/>
                  <a:ea typeface="汉仪乐喵体简" panose="00020600040101010101" pitchFamily="18" charset="-122"/>
                </a:rPr>
                <a:t>第二章</a:t>
              </a:r>
              <a:endParaRPr lang="zh-CN" altLang="en-US" sz="2800" spc="600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汉仪乐喵体简" panose="00020600040101010101" pitchFamily="18" charset="-122"/>
                <a:ea typeface="汉仪乐喵体简" panose="00020600040101010101" pitchFamily="18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427670" y="2446019"/>
              <a:ext cx="492443" cy="291128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000" spc="3000" dirty="0">
                  <a:blipFill dpi="0" rotWithShape="1">
                    <a:blip r:embed="rId3"/>
                    <a:srcRect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民间习俗</a:t>
              </a:r>
              <a:endParaRPr lang="zh-CN" altLang="en-US" sz="2000" spc="3000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639285" y="2215403"/>
            <a:ext cx="1232606" cy="2911288"/>
            <a:chOff x="3687507" y="2402991"/>
            <a:chExt cx="1232606" cy="2911288"/>
          </a:xfrm>
        </p:grpSpPr>
        <p:sp>
          <p:nvSpPr>
            <p:cNvPr id="29" name="文本框 28"/>
            <p:cNvSpPr txBox="1"/>
            <p:nvPr/>
          </p:nvSpPr>
          <p:spPr>
            <a:xfrm>
              <a:off x="3687507" y="2895824"/>
              <a:ext cx="615553" cy="1559858"/>
            </a:xfrm>
            <a:prstGeom prst="rect">
              <a:avLst/>
            </a:prstGeom>
            <a:solidFill>
              <a:srgbClr val="D7E0EB"/>
            </a:solidFill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800" spc="600" dirty="0">
                  <a:blipFill dpi="0" rotWithShape="1">
                    <a:blip r:embed="rId3"/>
                    <a:srcRect/>
                    <a:stretch>
                      <a:fillRect/>
                    </a:stretch>
                  </a:blipFill>
                  <a:latin typeface="汉仪乐喵体简" panose="00020600040101010101" pitchFamily="18" charset="-122"/>
                  <a:ea typeface="汉仪乐喵体简" panose="00020600040101010101" pitchFamily="18" charset="-122"/>
                </a:rPr>
                <a:t>第三章</a:t>
              </a:r>
              <a:endParaRPr lang="zh-CN" altLang="en-US" sz="2800" spc="600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汉仪乐喵体简" panose="00020600040101010101" pitchFamily="18" charset="-122"/>
                <a:ea typeface="汉仪乐喵体简" panose="00020600040101010101" pitchFamily="18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4427670" y="2402991"/>
              <a:ext cx="492443" cy="291128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000" spc="3000" dirty="0">
                  <a:blipFill dpi="0" rotWithShape="1">
                    <a:blip r:embed="rId3"/>
                    <a:srcRect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神话传说</a:t>
              </a:r>
              <a:endParaRPr lang="zh-CN" altLang="en-US" sz="2000" spc="3000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115174" y="2215402"/>
            <a:ext cx="1232606" cy="2911288"/>
            <a:chOff x="3687507" y="2402990"/>
            <a:chExt cx="1232606" cy="2911288"/>
          </a:xfrm>
        </p:grpSpPr>
        <p:sp>
          <p:nvSpPr>
            <p:cNvPr id="32" name="文本框 31"/>
            <p:cNvSpPr txBox="1"/>
            <p:nvPr/>
          </p:nvSpPr>
          <p:spPr>
            <a:xfrm>
              <a:off x="3687507" y="2895824"/>
              <a:ext cx="615553" cy="1559858"/>
            </a:xfrm>
            <a:prstGeom prst="rect">
              <a:avLst/>
            </a:prstGeom>
            <a:solidFill>
              <a:srgbClr val="D7E0EB"/>
            </a:solidFill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800" spc="600" dirty="0">
                  <a:blipFill dpi="0" rotWithShape="1">
                    <a:blip r:embed="rId3"/>
                    <a:srcRect/>
                    <a:stretch>
                      <a:fillRect/>
                    </a:stretch>
                  </a:blipFill>
                  <a:latin typeface="汉仪乐喵体简" panose="00020600040101010101" pitchFamily="18" charset="-122"/>
                  <a:ea typeface="汉仪乐喵体简" panose="00020600040101010101" pitchFamily="18" charset="-122"/>
                </a:rPr>
                <a:t>第四章</a:t>
              </a:r>
              <a:endParaRPr lang="zh-CN" altLang="en-US" sz="2800" spc="600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汉仪乐喵体简" panose="00020600040101010101" pitchFamily="18" charset="-122"/>
                <a:ea typeface="汉仪乐喵体简" panose="00020600040101010101" pitchFamily="18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427670" y="2402990"/>
              <a:ext cx="492443" cy="291128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000" spc="3000" dirty="0">
                  <a:blipFill dpi="0" rotWithShape="1">
                    <a:blip r:embed="rId3"/>
                    <a:srcRect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著名诗词</a:t>
              </a:r>
              <a:endParaRPr lang="zh-CN" altLang="en-US" sz="2000" spc="3000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13" y="688490"/>
            <a:ext cx="2194987" cy="67565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44" y="5621977"/>
            <a:ext cx="907802" cy="907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50143" y="735751"/>
            <a:ext cx="3392812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逢入京使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岑参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故园东望路漫漫，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双袖龙钟泪不干。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马上相逢无纸笔，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凭君传语报平安。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5732" y="1102290"/>
            <a:ext cx="6378630" cy="4895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142844" y="1288811"/>
            <a:ext cx="6060588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白雪歌送武判官归京（节选）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岑参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北风卷地白草折，胡天八月既飞雪，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忽如一夜春风来，千树万树梨花开。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143250" y="3266440"/>
            <a:ext cx="63754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葡萄美酒夜光杯，欲饮琵琶马上催。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醉卧沙场君莫笑，古来征战几人回？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25918" y="1404995"/>
            <a:ext cx="253953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凉州词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王翰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35670" y="1855126"/>
            <a:ext cx="5186989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怀经济之才，抗巢由之节，文可以变风俗，学可以究天人。一命不沾，四海称屈。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            ---李白《为宋中丞自荐表》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2897" y="506953"/>
            <a:ext cx="4267045" cy="58440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6348" y="978989"/>
            <a:ext cx="5605377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赠孟浩然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李白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吾爱孟夫子，风流天下闻。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红颜弃轩冕，白首卧松云。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醉月频中圣，迷花不事君。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高山安可仰，徒此揖清芬。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0073" y="978989"/>
            <a:ext cx="6258671" cy="4710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7057" y="510992"/>
            <a:ext cx="6741817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奉赠韦左丞丈二十二韵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杜甫 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甫昔少年日，早充观国宾。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读书破万卷，下笔如有神。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赋料扬雄敌，诗看子建亲。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李邕求识面，王翰愿卜邻。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自谓颇挺出，立登要路津。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致君尧舜上，再使风俗淳。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/>
            <a:endParaRPr lang="zh-CN" altLang="en-US" sz="3200"/>
          </a:p>
          <a:p>
            <a:endParaRPr lang="zh-CN" altLang="en-US" sz="32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27" b="99113" l="2338" r="99610">
                        <a14:foregroundMark x1="53766" y1="22449" x2="53766" y2="22449"/>
                        <a14:foregroundMark x1="51818" y1="22272" x2="50390" y2="56965"/>
                        <a14:foregroundMark x1="50000" y1="19698" x2="61558" y2="23780"/>
                        <a14:foregroundMark x1="42597" y1="26797" x2="44026" y2="37799"/>
                        <a14:foregroundMark x1="40260" y1="27950" x2="39351" y2="35492"/>
                        <a14:foregroundMark x1="58442" y1="40994" x2="64805" y2="92103"/>
                        <a14:foregroundMark x1="46623" y1="62112" x2="23506" y2="80479"/>
                        <a14:foregroundMark x1="37273" y1="50843" x2="5325" y2="76309"/>
                        <a14:foregroundMark x1="6494" y1="81012" x2="24935" y2="96806"/>
                        <a14:foregroundMark x1="71688" y1="67436" x2="71688" y2="83407"/>
                        <a14:foregroundMark x1="59870" y1="95652" x2="75195" y2="96806"/>
                        <a14:foregroundMark x1="57532" y1="94676" x2="57792" y2="98758"/>
                        <a14:foregroundMark x1="76623" y1="89707" x2="84416" y2="91659"/>
                        <a14:foregroundMark x1="85844" y1="93700" x2="93636" y2="99201"/>
                        <a14:foregroundMark x1="97662" y1="94676" x2="99740" y2="96628"/>
                        <a14:foregroundMark x1="41429" y1="44366" x2="40519" y2="47116"/>
                        <a14:foregroundMark x1="43117" y1="38776" x2="45455" y2="44543"/>
                        <a14:foregroundMark x1="40519" y1="25200" x2="40260" y2="29370"/>
                        <a14:foregroundMark x1="21688" y1="61668" x2="16883" y2="63886"/>
                        <a14:foregroundMark x1="3896" y1="74357" x2="2338" y2="86957"/>
                        <a14:backgroundMark x1="23506" y1="59095" x2="17403" y2="62467"/>
                        <a14:backgroundMark x1="23247" y1="61668" x2="16494" y2="654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4285" y="509811"/>
            <a:ext cx="4336882" cy="63481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195656" y="799948"/>
            <a:ext cx="5079059" cy="45231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闺怨</a:t>
            </a:r>
            <a:endParaRPr lang="zh-CN" altLang="en-US" sz="3200" b="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b="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王昌龄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闺中少妇不知愁，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春日凝妆上翠楼。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忽见陌头杨柳色，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悔教夫婿觅封侯。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737" y="1038985"/>
            <a:ext cx="7330353" cy="47800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文本框 11"/>
          <p:cNvSpPr txBox="1">
            <a:spLocks noChangeArrowheads="1"/>
          </p:cNvSpPr>
          <p:nvPr/>
        </p:nvSpPr>
        <p:spPr bwMode="auto">
          <a:xfrm>
            <a:off x="1476910" y="921794"/>
            <a:ext cx="8493125" cy="48758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wrap="square">
            <a:spAutoFit/>
          </a:bodyPr>
          <a:lstStyle/>
          <a:p>
            <a:r>
              <a:rPr lang="zh-CN" altLang="en-US" sz="36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饮中八仙歌  杜甫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知章骑马似乘船。眼花落井水底眠。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汝阳三斗始朝天，道逢麴车口流涎，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恨不移封向酒泉。左相日兴费万钱，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饮如长鲸吸百川，衔杯乐圣称避贤。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宗之潇洒美少年，举觞白眼望青天，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皎如玉树临风前。苏晋长斋绣佛前，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醉中往往爱逃禅。李白斗酒诗百篇，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长安市上酒家眠，天子呼来不上船，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自称臣是酒中仙。张旭三杯草圣传，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脱帽露顶王公前，挥毫落纸如云烟。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焦遂五斗方卓然，高谈雄辩惊四筵。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</p:spTree>
  </p:cSld>
  <p:clrMapOvr>
    <a:masterClrMapping/>
  </p:clrMapOvr>
  <p:transition spd="slow" advTm="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82026" y="366290"/>
            <a:ext cx="3704539" cy="57543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endParaRPr lang="zh-CN" altLang="en-US" sz="3200" b="0"/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赠汪伦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李白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李白乘舟将欲行，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忽闻岸上踏歌声。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桃花潭水深千尺，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不及汪伦送我情。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9872" y="1181199"/>
            <a:ext cx="6576112" cy="44956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57615" y="1059619"/>
            <a:ext cx="7511294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b="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黄鹤楼</a:t>
            </a:r>
            <a:endParaRPr lang="zh-CN" altLang="en-US" sz="3200" b="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3200" b="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b="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昔人已乘黄鹤去，此地空余黄鹤楼。</a:t>
            </a:r>
            <a:endParaRPr lang="zh-CN" altLang="en-US" sz="3200" b="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b="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黄鹤一去不复返，白云千载空悠悠。</a:t>
            </a:r>
            <a:endParaRPr lang="zh-CN" altLang="en-US" sz="3200" b="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b="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晴川历历汉阳树，芳草萋萋鹦鹉洲。</a:t>
            </a:r>
            <a:endParaRPr lang="zh-CN" altLang="en-US" sz="3200" b="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b="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日暮乡关何处是，烟波江上使人愁。</a:t>
            </a:r>
            <a:endParaRPr lang="zh-CN" altLang="en-US" sz="3200" b="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b="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 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7946" y="297760"/>
            <a:ext cx="3764853" cy="62427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15153"/>
            <a:ext cx="12192000" cy="6653605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175" y="1054249"/>
            <a:ext cx="2886679" cy="88857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vert="horz" lIns="0" tIns="0" rIns="0" bIns="0" rtlCol="0" anchor="ctr">
            <a:normAutofit fontScale="5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7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一、先秦</a:t>
            </a:r>
            <a:endParaRPr lang="zh-CN" dirty="0"/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3058795" y="2965450"/>
            <a:ext cx="6421755" cy="660400"/>
          </a:xfrm>
          <a:prstGeom prst="rect">
            <a:avLst/>
          </a:prstGeom>
        </p:spPr>
        <p:txBody>
          <a:bodyPr vert="horz" lIns="0" tIns="0" rIns="0" bIns="0" rtlCol="0" anchor="ctr">
            <a:normAutofit fontScale="25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50000"/>
              </a:lnSpc>
            </a:pPr>
            <a:r>
              <a:rPr lang="en-US" altLang="zh-CN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      </a:t>
            </a: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诗歌发展处于起步阶段，显得比较古朴，《诗经》《楚辞》和汉乐府的相继出现，记录了中国古典诗歌早期的辉煌时刻，也深刻影响了后世的文学和思想传统。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4649" y="691288"/>
            <a:ext cx="5733623" cy="3907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终南别业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王维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中岁颇好道，晚家南山陲。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兴来每独往，胜事空自知。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行到水穷处，坐看云起时。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偶然值林叟，谈笑无还期。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4518" y="941213"/>
            <a:ext cx="4465128" cy="497557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38222" y="423149"/>
            <a:ext cx="4876532" cy="60117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文本框 2"/>
          <p:cNvSpPr txBox="1"/>
          <p:nvPr/>
        </p:nvSpPr>
        <p:spPr>
          <a:xfrm>
            <a:off x="1561934" y="775788"/>
            <a:ext cx="2539530" cy="4092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鸟鸣涧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王维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人闲桂花落，夜静春山空。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月出惊山鸟，时鸣春涧中。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15153"/>
            <a:ext cx="12192000" cy="6653605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175" y="1054249"/>
            <a:ext cx="2886679" cy="88857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vert="horz" lIns="0" tIns="0" rIns="0" bIns="0" rtlCol="0" anchor="ctr">
            <a:normAutofit fontScale="5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7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四、宋词小调</a:t>
            </a:r>
            <a:endParaRPr lang="zh-CN" dirty="0"/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2875915" y="3030220"/>
            <a:ext cx="6421755" cy="660400"/>
          </a:xfrm>
          <a:prstGeom prst="rect">
            <a:avLst/>
          </a:prstGeom>
        </p:spPr>
        <p:txBody>
          <a:bodyPr vert="horz" lIns="0" tIns="0" rIns="0" bIns="0" rtlCol="0" anchor="ctr">
            <a:normAutofit fontScale="25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50000"/>
              </a:lnSpc>
            </a:pPr>
            <a:r>
              <a:rPr lang="en-US" altLang="zh-CN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      </a:t>
            </a: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词这种文体特征，就最适合表达这种细腻温婉的情感。王国维说词能言诗之不能言，不能言事之能言。词传达了一种细腻美妙优雅的那种东西，非常优雅的那种东西。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85202" y="408125"/>
            <a:ext cx="9949243" cy="65544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宋代的文化特征以及对宋词风韵的影响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1.宋王朝赵匡胤结束了晚唐五代，使得乱糟糟的局面，统一了全国，他吸取了唐代繁镇割据的教训，开始收归兵权，强干弱枝，重文轻武。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2.由于宋朝的一系列重文轻武的举措，使得军队战斗力削弱，民族和国家在现实生存上受到了威胁。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3.宋朝理学兴起。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  <a:sym typeface="+mn-ea"/>
              </a:rPr>
              <a:t>4.宋朝的商品经济的繁荣对宋词的繁荣产生了重要影响。</a:t>
            </a: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zh-CN" altLang="en-US" sz="28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1403" y="547243"/>
            <a:ext cx="9511174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36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宋词的风韵</a:t>
            </a:r>
            <a:endParaRPr lang="zh-CN" altLang="en-US" sz="36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endParaRPr lang="zh-CN" altLang="en-US" sz="36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36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1.描写日常生活的美感</a:t>
            </a:r>
            <a:endParaRPr lang="zh-CN" altLang="en-US" sz="36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36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2.</a:t>
            </a:r>
            <a:r>
              <a:rPr lang="zh-CN" altLang="en-US" sz="36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描写男女爱情</a:t>
            </a:r>
            <a:endParaRPr lang="zh-CN" altLang="en-US" sz="36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36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3.</a:t>
            </a:r>
            <a:r>
              <a:rPr lang="zh-CN" altLang="en-US" sz="36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离情别绪</a:t>
            </a:r>
            <a:endParaRPr lang="zh-CN" altLang="en-US" sz="36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36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4.</a:t>
            </a:r>
            <a:r>
              <a:rPr lang="zh-CN" altLang="en-US" sz="36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人生感悟</a:t>
            </a:r>
            <a:endParaRPr lang="zh-CN" altLang="en-US" sz="36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2" cy="6858003"/>
            <a:chOff x="0" y="0"/>
            <a:chExt cx="12192002" cy="685800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1" y="-2666998"/>
              <a:ext cx="6858000" cy="121920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2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028131"/>
            <a:ext cx="1732228" cy="481302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02434" y="1878892"/>
            <a:ext cx="736600" cy="3486319"/>
            <a:chOff x="1573805" y="1887474"/>
            <a:chExt cx="736600" cy="3486319"/>
          </a:xfrm>
        </p:grpSpPr>
        <p:sp>
          <p:nvSpPr>
            <p:cNvPr id="8" name="矩形 7"/>
            <p:cNvSpPr/>
            <p:nvPr/>
          </p:nvSpPr>
          <p:spPr>
            <a:xfrm>
              <a:off x="1573805" y="1887474"/>
              <a:ext cx="736600" cy="348631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zh-C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南构明史稿鉴" panose="00020600040101010101" pitchFamily="18" charset="-122"/>
                  <a:ea typeface="南构明史稿鉴" panose="00020600040101010101" pitchFamily="18" charset="-122"/>
                </a:rPr>
                <a:t>浣溪沙  晏殊</a:t>
              </a:r>
              <a:endParaRPr lang="zh-CN" sz="36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南构明史稿鉴" panose="00020600040101010101" pitchFamily="18" charset="-122"/>
                <a:ea typeface="南构明史稿鉴" panose="00020600040101010101" pitchFamily="18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907004" y="2609494"/>
              <a:ext cx="72169" cy="72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3842385" y="1579245"/>
            <a:ext cx="6289675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sz="36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一曲新词酒一杯，</a:t>
            </a:r>
            <a:endParaRPr lang="zh-CN" altLang="zh-CN" sz="36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/>
            <a:r>
              <a:rPr lang="zh-CN" altLang="zh-CN" sz="36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去年天气旧亭台。</a:t>
            </a:r>
            <a:endParaRPr lang="zh-CN" altLang="zh-CN" sz="36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/>
            <a:r>
              <a:rPr lang="zh-CN" altLang="zh-CN" sz="36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夕阳西下几时回？</a:t>
            </a:r>
            <a:endParaRPr lang="zh-CN" altLang="zh-CN" sz="36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/>
            <a:r>
              <a:rPr lang="zh-CN" altLang="zh-CN" sz="36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无可奈何花落去，</a:t>
            </a:r>
            <a:endParaRPr lang="zh-CN" altLang="zh-CN" sz="36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/>
            <a:r>
              <a:rPr lang="zh-CN" altLang="zh-CN" sz="36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似曾相识燕归来。</a:t>
            </a:r>
            <a:endParaRPr lang="zh-CN" altLang="zh-CN" sz="36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/>
            <a:r>
              <a:rPr lang="zh-CN" altLang="zh-CN" sz="36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小园香径独徘徊。</a:t>
            </a:r>
            <a:endParaRPr lang="zh-CN" altLang="zh-CN" sz="36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2599" y="3271703"/>
            <a:ext cx="2686309" cy="37306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8735" y="5328799"/>
            <a:ext cx="2339103" cy="153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2" cy="6858003"/>
            <a:chOff x="0" y="0"/>
            <a:chExt cx="12192002" cy="685800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1" y="-2666998"/>
              <a:ext cx="6858000" cy="121920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2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028131"/>
            <a:ext cx="1732228" cy="481302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02434" y="1878892"/>
            <a:ext cx="736600" cy="3486319"/>
            <a:chOff x="1573805" y="1887474"/>
            <a:chExt cx="736600" cy="3486319"/>
          </a:xfrm>
        </p:grpSpPr>
        <p:sp>
          <p:nvSpPr>
            <p:cNvPr id="8" name="矩形 7"/>
            <p:cNvSpPr/>
            <p:nvPr/>
          </p:nvSpPr>
          <p:spPr>
            <a:xfrm>
              <a:off x="1573805" y="1887474"/>
              <a:ext cx="736600" cy="348631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zh-CN" alt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南构明史稿鉴" panose="00020600040101010101" pitchFamily="18" charset="-122"/>
                  <a:ea typeface="南构明史稿鉴" panose="00020600040101010101" pitchFamily="18" charset="-122"/>
                </a:rPr>
                <a:t>蝶恋花 苏轼</a:t>
              </a:r>
              <a:endParaRPr lang="en-US" altLang="zh-CN" sz="36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南构明史稿鉴" panose="00020600040101010101" pitchFamily="18" charset="-122"/>
                <a:ea typeface="南构明史稿鉴" panose="00020600040101010101" pitchFamily="18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907004" y="2609494"/>
              <a:ext cx="72169" cy="72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440940" y="358140"/>
            <a:ext cx="6839585" cy="5285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zh-CN" altLang="en-US" sz="24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蝶恋花·春景</a:t>
            </a: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500"/>
              </a:lnSpc>
            </a:pPr>
            <a:r>
              <a:rPr lang="zh-CN" altLang="en-US" sz="24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苏轼</a:t>
            </a: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500"/>
              </a:lnSpc>
            </a:pP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500"/>
              </a:lnSpc>
            </a:pPr>
            <a:r>
              <a:rPr lang="zh-CN" altLang="en-US" sz="24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花褪残红青杏小。</a:t>
            </a: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500"/>
              </a:lnSpc>
            </a:pPr>
            <a:r>
              <a:rPr lang="zh-CN" altLang="en-US" sz="24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燕子飞时，绿水人家绕。</a:t>
            </a: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500"/>
              </a:lnSpc>
            </a:pPr>
            <a:r>
              <a:rPr lang="zh-CN" altLang="en-US" sz="24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枝上柳绵吹又少。天涯何处无芳草。</a:t>
            </a: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500"/>
              </a:lnSpc>
            </a:pPr>
            <a:r>
              <a:rPr lang="zh-CN" altLang="en-US" sz="24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墙里秋千墙外道。</a:t>
            </a: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500"/>
              </a:lnSpc>
            </a:pPr>
            <a:r>
              <a:rPr lang="zh-CN" altLang="en-US" sz="24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墙外行人，墙里佳人笑。</a:t>
            </a: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ts val="4500"/>
              </a:lnSpc>
            </a:pPr>
            <a:r>
              <a:rPr lang="zh-CN" altLang="en-US" sz="24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笑渐不闻声渐悄。多情却被无情恼。</a:t>
            </a: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9" y="5643022"/>
            <a:ext cx="3207860" cy="10488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97" b="98999" l="9995" r="89843">
                        <a14:foregroundMark x1="29227" y1="69650" x2="25662" y2="94055"/>
                        <a14:foregroundMark x1="50783" y1="96996" x2="71583" y2="99061"/>
                        <a14:foregroundMark x1="47974" y1="7697" x2="50783" y2="8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5616" y="1806976"/>
            <a:ext cx="5849655" cy="5051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2" cy="6858003"/>
            <a:chOff x="0" y="0"/>
            <a:chExt cx="12192002" cy="685800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1" y="-2666998"/>
              <a:ext cx="6858000" cy="121920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2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683882"/>
            <a:ext cx="7262808" cy="31741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028131"/>
            <a:ext cx="1732228" cy="481302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02434" y="1878892"/>
            <a:ext cx="736600" cy="3486319"/>
            <a:chOff x="1573805" y="1887474"/>
            <a:chExt cx="736600" cy="3486319"/>
          </a:xfrm>
        </p:grpSpPr>
        <p:sp>
          <p:nvSpPr>
            <p:cNvPr id="8" name="矩形 7"/>
            <p:cNvSpPr/>
            <p:nvPr/>
          </p:nvSpPr>
          <p:spPr>
            <a:xfrm>
              <a:off x="1573805" y="1887474"/>
              <a:ext cx="736600" cy="348631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zh-C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南构明史稿鉴" panose="00020600040101010101" pitchFamily="18" charset="-122"/>
                  <a:ea typeface="南构明史稿鉴" panose="00020600040101010101" pitchFamily="18" charset="-122"/>
                </a:rPr>
                <a:t>如梦令  李清照</a:t>
              </a:r>
              <a:endParaRPr lang="zh-CN" sz="36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南构明史稿鉴" panose="00020600040101010101" pitchFamily="18" charset="-122"/>
                <a:ea typeface="南构明史稿鉴" panose="00020600040101010101" pitchFamily="18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907004" y="2609494"/>
              <a:ext cx="72169" cy="72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2415540" y="842010"/>
            <a:ext cx="8897620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如梦令·昨夜雨疏风骤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李清照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fontAlgn="auto">
              <a:lnSpc>
                <a:spcPct val="150000"/>
              </a:lnSpc>
            </a:pP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昨夜雨疏风骤，浓睡不消残酒。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试问卷帘人，却道海棠依旧。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知否，知否？应是绿肥红瘦。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7860" y="898525"/>
            <a:ext cx="581406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生查子·元夕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去年元夜时，花市灯如昼。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月上柳梢头，人约黄昏后。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今年元夜时，月与灯依旧。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不见去年人，泪湿春衫袖。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4080" y="898525"/>
            <a:ext cx="4558030" cy="455803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57072" y="1069722"/>
            <a:ext cx="8489648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鹧鸪天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晏几道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 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彩袖殷勤捧玉钟，当年拚却醉颜红。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舞低杨柳楼心月，歌尽桃花扇影风。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从别后，忆相逢，几回魂梦与君同。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今宵剩把银釭照，犹恐相逢是梦中。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23712" r="12887" b="19977"/>
          <a:stretch>
            <a:fillRect/>
          </a:stretch>
        </p:blipFill>
        <p:spPr>
          <a:xfrm>
            <a:off x="238289" y="2027724"/>
            <a:ext cx="1701800" cy="4489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0" cy="1219200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522548" y="2703362"/>
            <a:ext cx="17830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sz="3600" b="0" i="0" u="none" strike="noStrike" spc="600" dirty="0">
                <a:solidFill>
                  <a:srgbClr val="000000"/>
                </a:solidFill>
                <a:effectLst/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风雅颂</a:t>
            </a:r>
            <a:endParaRPr lang="zh-CN" sz="3600" b="0" i="0" u="none" strike="noStrike" spc="600" dirty="0">
              <a:solidFill>
                <a:srgbClr val="000000"/>
              </a:solidFill>
              <a:effectLst/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22548" y="3873203"/>
            <a:ext cx="17830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sz="36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赋比兴</a:t>
            </a:r>
            <a:endParaRPr lang="zh-CN" sz="36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15" y="2265847"/>
            <a:ext cx="1582596" cy="3023047"/>
          </a:xfrm>
          <a:prstGeom prst="rect">
            <a:avLst/>
          </a:prstGeom>
        </p:spPr>
      </p:pic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2681728" y="2703354"/>
            <a:ext cx="1077690" cy="2275576"/>
          </a:xfrm>
        </p:spPr>
        <p:txBody>
          <a:bodyPr vert="eaVert">
            <a:normAutofit/>
          </a:bodyPr>
          <a:lstStyle/>
          <a:p>
            <a:r>
              <a:rPr lang="zh-CN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南构明史稿鉴" panose="00020600040101010101" pitchFamily="18" charset="-122"/>
                <a:ea typeface="南构明史稿鉴" panose="00020600040101010101" pitchFamily="18" charset="-122"/>
              </a:rPr>
              <a:t>诗 经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南构明史稿鉴" panose="00020600040101010101" pitchFamily="18" charset="-122"/>
              <a:ea typeface="南构明史稿鉴" panose="00020600040101010101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" y="2203263"/>
            <a:ext cx="3321196" cy="465473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86" y="4766178"/>
            <a:ext cx="210361" cy="2127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2000" y1="25065" x2="45667" y2="26371"/>
                        <a14:backgroundMark x1="39444" y1="26893" x2="39889" y2="26893"/>
                        <a14:backgroundMark x1="38333" y1="24543" x2="38778" y2="24543"/>
                        <a14:backgroundMark x1="38333" y1="28198" x2="38333" y2="28721"/>
                        <a14:backgroundMark x1="54111" y1="71018" x2="53444" y2="71279"/>
                        <a14:backgroundMark x1="58222" y1="73629" x2="58889" y2="73629"/>
                        <a14:backgroundMark x1="60667" y1="72063" x2="60556" y2="74935"/>
                        <a14:backgroundMark x1="66111" y1="69452" x2="65111" y2="71802"/>
                        <a14:backgroundMark x1="68444" y1="65274" x2="69222" y2="66841"/>
                        <a14:backgroundMark x1="71444" y1="60313" x2="71333" y2="61358"/>
                        <a14:backgroundMark x1="66333" y1="54308" x2="66667" y2="56919"/>
                        <a14:backgroundMark x1="65111" y1="48564" x2="65333" y2="50653"/>
                        <a14:backgroundMark x1="54333" y1="26632" x2="58111" y2="37076"/>
                        <a14:backgroundMark x1="49333" y1="25065" x2="48222" y2="25849"/>
                        <a14:backgroundMark x1="51778" y1="73629" x2="49889" y2="73629"/>
                        <a14:backgroundMark x1="60556" y1="87206" x2="60556" y2="87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604" y="3709578"/>
            <a:ext cx="85725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9220" y="837845"/>
            <a:ext cx="901963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醉垂鞭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张先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双蝶绣罗裙。东池宴，初相见。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朱粉不深匀，闲花淡淡春。 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细看诸处好。人人道，柳腰身。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昨日乱山昏。来时衣上云。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952105" y="1932940"/>
            <a:ext cx="4369435" cy="486029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611215" y="211265"/>
            <a:ext cx="7170511" cy="6739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少年游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周邦彦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并刀如水，吴盐胜雪，纤手破新橙。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锦幄初温，兽烟不断，相对坐调笙。 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低声问向谁行宿，城上已三更。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马滑霜浓，不如休去，直是少人行。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421" y="852709"/>
            <a:ext cx="3798543" cy="51525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文本框 19"/>
          <p:cNvSpPr txBox="1"/>
          <p:nvPr/>
        </p:nvSpPr>
        <p:spPr>
          <a:xfrm>
            <a:off x="2934780" y="228106"/>
            <a:ext cx="6325615" cy="156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江城子  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苏轼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sp>
        <p:nvSpPr>
          <p:cNvPr id="276483" name="文本框 22"/>
          <p:cNvSpPr txBox="1"/>
          <p:nvPr/>
        </p:nvSpPr>
        <p:spPr>
          <a:xfrm>
            <a:off x="901886" y="1800781"/>
            <a:ext cx="10388227" cy="47428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Arial" panose="020B0604020202020204" pitchFamily="34" charset="0"/>
              </a:rPr>
              <a:t>十年生死两茫茫，不思量，正难忘。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Arial" panose="020B0604020202020204" pitchFamily="34" charset="0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Arial" panose="020B0604020202020204" pitchFamily="34" charset="0"/>
              </a:rPr>
              <a:t>千里孤坟，无处话凄凉。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Arial" panose="020B0604020202020204" pitchFamily="34" charset="0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Arial" panose="020B0604020202020204" pitchFamily="34" charset="0"/>
              </a:rPr>
              <a:t>纵使相逢应不识，尘满面，鬓如霜。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Arial" panose="020B0604020202020204" pitchFamily="34" charset="0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Arial" panose="020B0604020202020204" pitchFamily="34" charset="0"/>
              </a:rPr>
              <a:t>夜来幽梦忽还乡，小轩窗，正梳妆。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Arial" panose="020B0604020202020204" pitchFamily="34" charset="0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Arial" panose="020B0604020202020204" pitchFamily="34" charset="0"/>
              </a:rPr>
              <a:t>相顾无言，惟有泪千行。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Arial" panose="020B0604020202020204" pitchFamily="34" charset="0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  <a:sym typeface="Arial" panose="020B0604020202020204" pitchFamily="34" charset="0"/>
              </a:rPr>
              <a:t>料得年年断肠处，明月夜，短松冈。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2" cy="6858003"/>
            <a:chOff x="0" y="0"/>
            <a:chExt cx="12192002" cy="685800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1" y="-2666998"/>
              <a:ext cx="6858000" cy="121920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2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3572" y="3000115"/>
            <a:ext cx="7586558" cy="421475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028131"/>
            <a:ext cx="1732228" cy="481302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02434" y="1878892"/>
            <a:ext cx="736600" cy="3486319"/>
            <a:chOff x="1573805" y="1887474"/>
            <a:chExt cx="736600" cy="3486319"/>
          </a:xfrm>
        </p:grpSpPr>
        <p:sp>
          <p:nvSpPr>
            <p:cNvPr id="8" name="矩形 7"/>
            <p:cNvSpPr/>
            <p:nvPr/>
          </p:nvSpPr>
          <p:spPr>
            <a:xfrm>
              <a:off x="1573805" y="1887474"/>
              <a:ext cx="736600" cy="348631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zh-CN" altLang="en-US" sz="3600" b="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南构明史稿鉴" panose="00020600040101010101" pitchFamily="18" charset="-122"/>
                  <a:ea typeface="南构明史稿鉴" panose="00020600040101010101" pitchFamily="18" charset="-122"/>
                </a:rPr>
                <a:t>雨霖铃   柳永</a:t>
              </a:r>
              <a:endParaRPr lang="zh-CN" altLang="en-US" sz="36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南构明史稿鉴" panose="00020600040101010101" pitchFamily="18" charset="-122"/>
                <a:ea typeface="南构明史稿鉴" panose="00020600040101010101" pitchFamily="18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907004" y="2609494"/>
              <a:ext cx="72169" cy="72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2653030" y="252095"/>
            <a:ext cx="9383395" cy="673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寒蝉凄切，对长亭晚，骤雨初歇。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都门帐饮无绪，留恋处，兰舟催发。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执手相看泪眼，竟无语凝噎。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念去去，千里烟波，暮霭沉沉楚天阔。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多情自古伤离别，更那堪，冷落清秋节！今宵酒醒何处？杨柳岸，晓风残月。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此去经年，应是良辰好景虚设。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便纵有千种风情，更与何人说？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文本框 22"/>
          <p:cNvSpPr txBox="1"/>
          <p:nvPr/>
        </p:nvSpPr>
        <p:spPr>
          <a:xfrm>
            <a:off x="711373" y="263387"/>
            <a:ext cx="10768826" cy="64623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摸鱼儿</a:t>
            </a:r>
            <a:r>
              <a:rPr lang="en-US" altLang="zh-CN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·</a:t>
            </a: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雁丘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8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元好问</a:t>
            </a:r>
            <a:endParaRPr lang="zh-CN" altLang="en-US" sz="28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4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问世间，情为何物，直教生死相许。</a:t>
            </a: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4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天南地北双飞客，老翅几回寒暑。</a:t>
            </a: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4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欢乐趣，离别苦，就中更有痴儿女。</a:t>
            </a: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4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君应有语，渺万里层云，千山暮雪，只影向谁去？</a:t>
            </a: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4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横汾路，寂寞当年箫鼓，荒烟依旧平楚。</a:t>
            </a: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4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招魂楚些何嗟及，山鬼暗啼风雨。</a:t>
            </a: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4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天也妒，未信与，莺儿燕子俱黄土。</a:t>
            </a: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4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千秋万古，为留待骚人，狂歌痛饮，来访雁丘处。</a:t>
            </a:r>
            <a:endParaRPr lang="zh-CN" altLang="en-US" sz="24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</p:spTree>
  </p:cSld>
  <p:clrMapOvr>
    <a:masterClrMapping/>
  </p:clrMapOvr>
  <p:transition spd="slow" advClick="0" advTm="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5608098" y="1489229"/>
            <a:ext cx="5610849" cy="3879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1225">
              <a:lnSpc>
                <a:spcPct val="140000"/>
              </a:lnSpc>
              <a:buFont typeface="Arial" panose="020B0604020202020204" pitchFamily="34" charset="0"/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木兰花令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defTabSz="911225">
              <a:lnSpc>
                <a:spcPct val="140000"/>
              </a:lnSpc>
              <a:buFont typeface="Arial" panose="020B0604020202020204" pitchFamily="34" charset="0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清·纳兰性德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defTabSz="911225">
              <a:lnSpc>
                <a:spcPct val="140000"/>
              </a:lnSpc>
              <a:buFont typeface="Arial" panose="020B0604020202020204" pitchFamily="34" charset="0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人生若只如初见，何事秋风悲画扇。等闲变却故人心，却道故人心易变。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defTabSz="911225">
              <a:lnSpc>
                <a:spcPct val="140000"/>
              </a:lnSpc>
              <a:buFont typeface="Arial" panose="020B0604020202020204" pitchFamily="34" charset="0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骊山语罢清宵半。泪雨零铃终不怨。何如薄幸锦衣郎，比翼连枝当日愿。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790" y="1339850"/>
            <a:ext cx="4635500" cy="46355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02123"/>
            <a:ext cx="12192000" cy="6653605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虞美人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李煜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春花秋月何时了？往事知多少。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小楼昨夜又东风，故国不堪回首月明中。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雕栏玉砌应犹在，只是朱颜改。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问君能有几多愁？恰似一江春水向东流。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175" y="1054249"/>
            <a:ext cx="2886679" cy="888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02123"/>
            <a:ext cx="12192000" cy="6653605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定风波·南海归赠王定国侍人寓娘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苏轼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常羡人间琢玉郎。天应乞与点酥娘。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尽道清歌传皓齿。风起。雪飞炎海变清凉。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万里归来颜愈少。微笑。笑时犹带岭梅香。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试问岭南应不好。却道。此心安处是吾乡。</a:t>
            </a:r>
            <a:endParaRPr lang="zh-CN" altLang="en-US" sz="32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175" y="1054249"/>
            <a:ext cx="2886679" cy="888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15153"/>
            <a:ext cx="12192000" cy="6653605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157481" y="545407"/>
            <a:ext cx="11157817" cy="660511"/>
          </a:xfrm>
          <a:prstGeom prst="rect">
            <a:avLst/>
          </a:prstGeom>
        </p:spPr>
        <p:txBody>
          <a:bodyPr vert="horz" lIns="0" tIns="0" rIns="0" bIns="0" rtlCol="0" anchor="ctr">
            <a:normAutofit fontScale="8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72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硕   鼠</a:t>
            </a:r>
            <a:endParaRPr lang="zh-CN" dirty="0"/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034183" y="3541955"/>
            <a:ext cx="11157817" cy="660511"/>
          </a:xfrm>
          <a:prstGeom prst="rect">
            <a:avLst/>
          </a:prstGeom>
        </p:spPr>
        <p:txBody>
          <a:bodyPr vert="horz" lIns="0" tIns="0" rIns="0" bIns="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硕鼠硕鼠，无食我黍！三岁贯女，莫我肯顾。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逝将去女，适彼乐土。乐土乐土，爰得我所。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硕鼠硕鼠，无食我麦！三岁贯女，莫我肯德。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逝将去女，适彼乐国。乐国乐国，爰得我直。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硕鼠硕鼠，无食我苗！三岁贯女，莫我肯劳。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28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逝将去女，适彼乐郊。乐郊乐郊，谁之永号？</a:t>
            </a:r>
            <a:endParaRPr lang="zh-CN" altLang="en-US" sz="128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93" y="3823186"/>
            <a:ext cx="3699528" cy="370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15153"/>
            <a:ext cx="12192000" cy="6653605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175" y="1054249"/>
            <a:ext cx="2886679" cy="88857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8" b="96516" l="1404" r="90000">
                        <a14:foregroundMark x1="15614" y1="39373" x2="31404" y2="90592"/>
                        <a14:foregroundMark x1="18596" y1="41812" x2="20526" y2="91289"/>
                        <a14:foregroundMark x1="75088" y1="49477" x2="75088" y2="71777"/>
                        <a14:foregroundMark x1="3333" y1="13240" x2="8246" y2="39024"/>
                        <a14:foregroundMark x1="38596" y1="86063" x2="31228" y2="93380"/>
                        <a14:foregroundMark x1="22982" y1="90592" x2="24386" y2="94425"/>
                        <a14:foregroundMark x1="1404" y1="93380" x2="1754" y2="96516"/>
                        <a14:foregroundMark x1="54912" y1="39721" x2="55965" y2="55401"/>
                        <a14:foregroundMark x1="55439" y1="36934" x2="52456" y2="68990"/>
                        <a14:foregroundMark x1="51754" y1="50174" x2="50351" y2="71777"/>
                        <a14:foregroundMark x1="52807" y1="44599" x2="50000" y2="51916"/>
                        <a14:foregroundMark x1="57368" y1="50174" x2="57368" y2="55052"/>
                        <a14:foregroundMark x1="56316" y1="62718" x2="55965" y2="80488"/>
                        <a14:foregroundMark x1="51754" y1="74913" x2="49649" y2="77352"/>
                        <a14:foregroundMark x1="49649" y1="76655" x2="48596" y2="78049"/>
                        <a14:foregroundMark x1="63860" y1="39024" x2="62632" y2="71080"/>
                        <a14:foregroundMark x1="64035" y1="35540" x2="64386" y2="37631"/>
                        <a14:foregroundMark x1="64386" y1="33449" x2="67719" y2="43206"/>
                        <a14:foregroundMark x1="64912" y1="49477" x2="66491" y2="50871"/>
                        <a14:foregroundMark x1="66842" y1="51916" x2="66842" y2="53659"/>
                        <a14:foregroundMark x1="66140" y1="64460" x2="66316" y2="73519"/>
                        <a14:foregroundMark x1="66667" y1="62718" x2="68070" y2="64808"/>
                        <a14:foregroundMark x1="65965" y1="75958" x2="65088" y2="72474"/>
                        <a14:foregroundMark x1="62281" y1="46341" x2="62281" y2="47038"/>
                        <a14:foregroundMark x1="60526" y1="54704" x2="59825" y2="55052"/>
                        <a14:foregroundMark x1="59298" y1="56446" x2="59298" y2="56446"/>
                        <a14:foregroundMark x1="53158" y1="42857" x2="53158" y2="42857"/>
                        <a14:foregroundMark x1="61228" y1="78397" x2="61228" y2="78397"/>
                        <a14:backgroundMark x1="65789" y1="50174" x2="83158" y2="76655"/>
                        <a14:backgroundMark x1="55088" y1="80139" x2="55614" y2="80836"/>
                        <a14:backgroundMark x1="55439" y1="79094" x2="56316" y2="79791"/>
                        <a14:backgroundMark x1="51754" y1="78746" x2="50526" y2="78746"/>
                        <a14:backgroundMark x1="58596" y1="48780" x2="59474" y2="51916"/>
                        <a14:backgroundMark x1="58421" y1="54704" x2="58246" y2="56446"/>
                        <a14:backgroundMark x1="59649" y1="63066" x2="59649" y2="66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292" y="2632105"/>
            <a:ext cx="8414259" cy="4236653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/>
        </p:nvSpPr>
        <p:spPr>
          <a:xfrm>
            <a:off x="4898972" y="595741"/>
            <a:ext cx="5570490" cy="6605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君子于役</a:t>
            </a:r>
            <a:endParaRPr lang="zh-CN" sz="5400" dirty="0"/>
          </a:p>
        </p:txBody>
      </p:sp>
      <p:sp>
        <p:nvSpPr>
          <p:cNvPr id="23" name="Title 1"/>
          <p:cNvSpPr>
            <a:spLocks noGrp="1"/>
          </p:cNvSpPr>
          <p:nvPr/>
        </p:nvSpPr>
        <p:spPr>
          <a:xfrm>
            <a:off x="2105308" y="3211699"/>
            <a:ext cx="11157817" cy="6605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</a:pPr>
            <a:r>
              <a:rPr lang="zh-CN" altLang="en-US" sz="24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君子于役，不知其期。曷至哉？</a:t>
            </a:r>
            <a:endParaRPr lang="en-US" altLang="zh-CN" sz="24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鸡栖于埘。日之夕矣，羊牛下来。</a:t>
            </a:r>
            <a:endParaRPr lang="en-US" altLang="zh-CN" sz="24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君子于役，如之何勿思！</a:t>
            </a:r>
            <a:br>
              <a:rPr lang="zh-CN" altLang="en-US" sz="24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</a:br>
            <a:r>
              <a:rPr lang="zh-CN" altLang="en-US" sz="24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君子于役，不日不月。曷其有佸？</a:t>
            </a:r>
            <a:endParaRPr lang="en-US" altLang="zh-CN" sz="24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鸡栖于桀。日之夕矣，羊牛下括。</a:t>
            </a:r>
            <a:endParaRPr lang="en-US" altLang="zh-CN" sz="24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spc="-300" dirty="0">
                <a:solidFill>
                  <a:schemeClr val="tx1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君子于役，苟无饥渴？</a:t>
            </a:r>
            <a:endParaRPr lang="zh-CN" altLang="en-US" sz="2400" spc="-300" dirty="0">
              <a:solidFill>
                <a:schemeClr val="tx1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2" cy="6858003"/>
            <a:chOff x="0" y="0"/>
            <a:chExt cx="12192002" cy="685800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1" y="-2666998"/>
              <a:ext cx="6858000" cy="121920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67001" y="-2667001"/>
              <a:ext cx="6858000" cy="12192002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028131"/>
            <a:ext cx="1732228" cy="481302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3" y="-4"/>
            <a:ext cx="6858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00370" y="1849863"/>
            <a:ext cx="738664" cy="348631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endParaRPr lang="en-US" altLang="zh-CN" sz="3600" b="0" i="0" u="none" strike="noStrik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南构明史稿鉴" panose="00020600040101010101" pitchFamily="18" charset="-122"/>
              <a:ea typeface="南构明史稿鉴" panose="00020600040101010101" pitchFamily="18" charset="-122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2531745" y="2143125"/>
            <a:ext cx="753872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桃之夭夭，灼灼其华。之子于归，宜其室家。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桃之夭夭，有蕡其实。之子于归，宜其家室。</a:t>
            </a:r>
            <a:endParaRPr lang="zh-CN" altLang="en-US" sz="32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32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桃之夭夭，其叶蓁蓁。之子于归，宜其家人。</a:t>
            </a:r>
            <a:endParaRPr lang="zh-CN" altLang="en-US" sz="3200" spc="-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58204" y="2016308"/>
            <a:ext cx="406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桃</a:t>
            </a:r>
            <a:endParaRPr lang="en-US" altLang="zh-CN" sz="36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endParaRPr lang="en-US" altLang="zh-CN" sz="36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r>
              <a:rPr lang="zh-CN" altLang="en-US" sz="36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夭</a:t>
            </a:r>
            <a:endParaRPr lang="zh-CN" altLang="zh-CN" sz="36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028131"/>
            <a:ext cx="1732228" cy="481302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00370" y="1849863"/>
            <a:ext cx="738664" cy="348631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endParaRPr lang="en-US" altLang="zh-CN" sz="3600" b="0" i="0" u="none" strike="noStrik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南构明史稿鉴" panose="00020600040101010101" pitchFamily="18" charset="-122"/>
              <a:ea typeface="南构明史稿鉴" panose="00020600040101010101" pitchFamily="18" charset="-122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2366034" y="1730776"/>
            <a:ext cx="6124994" cy="2266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蒹葭苍苍，白露为霜。所谓伊人，在水一方。</a:t>
            </a:r>
            <a:endParaRPr lang="zh-CN" altLang="en-US" sz="24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溯洄从之，道阻且长。溯游从之，宛在水中央。</a:t>
            </a:r>
            <a:endParaRPr lang="zh-CN" altLang="en-US" sz="24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蒹葭萋萋，白露未晞。所谓伊人，在水之湄。</a:t>
            </a:r>
            <a:endParaRPr lang="zh-CN" altLang="en-US" sz="24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溯洄从之，道阻且跻。溯游从之，宛在水中坻。</a:t>
            </a:r>
            <a:endParaRPr lang="zh-CN" altLang="en-US" sz="24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蒹葭采采，白露未已。所谓伊人，在水之涘。</a:t>
            </a:r>
            <a:endParaRPr lang="zh-CN" altLang="en-US" sz="24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spc="-300" dirty="0">
                <a:latin typeface="南构钦雕汉古" panose="00020600040101010101" pitchFamily="18" charset="-122"/>
                <a:ea typeface="南构钦雕汉古" panose="00020600040101010101" pitchFamily="18" charset="-122"/>
                <a:cs typeface="+mj-cs"/>
              </a:rPr>
              <a:t>溯洄从之，道阻且右。溯游从之，宛在水中沚。</a:t>
            </a:r>
            <a:endParaRPr lang="zh-CN" altLang="en-US" sz="2400" spc="-300" dirty="0">
              <a:latin typeface="南构钦雕汉古" panose="00020600040101010101" pitchFamily="18" charset="-122"/>
              <a:ea typeface="南构钦雕汉古" panose="00020600040101010101" pitchFamily="18" charset="-122"/>
              <a:cs typeface="+mj-cs"/>
            </a:endParaRPr>
          </a:p>
          <a:p>
            <a:pPr>
              <a:lnSpc>
                <a:spcPts val="4000"/>
              </a:lnSpc>
            </a:pPr>
            <a:endParaRPr lang="zh-CN" altLang="zh-CN" sz="2400" spc="3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00369" y="1849860"/>
            <a:ext cx="40636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3600" dirty="0"/>
          </a:p>
          <a:p>
            <a:pPr algn="l">
              <a:buClrTx/>
              <a:buSzTx/>
              <a:buFontTx/>
            </a:pPr>
            <a:r>
              <a:rPr lang="zh-CN" altLang="en-US" sz="36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蒹</a:t>
            </a:r>
            <a:endParaRPr lang="zh-CN" altLang="en-US" sz="36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>
              <a:buClrTx/>
              <a:buSzTx/>
              <a:buFontTx/>
            </a:pPr>
            <a:endParaRPr lang="zh-CN" altLang="en-US" sz="36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3600" spc="600" dirty="0">
                <a:solidFill>
                  <a:srgbClr val="000000"/>
                </a:solidFill>
                <a:latin typeface="南构钦雕汉古" panose="00020600040101010101" pitchFamily="18" charset="-122"/>
                <a:ea typeface="南构钦雕汉古" panose="00020600040101010101" pitchFamily="18" charset="-122"/>
              </a:rPr>
              <a:t>葭</a:t>
            </a:r>
            <a:endParaRPr lang="en-US" altLang="zh-CN" sz="3600" dirty="0"/>
          </a:p>
          <a:p>
            <a:endParaRPr lang="zh-CN" altLang="zh-CN" sz="3600" spc="600" dirty="0">
              <a:solidFill>
                <a:srgbClr val="000000"/>
              </a:solidFill>
              <a:latin typeface="南构钦雕汉古" panose="00020600040101010101" pitchFamily="18" charset="-122"/>
              <a:ea typeface="南构钦雕汉古" panose="00020600040101010101" pitchFamily="18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-10" y="765093"/>
            <a:ext cx="12192000" cy="6092904"/>
            <a:chOff x="-10" y="765093"/>
            <a:chExt cx="12192000" cy="6092904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" y="765093"/>
              <a:ext cx="12192000" cy="609290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443" y="3880170"/>
              <a:ext cx="2554701" cy="284843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10478.118110236221,&quot;width&quot;:19200}"/>
</p:tagLst>
</file>

<file path=ppt/tags/tag64.xml><?xml version="1.0" encoding="utf-8"?>
<p:tagLst xmlns:p="http://schemas.openxmlformats.org/presentationml/2006/main">
  <p:tag name="KSO_WM_UNIT_PLACING_PICTURE_USER_VIEWPORT" val="{&quot;height&quot;:11760,&quot;width&quot;:8250}"/>
</p:tagLst>
</file>

<file path=ppt/tags/tag65.xml><?xml version="1.0" encoding="utf-8"?>
<p:tagLst xmlns:p="http://schemas.openxmlformats.org/presentationml/2006/main">
  <p:tag name="ISPRING_PRESENTATION_TITLE" val="PowerPoint 演示文稿"/>
  <p:tag name="ISPRING_FIRST_PUBLISH" val="1"/>
  <p:tag name="commondata" val="eyJoZGlkIjoiNDJhNmRkNzViNjZjOGM5ZmM5NmM2ZGNkODZhMjZmMWY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5251</Words>
  <Application>WPS 演示</Application>
  <PresentationFormat>宽屏</PresentationFormat>
  <Paragraphs>543</Paragraphs>
  <Slides>57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57</vt:i4>
      </vt:variant>
    </vt:vector>
  </HeadingPairs>
  <TitlesOfParts>
    <vt:vector size="74" baseType="lpstr">
      <vt:lpstr>Arial</vt:lpstr>
      <vt:lpstr>宋体</vt:lpstr>
      <vt:lpstr>Wingdings</vt:lpstr>
      <vt:lpstr>Roboto</vt:lpstr>
      <vt:lpstr>Times New Roman</vt:lpstr>
      <vt:lpstr>微软雅黑</vt:lpstr>
      <vt:lpstr>Wingdings</vt:lpstr>
      <vt:lpstr>南构钦雕汉古</vt:lpstr>
      <vt:lpstr>Calibri Light</vt:lpstr>
      <vt:lpstr>Symbol</vt:lpstr>
      <vt:lpstr>汉仪乐喵体简</vt:lpstr>
      <vt:lpstr>南构明史稿鉴</vt:lpstr>
      <vt:lpstr>Arial Unicode MS</vt:lpstr>
      <vt:lpstr>Calibri</vt:lpstr>
      <vt:lpstr>楷体</vt:lpstr>
      <vt:lpstr>Office 主题</vt:lpstr>
      <vt:lpstr>自定义设计方案</vt:lpstr>
      <vt:lpstr>PowerPoint 演示文稿</vt:lpstr>
      <vt:lpstr>诗歌流变</vt:lpstr>
      <vt:lpstr>PowerPoint 演示文稿</vt:lpstr>
      <vt:lpstr>PowerPoint 演示文稿</vt:lpstr>
      <vt:lpstr>诗 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周静研</cp:lastModifiedBy>
  <cp:revision>124</cp:revision>
  <dcterms:created xsi:type="dcterms:W3CDTF">2017-10-10T10:00:00Z</dcterms:created>
  <dcterms:modified xsi:type="dcterms:W3CDTF">2024-02-23T01:24:48Z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58B14E8883A4459D86DB852D50343BDA_13</vt:lpwstr>
  </property>
</Properties>
</file>