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28"/>
  </p:handoutMasterIdLst>
  <p:sldIdLst>
    <p:sldId id="331" r:id="rId3"/>
    <p:sldId id="456" r:id="rId4"/>
    <p:sldId id="296" r:id="rId5"/>
    <p:sldId id="334" r:id="rId6"/>
    <p:sldId id="464" r:id="rId7"/>
    <p:sldId id="479" r:id="rId9"/>
    <p:sldId id="482" r:id="rId10"/>
    <p:sldId id="611" r:id="rId11"/>
    <p:sldId id="484" r:id="rId12"/>
    <p:sldId id="486" r:id="rId13"/>
    <p:sldId id="433" r:id="rId14"/>
    <p:sldId id="434" r:id="rId15"/>
    <p:sldId id="435" r:id="rId16"/>
    <p:sldId id="432" r:id="rId17"/>
    <p:sldId id="406" r:id="rId18"/>
    <p:sldId id="466" r:id="rId19"/>
    <p:sldId id="467" r:id="rId20"/>
    <p:sldId id="468" r:id="rId21"/>
    <p:sldId id="472" r:id="rId22"/>
    <p:sldId id="473" r:id="rId23"/>
    <p:sldId id="477" r:id="rId24"/>
    <p:sldId id="378" r:id="rId25"/>
    <p:sldId id="380" r:id="rId26"/>
    <p:sldId id="358" r:id="rId27"/>
  </p:sldIdLst>
  <p:sldSz cx="12192000" cy="6858000"/>
  <p:notesSz cx="7103745" cy="10234295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BB62D-4BE1-4D60-A501-180EA61961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B0940-8D28-4142-A543-8FA1A2D50F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6C1AF-5264-4E39-82B8-D48D0EB721C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17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37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6C1AF-5264-4E39-82B8-D48D0EB721C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75542" y="2960913"/>
            <a:ext cx="8040915" cy="1059544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75542" y="4139067"/>
            <a:ext cx="8040915" cy="59259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828800" y="617220"/>
            <a:ext cx="9807575" cy="54178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57450" y="2743200"/>
            <a:ext cx="7277100" cy="1041399"/>
          </a:xfrm>
        </p:spPr>
        <p:txBody>
          <a:bodyPr anchor="b" anchorCtr="0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57450" y="3941763"/>
            <a:ext cx="7277100" cy="59213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741714" y="575356"/>
            <a:ext cx="9612086" cy="905102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510000" y="3160800"/>
            <a:ext cx="5094000" cy="1202400"/>
          </a:xfrm>
        </p:spPr>
        <p:txBody>
          <a:bodyPr anchor="t" anchorCtr="0">
            <a:normAutofit/>
          </a:bodyPr>
          <a:lstStyle>
            <a:lvl1pPr algn="ctr">
              <a:defRPr sz="7200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grpSp>
        <p:nvGrpSpPr>
          <p:cNvPr id="8" name="组合 27"/>
          <p:cNvGrpSpPr/>
          <p:nvPr/>
        </p:nvGrpSpPr>
        <p:grpSpPr bwMode="auto">
          <a:xfrm>
            <a:off x="3292475" y="2947988"/>
            <a:ext cx="5575300" cy="1624012"/>
            <a:chOff x="3327400" y="2912765"/>
            <a:chExt cx="5575300" cy="10541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3327400" y="2912765"/>
              <a:ext cx="0" cy="1054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340100" y="3966865"/>
              <a:ext cx="5562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8902700" y="2912765"/>
              <a:ext cx="0" cy="1054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327400" y="291276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470900" y="291276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3808800" y="2757600"/>
            <a:ext cx="4561200" cy="370800"/>
          </a:xfrm>
        </p:spPr>
        <p:txBody>
          <a:bodyPr>
            <a:normAutofit/>
          </a:bodyPr>
          <a:lstStyle>
            <a:lvl1pPr marL="0" indent="0" algn="dist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492342" y="365125"/>
            <a:ext cx="1861457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365125"/>
            <a:ext cx="8479972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41714" y="575356"/>
            <a:ext cx="9612086" cy="90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12686"/>
            <a:ext cx="10515600" cy="4464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400" dirty="0"/>
              <a:t>单击此处编辑文本</a:t>
            </a:r>
            <a:endParaRPr lang="en-US" altLang="zh-CN" sz="2400" dirty="0"/>
          </a:p>
          <a:p>
            <a:pPr lvl="1"/>
            <a:r>
              <a:rPr lang="zh-CN" altLang="en-US" sz="2000" dirty="0"/>
              <a:t>第二级</a:t>
            </a:r>
            <a:endParaRPr lang="zh-CN" altLang="en-US" sz="2000" dirty="0"/>
          </a:p>
          <a:p>
            <a:pPr lvl="2"/>
            <a:r>
              <a:rPr lang="zh-CN" altLang="en-US" sz="1800" dirty="0"/>
              <a:t>第三级</a:t>
            </a:r>
            <a:endParaRPr lang="zh-CN" altLang="en-US" sz="1800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8581-CC4F-4702-8556-62DC73E616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6902-F09B-441B-B146-42AEA082A7D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30000"/>
        </a:lnSpc>
        <a:spcBef>
          <a:spcPts val="1200"/>
        </a:spcBef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just" defTabSz="914400" rtl="0" eaLnBrk="1" latinLnBrk="0" hangingPunct="1">
        <a:lnSpc>
          <a:spcPct val="120000"/>
        </a:lnSpc>
        <a:spcBef>
          <a:spcPts val="6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hyperlink" Target="http://pic.people.com.cn/GB/159992/159994/10806658.html" TargetMode="Externa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slide" Target="slide1.xml"/><Relationship Id="rId1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jpeg"/><Relationship Id="rId8" Type="http://schemas.openxmlformats.org/officeDocument/2006/relationships/hyperlink" Target="http://www.meishij.net/china-food/caixi/sucai/" TargetMode="External"/><Relationship Id="rId7" Type="http://schemas.openxmlformats.org/officeDocument/2006/relationships/image" Target="../media/image49.jpeg"/><Relationship Id="rId6" Type="http://schemas.openxmlformats.org/officeDocument/2006/relationships/hyperlink" Target="http://www.meishij.net/china-food/caixi/yuecai/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meishij.net/china-food/caixi/lucai/" TargetMode="External"/><Relationship Id="rId3" Type="http://schemas.openxmlformats.org/officeDocument/2006/relationships/image" Target="../media/image47.png"/><Relationship Id="rId2" Type="http://schemas.openxmlformats.org/officeDocument/2006/relationships/hyperlink" Target="http://www.meishij.net/china-food/caixi/chuancai/" TargetMode="Externa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54.jpeg"/><Relationship Id="rId16" Type="http://schemas.openxmlformats.org/officeDocument/2006/relationships/hyperlink" Target="http://www.meishij.net/china-food/caixi/huicai/" TargetMode="External"/><Relationship Id="rId15" Type="http://schemas.openxmlformats.org/officeDocument/2006/relationships/image" Target="../media/image53.jpeg"/><Relationship Id="rId14" Type="http://schemas.openxmlformats.org/officeDocument/2006/relationships/hyperlink" Target="http://www.meishij.net/china-food/caixi/zhecai/" TargetMode="External"/><Relationship Id="rId13" Type="http://schemas.openxmlformats.org/officeDocument/2006/relationships/image" Target="../media/image52.jpeg"/><Relationship Id="rId12" Type="http://schemas.openxmlformats.org/officeDocument/2006/relationships/hyperlink" Target="http://www.meishij.net/china-food/caixi/xiangcai/" TargetMode="External"/><Relationship Id="rId11" Type="http://schemas.openxmlformats.org/officeDocument/2006/relationships/image" Target="../media/image51.jpeg"/><Relationship Id="rId10" Type="http://schemas.openxmlformats.org/officeDocument/2006/relationships/hyperlink" Target="http://www.meishij.net/china-food/caixi/mincai/" TargetMode="Externa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2"/>
          <a:stretch>
            <a:fillRect/>
          </a:stretch>
        </p:blipFill>
        <p:spPr>
          <a:xfrm>
            <a:off x="5768642" y="-2"/>
            <a:ext cx="6423053" cy="6858001"/>
          </a:xfrm>
          <a:prstGeom prst="rect">
            <a:avLst/>
          </a:prstGeom>
        </p:spPr>
      </p:pic>
      <p:pic>
        <p:nvPicPr>
          <p:cNvPr id="35" name="Picture 2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-416914" y="1773618"/>
            <a:ext cx="5162091" cy="5925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None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  <a:defRPr sz="20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defRPr>
            </a:lvl9pPr>
          </a:lstStyle>
          <a:p>
            <a:pPr algn="r"/>
            <a:r>
              <a:rPr lang="zh-CN" altLang="en-US" sz="4400" b="1" dirty="0">
                <a:solidFill>
                  <a:schemeClr val="bg1">
                    <a:lumMod val="50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中华饮食文化</a:t>
            </a:r>
            <a:endParaRPr lang="zh-CN" altLang="en-US" sz="4400" b="1" dirty="0">
              <a:solidFill>
                <a:schemeClr val="bg1">
                  <a:lumMod val="50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6398" y="1594190"/>
            <a:ext cx="793857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000">
                <a:solidFill>
                  <a:srgbClr val="030404"/>
                </a:solidFill>
              </a:rPr>
              <a:t>食粥</a:t>
            </a:r>
            <a:endParaRPr lang="zh-CN" altLang="en-US" sz="4000">
              <a:solidFill>
                <a:srgbClr val="030404"/>
              </a:solidFill>
            </a:endParaRPr>
          </a:p>
          <a:p>
            <a:r>
              <a:rPr lang="zh-CN" altLang="en-US" sz="4000">
                <a:solidFill>
                  <a:srgbClr val="030404"/>
                </a:solidFill>
              </a:rPr>
              <a:t>世人个个学长年，不知长年在眼前。</a:t>
            </a:r>
            <a:endParaRPr lang="zh-CN" altLang="en-US" sz="4000">
              <a:solidFill>
                <a:srgbClr val="030404"/>
              </a:solidFill>
            </a:endParaRPr>
          </a:p>
          <a:p>
            <a:r>
              <a:rPr lang="zh-CN" altLang="en-US" sz="4000">
                <a:solidFill>
                  <a:srgbClr val="030404"/>
                </a:solidFill>
              </a:rPr>
              <a:t>我得宛丘平易法，只将食粥致神仙。</a:t>
            </a:r>
            <a:endParaRPr lang="zh-CN" altLang="en-US" sz="4000">
              <a:solidFill>
                <a:srgbClr val="030404"/>
              </a:solidFill>
            </a:endParaRPr>
          </a:p>
          <a:p>
            <a:pPr algn="ctr"/>
            <a:r>
              <a:rPr lang="zh-CN" altLang="en-US" sz="4000">
                <a:solidFill>
                  <a:srgbClr val="030404"/>
                </a:solidFill>
              </a:rPr>
              <a:t>闲适</a:t>
            </a:r>
            <a:endParaRPr lang="zh-CN" altLang="en-US" sz="4000">
              <a:solidFill>
                <a:srgbClr val="030404"/>
              </a:solidFill>
            </a:endParaRPr>
          </a:p>
          <a:p>
            <a:pPr algn="ctr"/>
            <a:r>
              <a:rPr lang="zh-CN" altLang="en-US" sz="4000">
                <a:solidFill>
                  <a:srgbClr val="030404"/>
                </a:solidFill>
              </a:rPr>
              <a:t>饮酒不至狂，对客不至疲。</a:t>
            </a:r>
            <a:endParaRPr lang="zh-CN" altLang="en-US" sz="4000">
              <a:solidFill>
                <a:srgbClr val="030404"/>
              </a:solidFill>
            </a:endParaRPr>
          </a:p>
          <a:p>
            <a:pPr algn="ctr"/>
            <a:r>
              <a:rPr lang="zh-CN" altLang="en-US" sz="4000">
                <a:solidFill>
                  <a:srgbClr val="030404"/>
                </a:solidFill>
              </a:rPr>
              <a:t>读书以自娱，不强所不知。</a:t>
            </a:r>
            <a:endParaRPr lang="zh-CN" altLang="en-US" sz="4000">
              <a:solidFill>
                <a:srgbClr val="03040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009072710305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91" y="3671316"/>
            <a:ext cx="3458205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W0200801084174356224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2" r="36064"/>
          <a:stretch>
            <a:fillRect/>
          </a:stretch>
        </p:blipFill>
        <p:spPr bwMode="auto">
          <a:xfrm>
            <a:off x="7087870" y="675005"/>
            <a:ext cx="3376930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2" descr="2GJ919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0"/>
          <a:stretch>
            <a:fillRect/>
          </a:stretch>
        </p:blipFill>
        <p:spPr bwMode="auto">
          <a:xfrm>
            <a:off x="1857375" y="862965"/>
            <a:ext cx="3390900" cy="21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20091120170215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21" y="3671316"/>
            <a:ext cx="3452773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299716" y="318668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秦汉时期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98016" y="6282436"/>
            <a:ext cx="274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</a:rPr>
              <a:t>原产伊朗和阿富汗等国家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795921" y="6235210"/>
            <a:ext cx="3578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</a:rPr>
              <a:t>文明古国巴比伦，后来逐渐传到大宛、乌孙、唐居等西域诸国。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0657778" y="1633864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3300"/>
                </a:solidFill>
              </a:rPr>
              <a:t>胡瓜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59854" y="1403797"/>
            <a:ext cx="64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芫荽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1300000241358125717099101664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r="-3" b="24143"/>
          <a:stretch>
            <a:fillRect/>
          </a:stretch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3930998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1" b="19684"/>
          <a:stretch>
            <a:fillRect/>
          </a:stretch>
        </p:blipFill>
        <p:spPr bwMode="auto"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F201001201400062794512531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b="22940"/>
          <a:stretch>
            <a:fillRect/>
          </a:stretch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191418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5" b="8224"/>
          <a:stretch>
            <a:fillRect/>
          </a:stretch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蔬菜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r="-3" b="8211"/>
          <a:stretch>
            <a:fillRect/>
          </a:stretch>
        </p:blipFill>
        <p:spPr>
          <a:xfrm>
            <a:off x="8129871" y="4681728"/>
            <a:ext cx="4062128" cy="2176272"/>
          </a:xfrm>
          <a:prstGeom prst="rect">
            <a:avLst/>
          </a:prstGeom>
        </p:spPr>
      </p:pic>
      <p:pic>
        <p:nvPicPr>
          <p:cNvPr id="9" name="图片 8" descr="图片包含 蔬菜, 植物, 绿色, 餐桌&#10;&#10;已生成极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5" r="-3" b="8434"/>
          <a:stretch>
            <a:fillRect/>
          </a:stretch>
        </p:blipFill>
        <p:spPr>
          <a:xfrm>
            <a:off x="8129873" y="1"/>
            <a:ext cx="4062127" cy="2176272"/>
          </a:xfrm>
          <a:prstGeom prst="rect">
            <a:avLst/>
          </a:prstGeom>
        </p:spPr>
      </p:pic>
      <p:pic>
        <p:nvPicPr>
          <p:cNvPr id="3" name="图片 2" descr="图片包含 玉米, 美食, 室内, 餐桌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7" b="-1"/>
          <a:stretch>
            <a:fillRect/>
          </a:stretch>
        </p:blipFill>
        <p:spPr>
          <a:xfrm>
            <a:off x="-2" y="10"/>
            <a:ext cx="7973942" cy="6857990"/>
          </a:xfrm>
          <a:prstGeom prst="rect">
            <a:avLst/>
          </a:prstGeom>
        </p:spPr>
      </p:pic>
      <p:pic>
        <p:nvPicPr>
          <p:cNvPr id="7" name="图片 6" descr="图片包含 蔬菜, 辣椒, 胡椒粉&#10;&#10;已生成极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8" r="-3" b="4908"/>
          <a:stretch>
            <a:fillRect/>
          </a:stretch>
        </p:blipFill>
        <p:spPr>
          <a:xfrm>
            <a:off x="8129871" y="2346665"/>
            <a:ext cx="4062128" cy="2176272"/>
          </a:xfrm>
          <a:prstGeom prst="rect">
            <a:avLst/>
          </a:prstGeom>
        </p:spPr>
      </p:pic>
      <p:sp>
        <p:nvSpPr>
          <p:cNvPr id="24" name="Date Placeholder 1"/>
          <p:cNvSpPr txBox="1"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451605" y="6356350"/>
            <a:ext cx="270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A58C9EBF-8559-471F-BF59-FB653F806DC2}" type="datetime1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" descr="图片包含 收据, 文字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9" y="480060"/>
            <a:ext cx="11509941" cy="58978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Rectangle 4"/>
          <p:cNvSpPr>
            <a:spLocks noChangeArrowheads="1"/>
          </p:cNvSpPr>
          <p:nvPr/>
        </p:nvSpPr>
        <p:spPr bwMode="auto">
          <a:xfrm>
            <a:off x="323245" y="454932"/>
            <a:ext cx="695870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</a:rPr>
              <a:t>玉米原产美洲，哥伦布发现新大陆后传至欧洲、非洲和中亚。明朝嘉靖年间，由去麦加朝圣的回教徒带入中国。最初，由于物以稀为贵，它只是皇帝的专利品，所以叫做“御麦”，后来才在华北一带种植。到明朝末年，至少有十二个省份都普遍种植了玉米，使它成为人们日常生活中的主食之一。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图片 3" descr="图片包含 玉米, 美食, 室内, 餐桌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7" b="-1"/>
          <a:stretch>
            <a:fillRect/>
          </a:stretch>
        </p:blipFill>
        <p:spPr>
          <a:xfrm>
            <a:off x="7847214" y="198489"/>
            <a:ext cx="3867453" cy="3326204"/>
          </a:xfrm>
          <a:prstGeom prst="rect">
            <a:avLst/>
          </a:prstGeom>
        </p:spPr>
      </p:pic>
      <p:pic>
        <p:nvPicPr>
          <p:cNvPr id="5" name="图片 4" descr="图片包含 蔬菜&#10;&#10;已生成极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r="-3" b="8211"/>
          <a:stretch>
            <a:fillRect/>
          </a:stretch>
        </p:blipFill>
        <p:spPr>
          <a:xfrm>
            <a:off x="7847214" y="3983459"/>
            <a:ext cx="3867453" cy="21762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23245" y="2967379"/>
            <a:ext cx="6958704" cy="340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</a:rPr>
              <a:t>        番薯又叫地瓜、红薯，原产南美洲，是明朝万历年间（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1573-1620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</a:rPr>
              <a:t>）传入中国。据广东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《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</a:rPr>
              <a:t>电白县志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》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</a:rPr>
              <a:t>载，当时有位名叫林怀芝的吴川名医到越南一带行医，以高超的医术治好了许多病人，国王为示谢意，赐他番薯吃。他为了将生熟皆可食的番薯引入祖国，便要求吃生的。国王给了他一块，他当众咬了两口，随后趁人不备藏了起来。后来，林怀之将带回来的半块番薯在家乡的土地上试种成功，并使之生殖繁衍，后来又被人们迅速推广，从南方传到北方，并被大面积种植，从而也成了国人的一种主食</a:t>
            </a: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</a:rPr>
              <a:t>。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23245" y="2855589"/>
            <a:ext cx="67086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1141" name="图片 91140" descr="timg?image&amp;quality=80&amp;size=b9999_10000&amp;sec=1510539483738&amp;di=31a5dcb86d26b4259de4db726f448182&amp;imgtype=0&amp;src=http%3A%2F%2Fww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7802" y="50685"/>
            <a:ext cx="5433745" cy="35325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3" name="图片 91142" descr="timg?image&amp;quality=80&amp;size=b9999_10000&amp;sec=1510539526488&amp;di=e22715f2491ea89785ed8c9cc7a3367c&amp;imgtype=0&amp;src=http%3A%2F%2F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35" y="50800"/>
            <a:ext cx="3837940" cy="3331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5" name="图片 91144" descr="timg?image&amp;quality=80&amp;size=b9999_10000&amp;sec=1510539551389&amp;di=48d3c442725c87a553cd1170fd03d059&amp;imgtype=0&amp;src=http%3A%2F%2Fimgsrc"/>
          <p:cNvPicPr>
            <a:picLocks noChangeAspect="1"/>
          </p:cNvPicPr>
          <p:nvPr/>
        </p:nvPicPr>
        <p:blipFill>
          <a:blip r:embed="rId3"/>
          <a:srcRect b="4615"/>
          <a:stretch>
            <a:fillRect/>
          </a:stretch>
        </p:blipFill>
        <p:spPr>
          <a:xfrm>
            <a:off x="1114425" y="3787140"/>
            <a:ext cx="4832985" cy="3070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1147" name="图片 91146" descr="timg?image&amp;quality=80&amp;size=b9999_10000&amp;sec=1510539575856&amp;di=6a477b20bb231b784597a7d7337372a9&amp;imgtype=jpg&amp;src=http%3A%2F%2Fimg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185" y="3583305"/>
            <a:ext cx="3171190" cy="3171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65" name="图片 92164" descr="timg?image&amp;quality=80&amp;size=b9999_10000&amp;sec=1510539657622&amp;di=686fe6de4b2fa24b0273303a81a0ded1&amp;imgtype=0&amp;src=http%3A%2F%2Fimgq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9039" y="47193"/>
            <a:ext cx="4503787" cy="4503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7" name="图片 92166" descr="timg?image&amp;quality=80&amp;size=b9999_10000&amp;sec=1510539680762&amp;di=b8ce18b30e89aa60dd2b1305ae8bca65&amp;imgtype=0&amp;src=http%3A%2F%2Fww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73" y="1171"/>
            <a:ext cx="5236962" cy="37230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9" name="图片 92168" descr="timg?image&amp;quality=80&amp;size=b9999_10000&amp;sec=1510539710722&amp;di=a86f7eff1eb20e91133ac995352717a0&amp;imgtype=0&amp;src=http%3A%2F%2F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05" y="3554371"/>
            <a:ext cx="4199091" cy="31516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1" name="图片 92170" descr="timg?image&amp;quality=80&amp;size=b9999_10000&amp;sec=1510539927592&amp;di=ce08a1806ff15bb65336d4b1816054f1&amp;imgtype=0&amp;src=http%3A%2F%2Fimgsrc"/>
          <p:cNvPicPr>
            <a:picLocks noChangeAspect="1"/>
          </p:cNvPicPr>
          <p:nvPr/>
        </p:nvPicPr>
        <p:blipFill>
          <a:blip r:embed="rId4"/>
          <a:srcRect b="4208"/>
          <a:stretch>
            <a:fillRect/>
          </a:stretch>
        </p:blipFill>
        <p:spPr>
          <a:xfrm>
            <a:off x="1776095" y="3265805"/>
            <a:ext cx="5382895" cy="34404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9091" name="文本占位符 89090"/>
          <p:cNvSpPr>
            <a:spLocks noGrp="1"/>
          </p:cNvSpPr>
          <p:nvPr>
            <p:ph type="body" idx="4294967295"/>
          </p:nvPr>
        </p:nvSpPr>
        <p:spPr>
          <a:xfrm>
            <a:off x="907352" y="117878"/>
            <a:ext cx="9907975" cy="5479670"/>
          </a:xfrm>
        </p:spPr>
        <p:txBody>
          <a:bodyPr>
            <a:normAutofit fontScale="25000"/>
          </a:bodyPr>
          <a:p>
            <a:pPr marL="0" indent="0"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</a:rPr>
              <a:t>西红柿的原产地：美洲，秘鲁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红薯：原产美洲，明万历年间晋安人陈振龙从菲律宾引入福建。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土豆：原产南美，明末传入我国。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辣椒：原产中南美洲热带地区。我国栽培辣椒始见于明末，在此之前吃辣都是用茱萸调味。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茄子：原产东南亚和印度，约于晋代传入我国，隋炀帝对它特别偏爱，还钦命为“昆仑紫瓜”。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菠菜：原产波斯，唐代传入我国。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胡萝卜： 原产北欧。元代时，波斯人来中国时带入云南地区，后传遍全国各地。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洋白菜：又叫包心菜，清早期传入我国。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南瓜 ： 原产非洲。由波斯传入我国南方地区，当时叫它为“番瓜”，传入年代不详。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洋葱：原产伊朗、阿富汗，已有5000多年栽培历史，传到我国仅百余年。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黄瓜: 原产地是印度，后来传入中亚。汉朝张骞出使西域，带回来一种“实长数寸，色黄绿，有刺甚多”的瓜，称为“胡瓜”。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20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20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zh-CN" altLang="en-US" sz="3730" b="1" dirty="0">
                <a:solidFill>
                  <a:srgbClr val="030404"/>
                </a:solidFill>
                <a:sym typeface="+mn-ea"/>
              </a:rPr>
              <a:t> </a:t>
            </a:r>
            <a:endParaRPr lang="zh-CN" altLang="en-US" sz="3735" b="1" dirty="0">
              <a:solidFill>
                <a:srgbClr val="030404"/>
              </a:solidFill>
            </a:endParaRPr>
          </a:p>
          <a:p>
            <a:pPr marL="0" indent="0">
              <a:buNone/>
            </a:pPr>
            <a:endParaRPr lang="zh-CN" altLang="en-US" sz="3735" b="1" dirty="0">
              <a:solidFill>
                <a:srgbClr val="030404"/>
              </a:solidFill>
            </a:endParaRPr>
          </a:p>
          <a:p>
            <a:pPr marL="0" indent="0">
              <a:buNone/>
            </a:pPr>
            <a:r>
              <a:rPr lang="zh-CN" altLang="en-US" sz="3735" dirty="0">
                <a:solidFill>
                  <a:srgbClr val="030404"/>
                </a:solidFill>
              </a:rPr>
              <a:t> </a:t>
            </a:r>
            <a:endParaRPr lang="zh-CN" altLang="en-US" sz="3735" dirty="0">
              <a:solidFill>
                <a:srgbClr val="030404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4294967295"/>
          </p:nvPr>
        </p:nvPicPr>
        <p:blipFill>
          <a:blip r:embed="rId1"/>
          <a:srcRect b="3425"/>
          <a:stretch>
            <a:fillRect/>
          </a:stretch>
        </p:blipFill>
        <p:spPr>
          <a:xfrm>
            <a:off x="2868930" y="240665"/>
            <a:ext cx="6192520" cy="59804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Grp="1" noRot="1" noChangeAspect="1" noMove="1" noResize="1" noUngrp="1"/>
          </p:cNvGrpSpPr>
          <p:nvPr/>
        </p:nvGrpSpPr>
        <p:grpSpPr>
          <a:xfrm flipH="1" flipV="1">
            <a:off x="973338" y="0"/>
            <a:ext cx="11218662" cy="6858000"/>
            <a:chOff x="0" y="0"/>
            <a:chExt cx="11218662" cy="6858000"/>
          </a:xfrm>
        </p:grpSpPr>
        <p:sp>
          <p:nvSpPr>
            <p:cNvPr id="24" name="Freeform 28"/>
            <p:cNvSpPr/>
            <p:nvPr/>
          </p:nvSpPr>
          <p:spPr>
            <a:xfrm>
              <a:off x="1" y="0"/>
              <a:ext cx="11218661" cy="6858000"/>
            </a:xfrm>
            <a:custGeom>
              <a:avLst/>
              <a:gdLst>
                <a:gd name="connsiteX0" fmla="*/ 0 w 11218661"/>
                <a:gd name="connsiteY0" fmla="*/ 0 h 6858000"/>
                <a:gd name="connsiteX1" fmla="*/ 8042507 w 11218661"/>
                <a:gd name="connsiteY1" fmla="*/ 0 h 6858000"/>
                <a:gd name="connsiteX2" fmla="*/ 11218661 w 11218661"/>
                <a:gd name="connsiteY2" fmla="*/ 6858000 h 6858000"/>
                <a:gd name="connsiteX3" fmla="*/ 0 w 1121866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8661" h="6858000">
                  <a:moveTo>
                    <a:pt x="0" y="0"/>
                  </a:moveTo>
                  <a:lnTo>
                    <a:pt x="8042507" y="0"/>
                  </a:lnTo>
                  <a:lnTo>
                    <a:pt x="1121866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6"/>
            <p:cNvSpPr/>
            <p:nvPr/>
          </p:nvSpPr>
          <p:spPr>
            <a:xfrm>
              <a:off x="0" y="0"/>
              <a:ext cx="10771752" cy="6858000"/>
            </a:xfrm>
            <a:custGeom>
              <a:avLst/>
              <a:gdLst>
                <a:gd name="connsiteX0" fmla="*/ 0 w 10771752"/>
                <a:gd name="connsiteY0" fmla="*/ 0 h 6858000"/>
                <a:gd name="connsiteX1" fmla="*/ 7595598 w 10771752"/>
                <a:gd name="connsiteY1" fmla="*/ 0 h 6858000"/>
                <a:gd name="connsiteX2" fmla="*/ 10771752 w 10771752"/>
                <a:gd name="connsiteY2" fmla="*/ 6858000 h 6858000"/>
                <a:gd name="connsiteX3" fmla="*/ 0 w 1077175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71752" h="6858000">
                  <a:moveTo>
                    <a:pt x="0" y="0"/>
                  </a:moveTo>
                  <a:lnTo>
                    <a:pt x="7595598" y="0"/>
                  </a:lnTo>
                  <a:lnTo>
                    <a:pt x="107717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2669" y="272415"/>
            <a:ext cx="7164493" cy="13255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+mj-lt"/>
            </a:pPr>
            <a:r>
              <a:rPr lang="en-US" altLang="zh-CN" sz="4000" b="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一、民以食为天</a:t>
            </a:r>
            <a:endParaRPr lang="en-US" altLang="zh-CN" sz="4000" b="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98030" y="1835911"/>
            <a:ext cx="7161017" cy="4154361"/>
          </a:xfrm>
        </p:spPr>
        <p:txBody>
          <a:bodyPr>
            <a:normAutofit fontScale="70000"/>
          </a:bodyPr>
          <a:lstStyle/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en-US" altLang="zh-CN" sz="4400" dirty="0">
                <a:solidFill>
                  <a:srgbClr val="030404"/>
                </a:solidFill>
              </a:rPr>
              <a:t>1.  </a:t>
            </a:r>
            <a:r>
              <a:rPr lang="zh-CN" sz="4400" dirty="0">
                <a:solidFill>
                  <a:srgbClr val="030404"/>
                </a:solidFill>
              </a:rPr>
              <a:t>食的记载</a:t>
            </a:r>
            <a:endParaRPr sz="2800" dirty="0">
              <a:solidFill>
                <a:srgbClr val="030404"/>
              </a:solidFill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zh-CN" sz="2800" dirty="0">
                <a:solidFill>
                  <a:srgbClr val="030404"/>
                </a:solidFill>
              </a:rPr>
              <a:t>（</a:t>
            </a:r>
            <a:r>
              <a:rPr lang="en-US" altLang="zh-CN" sz="2800" dirty="0">
                <a:solidFill>
                  <a:srgbClr val="030404"/>
                </a:solidFill>
              </a:rPr>
              <a:t>1</a:t>
            </a:r>
            <a:r>
              <a:rPr lang="zh-CN" altLang="en-US" sz="2800" dirty="0">
                <a:solidFill>
                  <a:srgbClr val="030404"/>
                </a:solidFill>
              </a:rPr>
              <a:t>）</a:t>
            </a:r>
            <a:r>
              <a:rPr sz="2800" dirty="0">
                <a:solidFill>
                  <a:srgbClr val="030404"/>
                </a:solidFill>
              </a:rPr>
              <a:t>《礼记》：</a:t>
            </a:r>
            <a:r>
              <a:rPr lang="zh-CN" sz="2800" dirty="0">
                <a:solidFill>
                  <a:srgbClr val="030404"/>
                </a:solidFill>
                <a:sym typeface="+mn-ea"/>
              </a:rPr>
              <a:t>“</a:t>
            </a:r>
            <a:r>
              <a:rPr sz="2800" dirty="0">
                <a:solidFill>
                  <a:srgbClr val="030404"/>
                </a:solidFill>
              </a:rPr>
              <a:t>夫礼之初，始诸饮食</a:t>
            </a:r>
            <a:r>
              <a:rPr lang="zh-CN" sz="2800" dirty="0">
                <a:solidFill>
                  <a:srgbClr val="030404"/>
                </a:solidFill>
                <a:sym typeface="+mn-ea"/>
              </a:rPr>
              <a:t>”</a:t>
            </a:r>
            <a:r>
              <a:rPr lang="zh-CN" sz="2800" dirty="0">
                <a:solidFill>
                  <a:srgbClr val="030404"/>
                </a:solidFill>
              </a:rPr>
              <a:t>。</a:t>
            </a:r>
            <a:r>
              <a:rPr lang="zh-CN" sz="2800" dirty="0">
                <a:solidFill>
                  <a:srgbClr val="030404"/>
                </a:solidFill>
              </a:rPr>
              <a:t>《礼记》记载孔子的话说：“饮食男女，人之大欲存焉。</a:t>
            </a:r>
            <a:r>
              <a:rPr lang="zh-CN" sz="2800" dirty="0">
                <a:solidFill>
                  <a:srgbClr val="030404"/>
                </a:solidFill>
                <a:sym typeface="+mn-ea"/>
              </a:rPr>
              <a:t>”</a:t>
            </a:r>
            <a:endParaRPr lang="zh-CN" sz="2800" dirty="0">
              <a:solidFill>
                <a:srgbClr val="030404"/>
              </a:solidFill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（</a:t>
            </a:r>
            <a:r>
              <a:rPr lang="en-US" altLang="zh-CN" sz="2800" dirty="0">
                <a:solidFill>
                  <a:srgbClr val="030404"/>
                </a:solidFill>
                <a:sym typeface="+mn-ea"/>
              </a:rPr>
              <a:t>2</a:t>
            </a:r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）</a:t>
            </a:r>
            <a:r>
              <a:rPr lang="en-US" altLang="zh-CN" sz="2800" dirty="0">
                <a:solidFill>
                  <a:srgbClr val="030404"/>
                </a:solidFill>
                <a:sym typeface="+mn-ea"/>
              </a:rPr>
              <a:t>《</a:t>
            </a:r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论语</a:t>
            </a:r>
            <a:r>
              <a:rPr lang="en-US" altLang="zh-CN" sz="2800" dirty="0">
                <a:solidFill>
                  <a:srgbClr val="030404"/>
                </a:solidFill>
                <a:sym typeface="+mn-ea"/>
              </a:rPr>
              <a:t>·</a:t>
            </a:r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乡党第十》：</a:t>
            </a:r>
            <a:r>
              <a:rPr lang="zh-CN" sz="2800" dirty="0">
                <a:solidFill>
                  <a:srgbClr val="030404"/>
                </a:solidFill>
                <a:sym typeface="+mn-ea"/>
              </a:rPr>
              <a:t>“</a:t>
            </a:r>
            <a:r>
              <a:rPr lang="zh-CN" altLang="en-US" sz="2800" dirty="0">
                <a:solidFill>
                  <a:srgbClr val="030404"/>
                </a:solidFill>
              </a:rPr>
              <a:t>食不厌精，脍不厌细。</a:t>
            </a:r>
            <a:r>
              <a:rPr lang="zh-CN" sz="2800" dirty="0">
                <a:solidFill>
                  <a:srgbClr val="030404"/>
                </a:solidFill>
                <a:sym typeface="+mn-ea"/>
              </a:rPr>
              <a:t>”</a:t>
            </a:r>
            <a:endParaRPr lang="zh-CN" altLang="en-US" sz="2800" dirty="0">
              <a:solidFill>
                <a:srgbClr val="030404"/>
              </a:solidFill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zh-CN" altLang="en-US" sz="2800" dirty="0">
                <a:solidFill>
                  <a:srgbClr val="030404"/>
                </a:solidFill>
                <a:latin typeface="汉仪神工体简" pitchFamily="49" charset="-122"/>
                <a:ea typeface="汉仪神工体简" pitchFamily="49" charset="-122"/>
              </a:rPr>
              <a:t>（</a:t>
            </a:r>
            <a:r>
              <a:rPr lang="en-US" altLang="zh-CN" sz="2800" dirty="0">
                <a:solidFill>
                  <a:srgbClr val="030404"/>
                </a:solidFill>
                <a:latin typeface="汉仪神工体简" pitchFamily="49" charset="-122"/>
                <a:ea typeface="汉仪神工体简" pitchFamily="49" charset="-122"/>
              </a:rPr>
              <a:t>3</a:t>
            </a:r>
            <a:r>
              <a:rPr lang="zh-CN" altLang="en-US" sz="2800" dirty="0">
                <a:solidFill>
                  <a:srgbClr val="030404"/>
                </a:solidFill>
                <a:latin typeface="汉仪神工体简" pitchFamily="49" charset="-122"/>
                <a:ea typeface="汉仪神工体简" pitchFamily="49" charset="-122"/>
              </a:rPr>
              <a:t>）《道德经》第十二章：“五色令人目盲；五音令人耳聋；五味令人口爽；驰骋畋猎，令人心发狂；难得之货，令人行妨；是以圣人为腹不为目，故去彼取此。”</a:t>
            </a:r>
            <a:endParaRPr lang="zh-CN" altLang="en-US" sz="2800" dirty="0">
              <a:solidFill>
                <a:srgbClr val="030404"/>
              </a:solidFill>
              <a:latin typeface="汉仪神工体简" pitchFamily="49" charset="-122"/>
              <a:ea typeface="汉仪神工体简" pitchFamily="49" charset="-122"/>
            </a:endParaRPr>
          </a:p>
        </p:txBody>
      </p:sp>
      <p:pic>
        <p:nvPicPr>
          <p:cNvPr id="18" name="Picture 2" descr="PHOT1369294726935208_920x700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8" r="27514" b="1"/>
          <a:stretch>
            <a:fillRect/>
          </a:stretch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3" name="文本占位符 97282"/>
          <p:cNvSpPr>
            <a:spLocks noGrp="1"/>
          </p:cNvSpPr>
          <p:nvPr>
            <p:ph type="body" idx="4294967295"/>
          </p:nvPr>
        </p:nvSpPr>
        <p:spPr>
          <a:xfrm>
            <a:off x="336550" y="14605"/>
            <a:ext cx="11668760" cy="4347845"/>
          </a:xfrm>
        </p:spPr>
        <p:txBody>
          <a:bodyPr>
            <a:normAutofit fontScale="25000"/>
          </a:bodyPr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</a:rPr>
              <a:t>葡萄：古代至于欧洲葡萄，大约3000年前传入新疆，张骞通西域引入中国内地。17世纪传入北美洲后与当地野生种杂交，诞生新品种，19世纪从海路又传入中国。   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</a:rPr>
              <a:t>哈密瓜：古称“甘瓜”、“甜瓜”，原产地在西域即今新疆鄯善和哈密一带。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</a:rPr>
              <a:t>芒果：原产地印度。632至642年,由唐代著名法师玄奘,从印度带回中国，而今芒果是荷兰人在台时引入的。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</a:rPr>
              <a:t>菠萝：原产巴西，明朝时传入。  </a:t>
            </a:r>
            <a:b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</a:b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苹果：1.古称“柰”，类似现在的沙果，是一种绵苹果，它原产中国新疆一带。         2.为西洋苹果。原产地是欧洲及中亚，1870年前后转入中国。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梨：的原产地为中国中原地区。  </a:t>
            </a:r>
            <a:b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</a:b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西瓜：原产地在非洲南部、撒哈拉。唐初传入中国新疆地区，五代、宋辽时期由丝绸之路传入中国内地。原产地。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龙眼，原产我国南方，栽培历史可追溯到二千多年前的汉代。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香蕉：原产东南亚，我国元代开始种植。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柚子：原产我国，远在公元前的周秦时代就有种植。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甜橙：原产中国南方及亚洲的中南半岛，西汉时已有记载，世纪初期从中国传入欧洲，15世纪末传入美洲。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r>
              <a:rPr lang="zh-CN" altLang="en-US" sz="7200" b="1" dirty="0">
                <a:solidFill>
                  <a:schemeClr val="bg1">
                    <a:lumMod val="50000"/>
                  </a:schemeClr>
                </a:solidFill>
                <a:sym typeface="+mn-ea"/>
              </a:rPr>
              <a:t>  </a:t>
            </a: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7200" b="1" dirty="0">
              <a:solidFill>
                <a:schemeClr val="bg1">
                  <a:lumMod val="50000"/>
                </a:schemeClr>
              </a:solidFill>
              <a:sym typeface="+mn-ea"/>
            </a:endParaRPr>
          </a:p>
          <a:p>
            <a:pPr algn="l">
              <a:buNone/>
            </a:pPr>
            <a:endParaRPr lang="zh-CN" altLang="en-US" dirty="0">
              <a:solidFill>
                <a:srgbClr val="030404"/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dirty="0">
              <a:solidFill>
                <a:srgbClr val="030404"/>
              </a:solidFill>
              <a:sym typeface="+mn-ea"/>
            </a:endParaRPr>
          </a:p>
          <a:p>
            <a:pPr marL="0" algn="l">
              <a:lnSpc>
                <a:spcPct val="150000"/>
              </a:lnSpc>
              <a:buNone/>
            </a:pPr>
            <a:br>
              <a:rPr lang="zh-CN" altLang="en-US" b="1" dirty="0">
                <a:solidFill>
                  <a:srgbClr val="030404"/>
                </a:solidFill>
                <a:sym typeface="+mn-ea"/>
              </a:rPr>
            </a:br>
            <a:br>
              <a:rPr lang="zh-CN" altLang="en-US" dirty="0">
                <a:solidFill>
                  <a:srgbClr val="030404"/>
                </a:solidFill>
                <a:sym typeface="+mn-ea"/>
              </a:rPr>
            </a:br>
            <a:endParaRPr lang="zh-CN" altLang="en-US" dirty="0">
              <a:solidFill>
                <a:srgbClr val="030404"/>
              </a:solidFill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240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ct val="150000"/>
              </a:lnSpc>
              <a:buNone/>
            </a:pPr>
            <a:endParaRPr lang="zh-CN" altLang="en-US" sz="240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839646" y="836133"/>
            <a:ext cx="10512383" cy="4347675"/>
          </a:xfrm>
        </p:spPr>
        <p:txBody>
          <a:bodyPr>
            <a:normAutofit/>
          </a:bodyPr>
          <a:p>
            <a:pPr marL="0" indent="0">
              <a:buNone/>
            </a:pPr>
            <a:r>
              <a:rPr lang="zh-CN" altLang="en-US" dirty="0">
                <a:solidFill>
                  <a:srgbClr val="030404"/>
                </a:solidFill>
                <a:sym typeface="+mn-ea"/>
              </a:rPr>
              <a:t> </a:t>
            </a:r>
            <a:endParaRPr lang="zh-CN" altLang="en-US" dirty="0">
              <a:solidFill>
                <a:srgbClr val="030404"/>
              </a:solidFill>
              <a:sym typeface="+mn-ea"/>
            </a:endParaRPr>
          </a:p>
          <a:p>
            <a:pPr algn="l"/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樱桃：中国商代就有记载。  </a:t>
            </a:r>
            <a:endParaRPr lang="zh-CN" altLang="en-US" sz="2800" dirty="0">
              <a:solidFill>
                <a:srgbClr val="030404"/>
              </a:solidFill>
              <a:sym typeface="+mn-ea"/>
            </a:endParaRPr>
          </a:p>
          <a:p>
            <a:pPr algn="l"/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杏原产中国，遍植于中亚、东南亚及南欧和北非的部分地区。  </a:t>
            </a:r>
            <a:endParaRPr lang="zh-CN" altLang="en-US" sz="2800" dirty="0">
              <a:solidFill>
                <a:srgbClr val="030404"/>
              </a:solidFill>
              <a:sym typeface="+mn-ea"/>
            </a:endParaRPr>
          </a:p>
          <a:p>
            <a:pPr algn="l"/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桃、李、梅、板栗原产于我国。  </a:t>
            </a:r>
            <a:endParaRPr lang="zh-CN" altLang="en-US" sz="2800" dirty="0">
              <a:solidFill>
                <a:srgbClr val="030404"/>
              </a:solidFill>
              <a:sym typeface="+mn-ea"/>
            </a:endParaRPr>
          </a:p>
          <a:p>
            <a:pPr algn="l"/>
            <a:r>
              <a:rPr lang="zh-CN" altLang="en-US" sz="2800" dirty="0">
                <a:solidFill>
                  <a:srgbClr val="030404"/>
                </a:solidFill>
                <a:sym typeface="+mn-ea"/>
              </a:rPr>
              <a:t>甜瓜：原产于印度、非洲热带沙漠地区，大约在北魏时期随着西瓜一同传到中国，明朝开始广泛种植。</a:t>
            </a:r>
            <a:r>
              <a:rPr lang="zh-CN" altLang="en-US" sz="3735" dirty="0">
                <a:solidFill>
                  <a:srgbClr val="030404"/>
                </a:solidFill>
                <a:sym typeface="+mn-ea"/>
              </a:rPr>
              <a:t> </a:t>
            </a:r>
            <a:endParaRPr lang="zh-CN" altLang="en-US" sz="3735" dirty="0">
              <a:solidFill>
                <a:srgbClr val="030404"/>
              </a:solidFill>
              <a:sym typeface="+mn-ea"/>
            </a:endParaRPr>
          </a:p>
          <a:p>
            <a:endParaRPr lang="zh-CN" altLang="en-US" sz="3735" dirty="0">
              <a:solidFill>
                <a:srgbClr val="030404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3411" y="306750"/>
            <a:ext cx="10402148" cy="7067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u="none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</a:rPr>
              <a:t>中国八大菜系的形成历程和背景</a:t>
            </a:r>
            <a:endParaRPr lang="zh-CN" altLang="en-US" sz="4000" b="1" u="none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全新硬笔楷书简" panose="02010600040101010101" pitchFamily="2" charset="-122"/>
              <a:ea typeface="全新硬笔楷书简" panose="02010600040101010101" pitchFamily="2" charset="-122"/>
            </a:endParaRPr>
          </a:p>
        </p:txBody>
      </p:sp>
      <p:sp>
        <p:nvSpPr>
          <p:cNvPr id="5" name="Text Box 4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395288" y="1270000"/>
            <a:ext cx="3338512" cy="6572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u="none" dirty="0">
                <a:solidFill>
                  <a:schemeClr val="bg1"/>
                </a:solidFill>
                <a:ea typeface="华文新魏" panose="02010800040101010101" pitchFamily="2" charset="-122"/>
              </a:rPr>
              <a:t>1</a:t>
            </a:r>
            <a:r>
              <a:rPr lang="zh-CN" altLang="en-US" sz="3600" u="none" dirty="0">
                <a:solidFill>
                  <a:schemeClr val="bg1"/>
                </a:solidFill>
                <a:ea typeface="华文新魏" panose="02010800040101010101" pitchFamily="2" charset="-122"/>
              </a:rPr>
              <a:t>、形成过程</a:t>
            </a:r>
            <a:endParaRPr lang="zh-CN" altLang="en-US" sz="3600" u="none" dirty="0">
              <a:solidFill>
                <a:schemeClr val="bg1"/>
              </a:solidFill>
              <a:ea typeface="华文新魏" panose="02010800040101010101" pitchFamily="2" charset="-122"/>
            </a:endParaRPr>
          </a:p>
        </p:txBody>
      </p:sp>
      <p:sp>
        <p:nvSpPr>
          <p:cNvPr id="6" name="Text Box 5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3995738" y="2276475"/>
            <a:ext cx="2087562" cy="655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u="none">
                <a:solidFill>
                  <a:schemeClr val="bg1"/>
                </a:solidFill>
                <a:ea typeface="华文新魏" panose="02010800040101010101" pitchFamily="2" charset="-122"/>
              </a:rPr>
              <a:t>共餐制</a:t>
            </a:r>
            <a:endParaRPr lang="zh-CN" altLang="en-US" sz="3600" u="none">
              <a:solidFill>
                <a:schemeClr val="bg1"/>
              </a:solidFill>
              <a:ea typeface="华文新魏" panose="02010800040101010101" pitchFamily="2" charset="-122"/>
            </a:endParaRPr>
          </a:p>
        </p:txBody>
      </p:sp>
      <p:sp>
        <p:nvSpPr>
          <p:cNvPr id="7" name="Text Box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453313" y="2205038"/>
            <a:ext cx="1006475" cy="30940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u="none">
                <a:solidFill>
                  <a:schemeClr val="bg1"/>
                </a:solidFill>
                <a:ea typeface="华文新魏" panose="02010800040101010101" pitchFamily="2" charset="-122"/>
              </a:rPr>
              <a:t>鲁、苏、粤、川四大菜系形成</a:t>
            </a:r>
            <a:endParaRPr lang="zh-CN" altLang="en-US" sz="2800" u="none">
              <a:solidFill>
                <a:schemeClr val="bg1"/>
              </a:solidFill>
              <a:ea typeface="华文新魏" panose="02010800040101010101" pitchFamily="2" charset="-122"/>
            </a:endParaRPr>
          </a:p>
        </p:txBody>
      </p:sp>
      <p:sp>
        <p:nvSpPr>
          <p:cNvPr id="8" name="Text Box 7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900113" y="2276475"/>
            <a:ext cx="2087562" cy="655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u="none" dirty="0">
                <a:solidFill>
                  <a:schemeClr val="bg1"/>
                </a:solidFill>
                <a:ea typeface="华文新魏" panose="02010800040101010101" pitchFamily="2" charset="-122"/>
              </a:rPr>
              <a:t>南北风味</a:t>
            </a:r>
            <a:endParaRPr lang="zh-CN" altLang="en-US" sz="3600" u="none" dirty="0">
              <a:solidFill>
                <a:schemeClr val="bg1"/>
              </a:solidFill>
              <a:ea typeface="华文新魏" panose="02010800040101010101" pitchFamily="2" charset="-122"/>
            </a:endParaRPr>
          </a:p>
        </p:txBody>
      </p:sp>
      <p:sp>
        <p:nvSpPr>
          <p:cNvPr id="9" name="Text Box 8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539750" y="4654550"/>
            <a:ext cx="5257800" cy="6540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u="none">
                <a:solidFill>
                  <a:schemeClr val="bg1"/>
                </a:solidFill>
                <a:ea typeface="华文新魏" panose="02010800040101010101" pitchFamily="2" charset="-122"/>
              </a:rPr>
              <a:t>八大或十大菜系最终形成</a:t>
            </a:r>
            <a:endParaRPr lang="zh-CN" altLang="en-US" sz="3600" u="none">
              <a:solidFill>
                <a:schemeClr val="bg1"/>
              </a:solidFill>
              <a:ea typeface="华文新魏" panose="02010800040101010101" pitchFamily="2" charset="-122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 flipH="1">
            <a:off x="1831975" y="3070225"/>
            <a:ext cx="363538" cy="360363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zh-CN" altLang="en-US"/>
          </a:p>
        </p:txBody>
      </p:sp>
      <p:sp>
        <p:nvSpPr>
          <p:cNvPr id="11" name="Text Box 12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828675" y="3573463"/>
            <a:ext cx="2447925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u="none">
                <a:solidFill>
                  <a:schemeClr val="bg1"/>
                </a:solidFill>
                <a:ea typeface="华文新魏" panose="02010800040101010101" pitchFamily="2" charset="-122"/>
              </a:rPr>
              <a:t>春秋战国时期</a:t>
            </a:r>
            <a:endParaRPr lang="zh-CN" altLang="en-US" sz="2800" u="none">
              <a:solidFill>
                <a:schemeClr val="bg1"/>
              </a:solidFill>
              <a:ea typeface="华文新魏" panose="02010800040101010101" pitchFamily="2" charset="-122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6156325" y="2493963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3259138" y="2547938"/>
            <a:ext cx="720725" cy="3603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4" name="Text Box 15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4500563" y="3573463"/>
            <a:ext cx="1223962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u="none">
                <a:solidFill>
                  <a:schemeClr val="bg1"/>
                </a:solidFill>
                <a:ea typeface="华文新魏" panose="02010800040101010101" pitchFamily="2" charset="-122"/>
              </a:rPr>
              <a:t> </a:t>
            </a:r>
            <a:r>
              <a:rPr lang="zh-CN" altLang="en-US" sz="2800" u="none">
                <a:solidFill>
                  <a:schemeClr val="bg1"/>
                </a:solidFill>
                <a:ea typeface="华文新魏" panose="02010800040101010101" pitchFamily="2" charset="-122"/>
              </a:rPr>
              <a:t>唐 代</a:t>
            </a:r>
            <a:endParaRPr lang="zh-CN" altLang="en-US" u="none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 flipH="1">
            <a:off x="4860925" y="3070225"/>
            <a:ext cx="363538" cy="358775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zh-CN" altLang="en-US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6156325" y="4654550"/>
            <a:ext cx="1008063" cy="358775"/>
          </a:xfrm>
          <a:prstGeom prst="leftArrow">
            <a:avLst>
              <a:gd name="adj1" fmla="val 50000"/>
              <a:gd name="adj2" fmla="val 7024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2800" u="none">
              <a:solidFill>
                <a:srgbClr val="FF3300"/>
              </a:solidFill>
            </a:endParaRPr>
          </a:p>
        </p:txBody>
      </p:sp>
      <p:sp>
        <p:nvSpPr>
          <p:cNvPr id="17" name="Text Box 18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7019925" y="6094413"/>
            <a:ext cx="2017713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u="none">
                <a:solidFill>
                  <a:schemeClr val="bg1"/>
                </a:solidFill>
                <a:ea typeface="华文新魏" panose="02010800040101010101" pitchFamily="2" charset="-122"/>
              </a:rPr>
              <a:t> </a:t>
            </a:r>
            <a:r>
              <a:rPr lang="zh-CN" altLang="en-US" sz="2800" u="none">
                <a:solidFill>
                  <a:schemeClr val="bg1"/>
                </a:solidFill>
                <a:ea typeface="华文新魏" panose="02010800040101010101" pitchFamily="2" charset="-122"/>
              </a:rPr>
              <a:t>清代初期</a:t>
            </a:r>
            <a:endParaRPr lang="zh-CN" altLang="en-US" u="none"/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 flipH="1">
            <a:off x="7740650" y="5445125"/>
            <a:ext cx="365125" cy="360363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zh-CN" altLang="en-US"/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 flipH="1">
            <a:off x="4502150" y="5445125"/>
            <a:ext cx="365125" cy="360363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/>
          <a:lstStyle/>
          <a:p>
            <a:endParaRPr lang="zh-CN" altLang="en-US"/>
          </a:p>
        </p:txBody>
      </p:sp>
      <p:sp>
        <p:nvSpPr>
          <p:cNvPr id="20" name="Text Box 21">
            <a:hlinkClick r:id="rId1" action="ppaction://hlinksldjump"/>
          </p:cNvPr>
          <p:cNvSpPr txBox="1">
            <a:spLocks noChangeArrowheads="1"/>
          </p:cNvSpPr>
          <p:nvPr/>
        </p:nvSpPr>
        <p:spPr bwMode="auto">
          <a:xfrm>
            <a:off x="3852863" y="6021388"/>
            <a:ext cx="2016125" cy="533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u="none">
                <a:solidFill>
                  <a:schemeClr val="bg1"/>
                </a:solidFill>
                <a:ea typeface="华文新魏" panose="02010800040101010101" pitchFamily="2" charset="-122"/>
              </a:rPr>
              <a:t> </a:t>
            </a:r>
            <a:r>
              <a:rPr lang="zh-CN" altLang="en-US" sz="2800" u="none">
                <a:solidFill>
                  <a:schemeClr val="bg1"/>
                </a:solidFill>
                <a:ea typeface="华文新魏" panose="02010800040101010101" pitchFamily="2" charset="-122"/>
              </a:rPr>
              <a:t>清代末期</a:t>
            </a:r>
            <a:endParaRPr lang="zh-CN" altLang="en-US" u="none"/>
          </a:p>
        </p:txBody>
      </p:sp>
      <p:pic>
        <p:nvPicPr>
          <p:cNvPr id="21" name="图片 2" descr="窝窝头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73" y="5357115"/>
            <a:ext cx="25145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3" descr="臊子面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44" y="279981"/>
            <a:ext cx="2520229" cy="139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3" descr="2012051816520504622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44" y="1717665"/>
            <a:ext cx="2595673" cy="358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 autoUpdateAnimBg="0"/>
      <p:bldP spid="5" grpId="0" bldLvl="0" animBg="1" autoUpdateAnimBg="0"/>
      <p:bldP spid="6" grpId="0" bldLvl="0" animBg="1" autoUpdateAnimBg="0"/>
      <p:bldP spid="7" grpId="0" bldLvl="0" animBg="1" autoUpdateAnimBg="0"/>
      <p:bldP spid="8" grpId="0" bldLvl="0" animBg="1" autoUpdateAnimBg="0"/>
      <p:bldP spid="9" grpId="0" bldLvl="0" animBg="1" autoUpdateAnimBg="0"/>
      <p:bldP spid="11" grpId="0" bldLvl="0" animBg="1" autoUpdateAnimBg="0"/>
      <p:bldP spid="14" grpId="0" bldLvl="0" animBg="1" autoUpdateAnimBg="0"/>
      <p:bldP spid="17" grpId="0" bldLvl="0" animBg="1" autoUpdateAnimBg="0"/>
      <p:bldP spid="20" grpId="0" bldLvl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63789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D65F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  <a:cs typeface="+mn-cs"/>
              </a:rPr>
              <a:t>2.</a:t>
            </a:r>
            <a:r>
              <a:rPr lang="zh-CN" altLang="en-US" sz="4000" dirty="0">
                <a:solidFill>
                  <a:srgbClr val="D65F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  <a:cs typeface="+mn-cs"/>
              </a:rPr>
              <a:t>菜系的形成</a:t>
            </a:r>
            <a:endParaRPr lang="zh-CN" altLang="en-US" sz="4000" dirty="0">
              <a:solidFill>
                <a:srgbClr val="D65F0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全新硬笔楷书简" panose="02010600040101010101" pitchFamily="2" charset="-122"/>
              <a:ea typeface="全新硬笔楷书简" panose="02010600040101010101" pitchFamily="2" charset="-122"/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6745266" cy="5101225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13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just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  <a:buSzPct val="60000"/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最早的地方菜：北方菜与南方菜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>
              <a:buClr>
                <a:srgbClr val="FF6600"/>
              </a:buClr>
              <a:buSzPct val="60000"/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秦汉巴蜀和闽粤开发，菜系增多；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>
              <a:buClr>
                <a:srgbClr val="FF6600"/>
              </a:buClr>
              <a:buSzPct val="60000"/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两宋时，繁荣的餐饮业中出现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仿宋_GB2312" panose="02010609030101010101" pitchFamily="49" charset="-122"/>
              </a:rPr>
              <a:t>“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南食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仿宋_GB2312" panose="02010609030101010101" pitchFamily="49" charset="-122"/>
              </a:rPr>
              <a:t>”“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北食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仿宋_GB2312" panose="02010609030101010101" pitchFamily="49" charset="-122"/>
              </a:rPr>
              <a:t>”“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川食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仿宋_GB2312" panose="02010609030101010101" pitchFamily="49" charset="-122"/>
              </a:rPr>
              <a:t>”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三大类；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>
              <a:buClr>
                <a:srgbClr val="FF6600"/>
              </a:buClr>
              <a:buSzPct val="60000"/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清康熙乾隆六下江南，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仿宋_GB2312" panose="02010609030101010101" pitchFamily="49" charset="-122"/>
              </a:rPr>
              <a:t>“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淮扬菜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ea typeface="仿宋_GB2312" panose="02010609030101010101" pitchFamily="49" charset="-122"/>
              </a:rPr>
              <a:t>”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出名；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>
              <a:buClr>
                <a:srgbClr val="FF6600"/>
              </a:buClr>
              <a:buSzPct val="60000"/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鸦片战争后，受西方影响较大的粤菜自成一格，脱颖而出；</a:t>
            </a:r>
            <a:endParaRPr lang="zh-CN" altLang="en-US" b="1" dirty="0">
              <a:solidFill>
                <a:schemeClr val="bg1">
                  <a:lumMod val="50000"/>
                </a:schemeClr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  <a:p>
            <a:pPr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  清末民初，中国菜系才大致形成眉目。</a:t>
            </a:r>
            <a:endParaRPr lang="zh-CN" altLang="en-US" b="1" dirty="0">
              <a:solidFill>
                <a:srgbClr val="FF0000"/>
              </a:solidFill>
              <a:latin typeface="仿宋_GB2312" panose="02010609030101010101" pitchFamily="49" charset="-122"/>
              <a:ea typeface="仿宋_GB2312" panose="02010609030101010101" pitchFamily="49" charset="-122"/>
            </a:endParaRPr>
          </a:p>
        </p:txBody>
      </p:sp>
      <p:pic>
        <p:nvPicPr>
          <p:cNvPr id="4" name="Picture 6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/>
          <a:stretch>
            <a:fillRect/>
          </a:stretch>
        </p:blipFill>
        <p:spPr bwMode="auto">
          <a:xfrm>
            <a:off x="8591550" y="9525"/>
            <a:ext cx="360045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852" r="9918"/>
          <a:stretch>
            <a:fillRect/>
          </a:stretch>
        </p:blipFill>
        <p:spPr bwMode="auto">
          <a:xfrm>
            <a:off x="3119438" y="4157662"/>
            <a:ext cx="3490912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897187"/>
            <a:ext cx="3779838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 descr="C:\Users\vyps\Desktop\图片1.png图片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 r="-1213"/>
          <a:stretch>
            <a:fillRect/>
          </a:stretch>
        </p:blipFill>
        <p:spPr bwMode="auto">
          <a:xfrm>
            <a:off x="7756525" y="1262062"/>
            <a:ext cx="3787775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9B6740"/>
              </a:clrFrom>
              <a:clrTo>
                <a:srgbClr val="9B67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/>
          <a:stretch>
            <a:fillRect/>
          </a:stretch>
        </p:blipFill>
        <p:spPr bwMode="auto">
          <a:xfrm>
            <a:off x="5492750" y="1914525"/>
            <a:ext cx="452755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0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室内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8" b="4585"/>
          <a:stretch>
            <a:fillRect/>
          </a:stretch>
        </p:blipFill>
        <p:spPr>
          <a:xfrm>
            <a:off x="3281951" y="0"/>
            <a:ext cx="89100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7118" y="415316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zh-CN" sz="4000" dirty="0">
                <a:solidFill>
                  <a:srgbClr val="D65F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  <a:cs typeface="+mn-cs"/>
              </a:rPr>
              <a:t>3 </a:t>
            </a:r>
            <a:r>
              <a:rPr lang="zh-CN" altLang="en-US" sz="4000" dirty="0">
                <a:solidFill>
                  <a:srgbClr val="D65F0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全新硬笔楷书简" panose="02010600040101010101" pitchFamily="2" charset="-122"/>
                <a:ea typeface="全新硬笔楷书简" panose="02010600040101010101" pitchFamily="2" charset="-122"/>
                <a:cs typeface="+mn-cs"/>
              </a:rPr>
              <a:t>流域与菜系</a:t>
            </a:r>
            <a:endParaRPr lang="zh-CN" altLang="en-US" sz="4000" dirty="0">
              <a:solidFill>
                <a:srgbClr val="D65F0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全新硬笔楷书简" panose="02010600040101010101" pitchFamily="2" charset="-122"/>
              <a:ea typeface="全新硬笔楷书简" panose="02010600040101010101" pitchFamily="2" charset="-122"/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1828800"/>
            <a:ext cx="8001000" cy="4525963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13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just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黄河水孕育出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鲁菜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长江的上游有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川菜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中下游则有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淮扬菜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珠江流造就了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粤菜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None/>
            </a:pP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湘菜</a:t>
            </a: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源于湘江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徽菜</a:t>
            </a: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出自淮河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钱塘江边有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浙菜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90000"/>
              </a:lnSpc>
              <a:buClr>
                <a:srgbClr val="FF9900"/>
              </a:buClr>
              <a:buSzPct val="55000"/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闽江水捧出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闽菜 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Picture 13" descr="川菜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95" y="4098957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鲁菜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605" y="2686050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粤菜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75" y="5786437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苏菜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181" y="3498544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闽菜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867" y="5294987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湘菜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367" y="4714875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浙菜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94" y="4233405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徽菜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44" y="3817176"/>
            <a:ext cx="1047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HOT1369293722320621_920x700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3951"/>
          <a:stretch>
            <a:fillRect/>
          </a:stretch>
        </p:blipFill>
        <p:spPr bwMode="auto">
          <a:xfrm>
            <a:off x="20" y="10"/>
            <a:ext cx="46682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>
            <a:grpSpLocks noGrp="1" noRot="1" noChangeAspect="1" noMove="1" noResize="1" noUngrp="1"/>
          </p:cNvGrpSpPr>
          <p:nvPr/>
        </p:nvGrpSpPr>
        <p:grpSpPr>
          <a:xfrm flipH="1" flipV="1">
            <a:off x="973338" y="0"/>
            <a:ext cx="11218662" cy="6858000"/>
            <a:chOff x="0" y="0"/>
            <a:chExt cx="11218662" cy="6858000"/>
          </a:xfrm>
        </p:grpSpPr>
        <p:sp>
          <p:nvSpPr>
            <p:cNvPr id="24" name="Freeform 28"/>
            <p:cNvSpPr/>
            <p:nvPr/>
          </p:nvSpPr>
          <p:spPr>
            <a:xfrm>
              <a:off x="1" y="0"/>
              <a:ext cx="11218661" cy="6858000"/>
            </a:xfrm>
            <a:custGeom>
              <a:avLst/>
              <a:gdLst>
                <a:gd name="connsiteX0" fmla="*/ 0 w 11218661"/>
                <a:gd name="connsiteY0" fmla="*/ 0 h 6858000"/>
                <a:gd name="connsiteX1" fmla="*/ 8042507 w 11218661"/>
                <a:gd name="connsiteY1" fmla="*/ 0 h 6858000"/>
                <a:gd name="connsiteX2" fmla="*/ 11218661 w 11218661"/>
                <a:gd name="connsiteY2" fmla="*/ 6858000 h 6858000"/>
                <a:gd name="connsiteX3" fmla="*/ 0 w 1121866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8661" h="6858000">
                  <a:moveTo>
                    <a:pt x="0" y="0"/>
                  </a:moveTo>
                  <a:lnTo>
                    <a:pt x="8042507" y="0"/>
                  </a:lnTo>
                  <a:lnTo>
                    <a:pt x="1121866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6"/>
            <p:cNvSpPr/>
            <p:nvPr/>
          </p:nvSpPr>
          <p:spPr>
            <a:xfrm>
              <a:off x="0" y="0"/>
              <a:ext cx="10771752" cy="6858000"/>
            </a:xfrm>
            <a:custGeom>
              <a:avLst/>
              <a:gdLst>
                <a:gd name="connsiteX0" fmla="*/ 0 w 10771752"/>
                <a:gd name="connsiteY0" fmla="*/ 0 h 6858000"/>
                <a:gd name="connsiteX1" fmla="*/ 7595598 w 10771752"/>
                <a:gd name="connsiteY1" fmla="*/ 0 h 6858000"/>
                <a:gd name="connsiteX2" fmla="*/ 10771752 w 10771752"/>
                <a:gd name="connsiteY2" fmla="*/ 6858000 h 6858000"/>
                <a:gd name="connsiteX3" fmla="*/ 0 w 1077175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71752" h="6858000">
                  <a:moveTo>
                    <a:pt x="0" y="0"/>
                  </a:moveTo>
                  <a:lnTo>
                    <a:pt x="7595598" y="0"/>
                  </a:lnTo>
                  <a:lnTo>
                    <a:pt x="107717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+mj-lt"/>
            </a:pPr>
            <a:r>
              <a:rPr lang="en-US" altLang="zh-CN" sz="4000" b="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一、民以食为天</a:t>
            </a:r>
            <a:endParaRPr lang="en-US" altLang="zh-CN" sz="4000" b="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 fontScale="85000"/>
          </a:bodyPr>
          <a:lstStyle/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zh-CN" altLang="en-US" sz="2800" dirty="0">
                <a:solidFill>
                  <a:srgbClr val="030404"/>
                </a:solidFill>
              </a:rPr>
              <a:t>（</a:t>
            </a:r>
            <a:r>
              <a:rPr lang="en-US" altLang="zh-CN" sz="2800" dirty="0">
                <a:solidFill>
                  <a:srgbClr val="030404"/>
                </a:solidFill>
              </a:rPr>
              <a:t>4</a:t>
            </a:r>
            <a:r>
              <a:rPr lang="zh-CN" altLang="en-US" sz="2800" dirty="0">
                <a:solidFill>
                  <a:srgbClr val="030404"/>
                </a:solidFill>
              </a:rPr>
              <a:t>）</a:t>
            </a:r>
            <a:r>
              <a:rPr lang="en-US" altLang="zh-CN" sz="2800" dirty="0">
                <a:solidFill>
                  <a:srgbClr val="030404"/>
                </a:solidFill>
              </a:rPr>
              <a:t>《</a:t>
            </a:r>
            <a:r>
              <a:rPr lang="zh-CN" altLang="en-US" sz="2800" dirty="0">
                <a:solidFill>
                  <a:srgbClr val="030404"/>
                </a:solidFill>
              </a:rPr>
              <a:t>史记</a:t>
            </a:r>
            <a:r>
              <a:rPr lang="en-US" altLang="zh-CN" sz="2800" dirty="0">
                <a:solidFill>
                  <a:srgbClr val="030404"/>
                </a:solidFill>
              </a:rPr>
              <a:t>·</a:t>
            </a:r>
            <a:r>
              <a:rPr lang="zh-CN" altLang="en-US" sz="2800" dirty="0">
                <a:solidFill>
                  <a:srgbClr val="030404"/>
                </a:solidFill>
              </a:rPr>
              <a:t>郦生陆贾列传</a:t>
            </a:r>
            <a:r>
              <a:rPr lang="en-US" altLang="zh-CN" sz="2800" dirty="0">
                <a:solidFill>
                  <a:srgbClr val="030404"/>
                </a:solidFill>
              </a:rPr>
              <a:t>》</a:t>
            </a:r>
            <a:r>
              <a:rPr lang="zh-CN" altLang="en-US" sz="2800" dirty="0">
                <a:solidFill>
                  <a:srgbClr val="030404"/>
                </a:solidFill>
              </a:rPr>
              <a:t>：“王者以民人为天，而民人以食为天。”</a:t>
            </a:r>
            <a:endParaRPr lang="en-US" altLang="zh-CN" sz="2800" dirty="0">
              <a:solidFill>
                <a:srgbClr val="030404"/>
              </a:solidFill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zh-CN" altLang="en-US" sz="2800" dirty="0">
                <a:solidFill>
                  <a:srgbClr val="030404"/>
                </a:solidFill>
              </a:rPr>
              <a:t>（</a:t>
            </a:r>
            <a:r>
              <a:rPr lang="en-US" altLang="zh-CN" sz="2800" dirty="0">
                <a:solidFill>
                  <a:srgbClr val="030404"/>
                </a:solidFill>
              </a:rPr>
              <a:t>5</a:t>
            </a:r>
            <a:r>
              <a:rPr lang="zh-CN" altLang="en-US" sz="2800" dirty="0">
                <a:solidFill>
                  <a:srgbClr val="030404"/>
                </a:solidFill>
              </a:rPr>
              <a:t>）孙中山：“中国近代文明事事皆落人后，唯饮食一道之进步，至今尚为文明各国所不及。”</a:t>
            </a:r>
            <a:endParaRPr lang="en-US" altLang="zh-CN" sz="2800" dirty="0">
              <a:solidFill>
                <a:srgbClr val="030404"/>
              </a:solidFill>
            </a:endParaRPr>
          </a:p>
          <a:p>
            <a:pPr marL="0" indent="0">
              <a:lnSpc>
                <a:spcPct val="150000"/>
              </a:lnSpc>
              <a:buFont typeface="+mj-lt"/>
              <a:buNone/>
            </a:pPr>
            <a:r>
              <a:rPr lang="zh-CN" altLang="en-US" sz="2800" dirty="0">
                <a:solidFill>
                  <a:srgbClr val="030404"/>
                </a:solidFill>
                <a:latin typeface="汉仪神工体简" pitchFamily="49" charset="-122"/>
                <a:ea typeface="汉仪神工体简" pitchFamily="49" charset="-122"/>
              </a:rPr>
              <a:t>（</a:t>
            </a:r>
            <a:r>
              <a:rPr lang="en-US" altLang="zh-CN" sz="2800" dirty="0">
                <a:solidFill>
                  <a:srgbClr val="030404"/>
                </a:solidFill>
                <a:latin typeface="汉仪神工体简" pitchFamily="49" charset="-122"/>
                <a:ea typeface="汉仪神工体简" pitchFamily="49" charset="-122"/>
              </a:rPr>
              <a:t>6</a:t>
            </a:r>
            <a:r>
              <a:rPr lang="zh-CN" altLang="en-US" sz="2800" dirty="0">
                <a:solidFill>
                  <a:srgbClr val="030404"/>
                </a:solidFill>
                <a:latin typeface="汉仪神工体简" pitchFamily="49" charset="-122"/>
                <a:ea typeface="汉仪神工体简" pitchFamily="49" charset="-122"/>
              </a:rPr>
              <a:t>）林语堂《吾国吾民》：西方人对待吃，仅把它看成是给机器加油料，而中国人则视吃为人生至乐。</a:t>
            </a:r>
            <a:endParaRPr lang="zh-CN" altLang="en-US" sz="2800" dirty="0">
              <a:solidFill>
                <a:srgbClr val="030404"/>
              </a:solidFill>
              <a:latin typeface="汉仪神工体简" pitchFamily="49" charset="-122"/>
              <a:ea typeface="汉仪神工体简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34915" y="244092"/>
            <a:ext cx="669290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 dirty="0">
                <a:solidFill>
                  <a:srgbClr val="030404"/>
                </a:solidFill>
              </a:rPr>
              <a:t>2.“食”的历史印记</a:t>
            </a:r>
            <a:endParaRPr lang="zh-CN" altLang="en-US" sz="3200" i="1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en-US" sz="240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汉字不只是记录语言，沟通的工具，它的一笔一画，还蕴藏着许多造字时代的文化思潮，和社会的变迁状况。汉字中所有以“食”为偏旁部首的字，突出“民以食为天”的概念！</a:t>
            </a:r>
            <a:endParaRPr lang="zh-CN" altLang="en-US" sz="240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" y="130626"/>
            <a:ext cx="4714240" cy="66668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1" y="1240"/>
            <a:ext cx="12188156" cy="68558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4684" y="416560"/>
            <a:ext cx="7164493" cy="1325563"/>
          </a:xfrm>
        </p:spPr>
        <p:txBody>
          <a:bodyPr>
            <a:normAutofit/>
          </a:bodyPr>
          <a:p>
            <a:pPr marL="0" indent="0" algn="just">
              <a:lnSpc>
                <a:spcPct val="150000"/>
              </a:lnSpc>
              <a:spcBef>
                <a:spcPts val="1200"/>
              </a:spcBef>
              <a:buFont typeface="+mj-lt"/>
            </a:pPr>
            <a:r>
              <a:rPr lang="zh-CN" altLang="en-US" sz="4000" b="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二</a:t>
            </a:r>
            <a:r>
              <a:rPr lang="en-US" altLang="zh-CN" sz="4000" b="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lang="zh-CN" altLang="en-US" sz="4000" b="0" dirty="0">
                <a:solidFill>
                  <a:srgbClr val="030404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中西方饮食文化的差异</a:t>
            </a:r>
            <a:endParaRPr lang="zh-CN" altLang="en-US" sz="4000" b="0" dirty="0">
              <a:solidFill>
                <a:srgbClr val="030404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内容占位符 4" descr="图片包含 盘子, 餐桌, 美食, 室内&#10;&#10;已生成极高可信度的说明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>
            <a:fillRect/>
          </a:stretch>
        </p:blipFill>
        <p:spPr>
          <a:xfrm>
            <a:off x="1722121" y="2131417"/>
            <a:ext cx="3517119" cy="24268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/>
          <a:stretch>
            <a:fillRect/>
          </a:stretch>
        </p:blipFill>
        <p:spPr>
          <a:xfrm>
            <a:off x="5778495" y="2193012"/>
            <a:ext cx="3756663" cy="2470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文本框 3"/>
          <p:cNvSpPr txBox="1">
            <a:spLocks noChangeArrowheads="1"/>
          </p:cNvSpPr>
          <p:nvPr/>
        </p:nvSpPr>
        <p:spPr bwMode="auto">
          <a:xfrm>
            <a:off x="1020445" y="451485"/>
            <a:ext cx="992441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kumimoji="1" lang="en-US" altLang="zh-CN" sz="4000">
                <a:solidFill>
                  <a:srgbClr val="030404"/>
                </a:solidFill>
                <a:latin typeface="Calibri" panose="020F0502020204030204" charset="0"/>
              </a:rPr>
              <a:t>        1.</a:t>
            </a:r>
            <a:r>
              <a:rPr kumimoji="1" lang="zh-CN" altLang="en-US" sz="4000">
                <a:solidFill>
                  <a:srgbClr val="030404"/>
                </a:solidFill>
                <a:latin typeface="Calibri" panose="020F0502020204030204" charset="0"/>
              </a:rPr>
              <a:t>艺术与科学之争，味道和营养之辩</a:t>
            </a:r>
            <a:endParaRPr kumimoji="1" lang="zh-CN" altLang="en-US" sz="4000">
              <a:solidFill>
                <a:srgbClr val="030404"/>
              </a:solidFill>
              <a:latin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2745" y="1771015"/>
            <a:ext cx="5532120" cy="3545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825" y="1791970"/>
            <a:ext cx="5299710" cy="3524250"/>
          </a:xfrm>
          <a:prstGeom prst="rect">
            <a:avLst/>
          </a:prstGeom>
        </p:spPr>
      </p:pic>
    </p:spTree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文本框 3"/>
          <p:cNvSpPr txBox="1">
            <a:spLocks noChangeArrowheads="1"/>
          </p:cNvSpPr>
          <p:nvPr/>
        </p:nvSpPr>
        <p:spPr bwMode="auto">
          <a:xfrm>
            <a:off x="1733478" y="106383"/>
            <a:ext cx="8725189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4400">
                <a:solidFill>
                  <a:srgbClr val="030404"/>
                </a:solidFill>
                <a:latin typeface="Calibri" panose="020F0502020204030204" charset="0"/>
              </a:rPr>
              <a:t>2.</a:t>
            </a:r>
            <a:r>
              <a:rPr kumimoji="1" lang="zh-CN" altLang="en-US" sz="4400">
                <a:solidFill>
                  <a:srgbClr val="030404"/>
                </a:solidFill>
                <a:latin typeface="Calibri" panose="020F0502020204030204" charset="0"/>
              </a:rPr>
              <a:t>分餐与合餐，筷子与刀叉</a:t>
            </a:r>
            <a:endParaRPr kumimoji="1" lang="en-US" altLang="zh-CN" sz="4400">
              <a:solidFill>
                <a:srgbClr val="030404"/>
              </a:solidFill>
              <a:latin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975" y="1759585"/>
            <a:ext cx="5163185" cy="38722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895" y="1287780"/>
            <a:ext cx="3686810" cy="5213985"/>
          </a:xfrm>
          <a:prstGeom prst="rect">
            <a:avLst/>
          </a:prstGeom>
        </p:spPr>
      </p:pic>
    </p:spTree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3642"/>
          <a:stretch>
            <a:fillRect/>
          </a:stretch>
        </p:blipFill>
        <p:spPr>
          <a:xfrm>
            <a:off x="499745" y="335915"/>
            <a:ext cx="5822950" cy="56108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3642"/>
          <a:stretch>
            <a:fillRect/>
          </a:stretch>
        </p:blipFill>
        <p:spPr>
          <a:xfrm>
            <a:off x="6913245" y="335915"/>
            <a:ext cx="3851910" cy="5610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27" name="文本框 3"/>
          <p:cNvSpPr txBox="1">
            <a:spLocks noChangeArrowheads="1"/>
          </p:cNvSpPr>
          <p:nvPr/>
        </p:nvSpPr>
        <p:spPr bwMode="auto">
          <a:xfrm>
            <a:off x="1941123" y="272118"/>
            <a:ext cx="8725189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ctr"/>
            <a:r>
              <a:rPr kumimoji="1" lang="en-US" altLang="zh-CN" sz="4400">
                <a:solidFill>
                  <a:srgbClr val="030404"/>
                </a:solidFill>
                <a:latin typeface="Calibri" panose="020F0502020204030204" charset="0"/>
              </a:rPr>
              <a:t>3.</a:t>
            </a:r>
            <a:r>
              <a:rPr kumimoji="1" lang="zh-CN" altLang="en-US" sz="4400">
                <a:solidFill>
                  <a:srgbClr val="030404"/>
                </a:solidFill>
                <a:latin typeface="Calibri" panose="020F0502020204030204" charset="0"/>
              </a:rPr>
              <a:t>药食同源</a:t>
            </a:r>
            <a:endParaRPr kumimoji="1" lang="zh-CN" altLang="en-US" sz="4400">
              <a:solidFill>
                <a:srgbClr val="030404"/>
              </a:solidFill>
              <a:latin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1415" y="1040765"/>
            <a:ext cx="2762885" cy="4904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5790" y="1698625"/>
            <a:ext cx="658431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solidFill>
                  <a:srgbClr val="030404"/>
                </a:solidFill>
              </a:rPr>
              <a:t>食粥</a:t>
            </a:r>
            <a:endParaRPr lang="zh-CN" altLang="en-US" sz="3200">
              <a:solidFill>
                <a:srgbClr val="030404"/>
              </a:solidFill>
            </a:endParaRPr>
          </a:p>
          <a:p>
            <a:r>
              <a:rPr lang="zh-CN" altLang="en-US" sz="3200">
                <a:solidFill>
                  <a:srgbClr val="030404"/>
                </a:solidFill>
              </a:rPr>
              <a:t>世人个个学长年，不知长年在眼前。</a:t>
            </a:r>
            <a:endParaRPr lang="zh-CN" altLang="en-US" sz="3200">
              <a:solidFill>
                <a:srgbClr val="030404"/>
              </a:solidFill>
            </a:endParaRPr>
          </a:p>
          <a:p>
            <a:r>
              <a:rPr lang="zh-CN" altLang="en-US" sz="3200">
                <a:solidFill>
                  <a:srgbClr val="030404"/>
                </a:solidFill>
              </a:rPr>
              <a:t>我得宛丘平易法，只将食粥致神仙。</a:t>
            </a:r>
            <a:endParaRPr lang="zh-CN" altLang="en-US" sz="3200">
              <a:solidFill>
                <a:srgbClr val="030404"/>
              </a:solidFill>
            </a:endParaRPr>
          </a:p>
          <a:p>
            <a:pPr algn="ctr"/>
            <a:endParaRPr lang="zh-CN" altLang="en-US" sz="3200">
              <a:solidFill>
                <a:srgbClr val="030404"/>
              </a:solidFill>
            </a:endParaRPr>
          </a:p>
          <a:p>
            <a:pPr algn="ctr"/>
            <a:r>
              <a:rPr lang="zh-CN" altLang="en-US" sz="3200">
                <a:solidFill>
                  <a:srgbClr val="030404"/>
                </a:solidFill>
              </a:rPr>
              <a:t>闲适</a:t>
            </a:r>
            <a:endParaRPr lang="zh-CN" altLang="en-US" sz="3200">
              <a:solidFill>
                <a:srgbClr val="030404"/>
              </a:solidFill>
            </a:endParaRPr>
          </a:p>
          <a:p>
            <a:pPr algn="ctr"/>
            <a:r>
              <a:rPr lang="zh-CN" altLang="en-US" sz="3200">
                <a:solidFill>
                  <a:srgbClr val="030404"/>
                </a:solidFill>
              </a:rPr>
              <a:t>饮酒不至狂，对客不至疲。</a:t>
            </a:r>
            <a:endParaRPr lang="zh-CN" altLang="en-US" sz="3200">
              <a:solidFill>
                <a:srgbClr val="030404"/>
              </a:solidFill>
            </a:endParaRPr>
          </a:p>
          <a:p>
            <a:pPr algn="ctr"/>
            <a:r>
              <a:rPr lang="zh-CN" altLang="en-US" sz="3200">
                <a:solidFill>
                  <a:srgbClr val="030404"/>
                </a:solidFill>
              </a:rPr>
              <a:t>读书以自娱，不强所不知。</a:t>
            </a:r>
            <a:endParaRPr lang="zh-CN" altLang="en-US" sz="3200">
              <a:solidFill>
                <a:srgbClr val="030404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75"/>
  <p:tag name="KSO_WM_UNIT_TYPE" val="b"/>
  <p:tag name="KSO_WM_UNIT_INDEX" val="1"/>
  <p:tag name="KSO_WM_UNIT_ID" val="custom160175_1*b*1"/>
  <p:tag name="KSO_WM_UNIT_CLEAR" val="1"/>
  <p:tag name="KSO_WM_UNIT_LAYERLEVEL" val="1"/>
  <p:tag name="KSO_WM_UNIT_VALUE" val="34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ags/tag2.xml><?xml version="1.0" encoding="utf-8"?>
<p:tagLst xmlns:p="http://schemas.openxmlformats.org/presentationml/2006/main">
  <p:tag name="commondata" val="eyJoZGlkIjoiNDJhNmRkNzViNjZjOGM5ZmM5NmM2ZGNkODZhMjZmMWYifQ=="/>
</p:tagLst>
</file>

<file path=ppt/theme/theme1.xml><?xml version="1.0" encoding="utf-8"?>
<a:theme xmlns:a="http://schemas.openxmlformats.org/drawingml/2006/main" name="Office 主题">
  <a:themeElements>
    <a:clrScheme name="自定义 30">
      <a:dk1>
        <a:srgbClr val="FFFFFF"/>
      </a:dk1>
      <a:lt1>
        <a:srgbClr val="55595B"/>
      </a:lt1>
      <a:dk2>
        <a:srgbClr val="FFFFFF"/>
      </a:dk2>
      <a:lt2>
        <a:srgbClr val="55595B"/>
      </a:lt2>
      <a:accent1>
        <a:srgbClr val="03B4D2"/>
      </a:accent1>
      <a:accent2>
        <a:srgbClr val="628EE3"/>
      </a:accent2>
      <a:accent3>
        <a:srgbClr val="2BC3B5"/>
      </a:accent3>
      <a:accent4>
        <a:srgbClr val="92D050"/>
      </a:accent4>
      <a:accent5>
        <a:srgbClr val="C00000"/>
      </a:accent5>
      <a:accent6>
        <a:srgbClr val="FFC000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2158</Words>
  <Application>WPS 演示</Application>
  <PresentationFormat>宽屏</PresentationFormat>
  <Paragraphs>147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黑体</vt:lpstr>
      <vt:lpstr>方正苏新诗柳楷简体</vt:lpstr>
      <vt:lpstr>汉仪神工体简</vt:lpstr>
      <vt:lpstr>Calibri</vt:lpstr>
      <vt:lpstr>微软雅黑</vt:lpstr>
      <vt:lpstr>Arial Unicode MS</vt:lpstr>
      <vt:lpstr>Gulim</vt:lpstr>
      <vt:lpstr>Malgun Gothic</vt:lpstr>
      <vt:lpstr>全新硬笔楷书简</vt:lpstr>
      <vt:lpstr>华文新魏</vt:lpstr>
      <vt:lpstr>仿宋_GB2312</vt:lpstr>
      <vt:lpstr>等线</vt:lpstr>
      <vt:lpstr>仿宋</vt:lpstr>
      <vt:lpstr>Office 主题</vt:lpstr>
      <vt:lpstr>PowerPoint 演示文稿</vt:lpstr>
      <vt:lpstr>一、民以食为天</vt:lpstr>
      <vt:lpstr>一、民以食为天</vt:lpstr>
      <vt:lpstr>PowerPoint 演示文稿</vt:lpstr>
      <vt:lpstr>二、中西方饮食文化的差异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周静研</cp:lastModifiedBy>
  <cp:revision>79</cp:revision>
  <dcterms:created xsi:type="dcterms:W3CDTF">2016-09-28T08:31:00Z</dcterms:created>
  <dcterms:modified xsi:type="dcterms:W3CDTF">2024-02-23T02:14:07Z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D2505495453D4B37A395C68FF85D070B_13</vt:lpwstr>
  </property>
</Properties>
</file>