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8" r:id="rId3"/>
    <p:sldId id="261" r:id="rId4"/>
    <p:sldId id="262" r:id="rId5"/>
    <p:sldId id="263" r:id="rId6"/>
    <p:sldId id="260" r:id="rId7"/>
    <p:sldId id="284" r:id="rId8"/>
    <p:sldId id="275" r:id="rId9"/>
    <p:sldId id="285" r:id="rId10"/>
    <p:sldId id="286" r:id="rId11"/>
    <p:sldId id="276" r:id="rId12"/>
    <p:sldId id="264" r:id="rId13"/>
    <p:sldId id="265" r:id="rId14"/>
    <p:sldId id="266" r:id="rId15"/>
    <p:sldId id="277" r:id="rId16"/>
    <p:sldId id="269"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lina"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0303"/>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2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96.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7T22:54:38.668" idx="1">
    <p:pos x="10" y="4"/>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17T22:54:38.668" idx="1">
    <p:pos x="10" y="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tags" Target="../tags/tag86.xml"/><Relationship Id="rId2" Type="http://schemas.openxmlformats.org/officeDocument/2006/relationships/image" Target="../media/image1.jpeg"/><Relationship Id="rId1" Type="http://schemas.openxmlformats.org/officeDocument/2006/relationships/tags" Target="../tags/tag8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tags" Target="../tags/tag89.xml"/><Relationship Id="rId2" Type="http://schemas.openxmlformats.org/officeDocument/2006/relationships/image" Target="../media/image1.jpeg"/><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92.xml"/><Relationship Id="rId2" Type="http://schemas.openxmlformats.org/officeDocument/2006/relationships/image" Target="../media/image1.jpeg"/><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image" Target="../media/image3.png"/><Relationship Id="rId3" Type="http://schemas.openxmlformats.org/officeDocument/2006/relationships/tags" Target="../tags/tag94.xml"/><Relationship Id="rId2" Type="http://schemas.openxmlformats.org/officeDocument/2006/relationships/image" Target="../media/image23.jpeg"/><Relationship Id="rId1" Type="http://schemas.openxmlformats.org/officeDocument/2006/relationships/tags" Target="../tags/tag9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slideLayout" Target="../slideLayouts/slideLayout2.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1.jpeg"/><Relationship Id="rId10" Type="http://schemas.openxmlformats.org/officeDocument/2006/relationships/comments" Target="../comments/comment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tags" Target="../tags/tag78.xml"/><Relationship Id="rId4" Type="http://schemas.openxmlformats.org/officeDocument/2006/relationships/image" Target="../media/image10.jpeg"/><Relationship Id="rId3" Type="http://schemas.openxmlformats.org/officeDocument/2006/relationships/tags" Target="../tags/tag77.xml"/><Relationship Id="rId2" Type="http://schemas.openxmlformats.org/officeDocument/2006/relationships/image" Target="../media/image1.jpeg"/><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tags" Target="../tags/tag82.xml"/><Relationship Id="rId5" Type="http://schemas.openxmlformats.org/officeDocument/2006/relationships/image" Target="../media/image12.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1.jpeg"/><Relationship Id="rId10" Type="http://schemas.openxmlformats.org/officeDocument/2006/relationships/slideLayout" Target="../slideLayouts/slideLayout2.xml"/><Relationship Id="rId1" Type="http://schemas.openxmlformats.org/officeDocument/2006/relationships/tags" Target="../tags/tag79.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tags" Target="../tags/tag84.xml"/><Relationship Id="rId2" Type="http://schemas.openxmlformats.org/officeDocument/2006/relationships/image" Target="../media/image1.jpeg"/><Relationship Id="rId1"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幻灯片7"/>
          <p:cNvPicPr>
            <a:picLocks noChangeAspect="1"/>
          </p:cNvPicPr>
          <p:nvPr/>
        </p:nvPicPr>
        <p:blipFill>
          <a:blip r:embed="rId1"/>
          <a:stretch>
            <a:fillRect/>
          </a:stretch>
        </p:blipFill>
        <p:spPr>
          <a:xfrm>
            <a:off x="0" y="0"/>
            <a:ext cx="12192000" cy="6858000"/>
          </a:xfrm>
          <a:prstGeom prst="rect">
            <a:avLst/>
          </a:prstGeom>
        </p:spPr>
      </p:pic>
      <p:pic>
        <p:nvPicPr>
          <p:cNvPr id="2" name="图片 1"/>
          <p:cNvPicPr>
            <a:picLocks noChangeAspect="1"/>
          </p:cNvPicPr>
          <p:nvPr/>
        </p:nvPicPr>
        <p:blipFill>
          <a:blip r:embed="rId2" cstate="email"/>
          <a:stretch>
            <a:fillRect/>
          </a:stretch>
        </p:blipFill>
        <p:spPr>
          <a:xfrm>
            <a:off x="2180342" y="2396855"/>
            <a:ext cx="3097343" cy="3097343"/>
          </a:xfrm>
          <a:prstGeom prst="rect">
            <a:avLst/>
          </a:prstGeom>
        </p:spPr>
      </p:pic>
      <p:grpSp>
        <p:nvGrpSpPr>
          <p:cNvPr id="7" name="组 2"/>
          <p:cNvGrpSpPr/>
          <p:nvPr/>
        </p:nvGrpSpPr>
        <p:grpSpPr>
          <a:xfrm>
            <a:off x="5076825" y="689610"/>
            <a:ext cx="2176780" cy="5105400"/>
            <a:chOff x="2976588" y="1200722"/>
            <a:chExt cx="1943674" cy="3819774"/>
          </a:xfrm>
        </p:grpSpPr>
        <p:sp>
          <p:nvSpPr>
            <p:cNvPr id="8" name="文本框 7"/>
            <p:cNvSpPr txBox="1"/>
            <p:nvPr/>
          </p:nvSpPr>
          <p:spPr>
            <a:xfrm>
              <a:off x="3269005" y="1312891"/>
              <a:ext cx="1152143" cy="3594567"/>
            </a:xfrm>
            <a:prstGeom prst="rect">
              <a:avLst/>
            </a:prstGeom>
            <a:noFill/>
          </p:spPr>
          <p:txBody>
            <a:bodyPr vert="eaVert" wrap="square" rtlCol="0">
              <a:spAutoFit/>
            </a:bodyPr>
            <a:lstStyle/>
            <a:p>
              <a:pPr algn="ctr"/>
              <a:r>
                <a:rPr kumimoji="1" lang="zh-CN" altLang="en-US" sz="7200" dirty="0" smtClean="0">
                  <a:solidFill>
                    <a:schemeClr val="tx1">
                      <a:lumMod val="75000"/>
                      <a:lumOff val="25000"/>
                    </a:schemeClr>
                  </a:solidFill>
                  <a:latin typeface="华文行楷" panose="02010800040101010101" charset="-122"/>
                  <a:ea typeface="华文行楷" panose="02010800040101010101" charset="-122"/>
                  <a:cs typeface="华文行楷" panose="02010800040101010101" charset="-122"/>
                </a:rPr>
                <a:t>书院教育</a:t>
              </a:r>
              <a:endParaRPr kumimoji="1" lang="zh-CN" altLang="en-US" sz="7200" dirty="0" smtClean="0">
                <a:solidFill>
                  <a:schemeClr val="tx1">
                    <a:lumMod val="75000"/>
                    <a:lumOff val="25000"/>
                  </a:schemeClr>
                </a:solidFill>
                <a:latin typeface="华文行楷" panose="02010800040101010101" charset="-122"/>
                <a:ea typeface="华文行楷" panose="02010800040101010101" charset="-122"/>
                <a:cs typeface="华文行楷" panose="02010800040101010101" charset="-122"/>
              </a:endParaRPr>
            </a:p>
          </p:txBody>
        </p:sp>
        <p:pic>
          <p:nvPicPr>
            <p:cNvPr id="9" name="图片 8"/>
            <p:cNvPicPr>
              <a:picLocks noChangeAspect="1"/>
            </p:cNvPicPr>
            <p:nvPr/>
          </p:nvPicPr>
          <p:blipFill>
            <a:blip r:embed="rId3" cstate="email"/>
            <a:stretch>
              <a:fillRect/>
            </a:stretch>
          </p:blipFill>
          <p:spPr>
            <a:xfrm>
              <a:off x="2976588" y="1200722"/>
              <a:ext cx="1085746" cy="965774"/>
            </a:xfrm>
            <a:prstGeom prst="rect">
              <a:avLst/>
            </a:prstGeom>
          </p:spPr>
        </p:pic>
        <p:pic>
          <p:nvPicPr>
            <p:cNvPr id="10" name="图片 9"/>
            <p:cNvPicPr>
              <a:picLocks noChangeAspect="1"/>
            </p:cNvPicPr>
            <p:nvPr/>
          </p:nvPicPr>
          <p:blipFill>
            <a:blip r:embed="rId3" cstate="email"/>
            <a:stretch>
              <a:fillRect/>
            </a:stretch>
          </p:blipFill>
          <p:spPr>
            <a:xfrm rot="10800000">
              <a:off x="3834516" y="4054722"/>
              <a:ext cx="1085746" cy="96577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pic>
        <p:nvPicPr>
          <p:cNvPr id="101" name="图片 100"/>
          <p:cNvPicPr/>
          <p:nvPr>
            <p:custDataLst>
              <p:tags r:id="rId3"/>
            </p:custDataLst>
          </p:nvPr>
        </p:nvPicPr>
        <p:blipFill>
          <a:blip r:embed="rId4"/>
          <a:stretch>
            <a:fillRect/>
          </a:stretch>
        </p:blipFill>
        <p:spPr>
          <a:xfrm>
            <a:off x="596265" y="1714500"/>
            <a:ext cx="5082540" cy="3429000"/>
          </a:xfrm>
          <a:prstGeom prst="rect">
            <a:avLst/>
          </a:prstGeom>
          <a:noFill/>
          <a:ln w="9525">
            <a:noFill/>
          </a:ln>
        </p:spPr>
      </p:pic>
      <p:sp>
        <p:nvSpPr>
          <p:cNvPr id="103" name="文本框 102"/>
          <p:cNvSpPr txBox="1"/>
          <p:nvPr/>
        </p:nvSpPr>
        <p:spPr>
          <a:xfrm>
            <a:off x="4948555" y="410210"/>
            <a:ext cx="2531745" cy="829945"/>
          </a:xfrm>
          <a:prstGeom prst="rect">
            <a:avLst/>
          </a:prstGeom>
          <a:noFill/>
          <a:ln w="9525">
            <a:noFill/>
          </a:ln>
        </p:spPr>
        <p:txBody>
          <a:bodyPr wrap="square">
            <a:spAutoFit/>
          </a:bodyPr>
          <a:p>
            <a:pPr algn="ctr">
              <a:lnSpc>
                <a:spcPct val="150000"/>
              </a:lnSpc>
              <a:buClrTx/>
              <a:buSzTx/>
              <a:buFontTx/>
            </a:pPr>
            <a:r>
              <a:rPr lang="zh-CN" sz="3200" b="1">
                <a:solidFill>
                  <a:schemeClr val="tx1">
                    <a:lumMod val="75000"/>
                    <a:lumOff val="25000"/>
                  </a:schemeClr>
                </a:solidFill>
              </a:rPr>
              <a:t>应天书院</a:t>
            </a:r>
            <a:endParaRPr lang="zh-CN" sz="3200" b="1">
              <a:solidFill>
                <a:schemeClr val="tx1">
                  <a:lumMod val="75000"/>
                  <a:lumOff val="25000"/>
                </a:schemeClr>
              </a:solidFill>
            </a:endParaRPr>
          </a:p>
        </p:txBody>
      </p:sp>
      <p:sp>
        <p:nvSpPr>
          <p:cNvPr id="5" name="文本框 4"/>
          <p:cNvSpPr txBox="1"/>
          <p:nvPr/>
        </p:nvSpPr>
        <p:spPr>
          <a:xfrm>
            <a:off x="5931535" y="1580515"/>
            <a:ext cx="4846320" cy="829945"/>
          </a:xfrm>
          <a:prstGeom prst="rect">
            <a:avLst/>
          </a:prstGeom>
          <a:noFill/>
          <a:ln w="9525">
            <a:noFill/>
          </a:ln>
        </p:spPr>
        <p:txBody>
          <a:bodyPr wrap="square">
            <a:spAutoFit/>
          </a:bodyPr>
          <a:p>
            <a:pPr algn="just">
              <a:lnSpc>
                <a:spcPct val="150000"/>
              </a:lnSpc>
              <a:buClrTx/>
              <a:buSzTx/>
              <a:buFontTx/>
            </a:pP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后晋</a:t>
            </a:r>
            <a:r>
              <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   </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杨悫所办的私学</a:t>
            </a:r>
            <a:endParaRPr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5931535" y="2750820"/>
            <a:ext cx="1156970" cy="583565"/>
          </a:xfrm>
          <a:prstGeom prst="rect">
            <a:avLst/>
          </a:prstGeom>
          <a:noFill/>
        </p:spPr>
        <p:txBody>
          <a:bodyPr wrap="square" rtlCol="0" anchor="t">
            <a:spAutoFit/>
          </a:bodyPr>
          <a:p>
            <a:r>
              <a:rPr lang="zh-CN"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两宋</a:t>
            </a:r>
            <a:r>
              <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  </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7277100" y="2750820"/>
            <a:ext cx="6096000" cy="583565"/>
          </a:xfrm>
          <a:prstGeom prst="rect">
            <a:avLst/>
          </a:prstGeom>
          <a:noFill/>
        </p:spPr>
        <p:txBody>
          <a:bodyPr wrap="square" rtlCol="0" anchor="t">
            <a:spAutoFit/>
          </a:bodyPr>
          <a:p>
            <a:r>
              <a:rPr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宋真宗赐名“应天府书院”</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sp>
        <p:nvSpPr>
          <p:cNvPr id="102" name="文本框 101"/>
          <p:cNvSpPr txBox="1"/>
          <p:nvPr/>
        </p:nvSpPr>
        <p:spPr>
          <a:xfrm>
            <a:off x="7277100" y="3568700"/>
            <a:ext cx="5080000" cy="583565"/>
          </a:xfrm>
          <a:prstGeom prst="rect">
            <a:avLst/>
          </a:prstGeom>
          <a:noFill/>
          <a:ln w="9525">
            <a:noFill/>
          </a:ln>
        </p:spPr>
        <p:txBody>
          <a:bodyPr>
            <a:spAutoFit/>
          </a:bodyPr>
          <a:p>
            <a:pPr algn="l">
              <a:buClrTx/>
              <a:buSzTx/>
              <a:buFontTx/>
            </a:pPr>
            <a:r>
              <a:rPr lang="zh-CN" sz="3200" b="1">
                <a:solidFill>
                  <a:schemeClr val="tx1">
                    <a:lumMod val="75000"/>
                    <a:lumOff val="25000"/>
                  </a:schemeClr>
                </a:solidFill>
                <a:latin typeface="楷体" panose="02010609060101010101" charset="-122"/>
                <a:ea typeface="楷体" panose="02010609060101010101" charset="-122"/>
                <a:cs typeface="楷体" panose="02010609060101010101" charset="-122"/>
              </a:rPr>
              <a:t>宋</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仁宗改为南京国子监</a:t>
            </a:r>
            <a:endParaRPr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103" name="文本框 102"/>
          <p:cNvSpPr txBox="1"/>
          <p:nvPr/>
        </p:nvSpPr>
        <p:spPr>
          <a:xfrm>
            <a:off x="1610360" y="1871345"/>
            <a:ext cx="9672320" cy="829945"/>
          </a:xfrm>
          <a:prstGeom prst="rect">
            <a:avLst/>
          </a:prstGeom>
          <a:noFill/>
          <a:ln w="9525">
            <a:noFill/>
          </a:ln>
        </p:spPr>
        <p:txBody>
          <a:bodyPr wrap="square">
            <a:spAutoFit/>
          </a:bodyPr>
          <a:p>
            <a:pPr algn="just">
              <a:lnSpc>
                <a:spcPct val="150000"/>
              </a:lnSpc>
              <a:buClrTx/>
              <a:buSzTx/>
              <a:buFontTx/>
            </a:pPr>
            <a:r>
              <a:rPr lang="en-US" altLang="zh-CN" sz="3200" b="1">
                <a:solidFill>
                  <a:schemeClr val="tx1">
                    <a:lumMod val="75000"/>
                    <a:lumOff val="25000"/>
                  </a:schemeClr>
                </a:solidFill>
              </a:rPr>
              <a:t>      </a:t>
            </a:r>
            <a:r>
              <a:rPr lang="zh-CN" altLang="en-US" sz="3200" b="1">
                <a:solidFill>
                  <a:schemeClr val="tx1">
                    <a:lumMod val="75000"/>
                    <a:lumOff val="25000"/>
                  </a:schemeClr>
                </a:solidFill>
              </a:rPr>
              <a:t>政府支持，书院遍及各路、州、府。</a:t>
            </a:r>
            <a:endParaRPr lang="zh-CN" altLang="en-US" sz="3200" b="1">
              <a:solidFill>
                <a:schemeClr val="tx1">
                  <a:lumMod val="75000"/>
                  <a:lumOff val="25000"/>
                </a:schemeClr>
              </a:solidFill>
            </a:endParaRPr>
          </a:p>
        </p:txBody>
      </p:sp>
      <p:sp>
        <p:nvSpPr>
          <p:cNvPr id="5" name="文本框 4"/>
          <p:cNvSpPr txBox="1"/>
          <p:nvPr/>
        </p:nvSpPr>
        <p:spPr>
          <a:xfrm>
            <a:off x="2543810" y="3361690"/>
            <a:ext cx="8962390" cy="2306955"/>
          </a:xfrm>
          <a:prstGeom prst="rect">
            <a:avLst/>
          </a:prstGeom>
          <a:noFill/>
          <a:ln w="9525">
            <a:noFill/>
          </a:ln>
        </p:spPr>
        <p:txBody>
          <a:bodyPr wrap="square">
            <a:spAutoFit/>
          </a:bodyPr>
          <a:p>
            <a:pPr algn="just">
              <a:lnSpc>
                <a:spcPct val="150000"/>
              </a:lnSpc>
              <a:buClrTx/>
              <a:buSzTx/>
              <a:buFontTx/>
            </a:pPr>
            <a:r>
              <a:rPr lang="en-US" sz="3200" b="1">
                <a:solidFill>
                  <a:schemeClr val="tx1">
                    <a:lumMod val="75000"/>
                    <a:lumOff val="25000"/>
                  </a:schemeClr>
                </a:solidFill>
              </a:rPr>
              <a:t>       </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sz="3200" b="1">
                <a:solidFill>
                  <a:srgbClr val="C00000"/>
                </a:solidFill>
                <a:latin typeface="楷体" panose="02010609060101010101" charset="-122"/>
                <a:ea typeface="楷体" panose="02010609060101010101" charset="-122"/>
                <a:cs typeface="楷体" panose="02010609060101010101" charset="-122"/>
              </a:rPr>
              <a:t>书院之设,莫盛于元</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,设山长以主之,给廪饩以养之,几遍天下。” </a:t>
            </a:r>
            <a:endParaRPr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algn="r">
              <a:lnSpc>
                <a:spcPct val="150000"/>
              </a:lnSpc>
              <a:buClrTx/>
              <a:buSzTx/>
              <a:buFontTx/>
            </a:pPr>
            <a:r>
              <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	</a:t>
            </a: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清</a:t>
            </a:r>
            <a:r>
              <a:rPr lang="en-US" altLang="zh-CN" sz="32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朱彝尊《日下旧闻》</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405130" y="303530"/>
            <a:ext cx="822325" cy="2306955"/>
          </a:xfrm>
          <a:prstGeom prst="rect">
            <a:avLst/>
          </a:prstGeom>
          <a:noFill/>
        </p:spPr>
        <p:txBody>
          <a:bodyPr wrap="square" rtlCol="0">
            <a:spAutoFit/>
          </a:bodyPr>
          <a:p>
            <a:r>
              <a:rPr lang="zh-CN" altLang="en-US" sz="3600">
                <a:solidFill>
                  <a:srgbClr val="C00000"/>
                </a:solidFill>
                <a:latin typeface="楷体" panose="02010609060101010101" charset="-122"/>
                <a:ea typeface="楷体" panose="02010609060101010101" charset="-122"/>
              </a:rPr>
              <a:t>元</a:t>
            </a:r>
            <a:r>
              <a:rPr lang="en-US" altLang="zh-CN" sz="3600">
                <a:solidFill>
                  <a:srgbClr val="C00000"/>
                </a:solidFill>
                <a:latin typeface="楷体" panose="02010609060101010101" charset="-122"/>
                <a:ea typeface="楷体" panose="02010609060101010101" charset="-122"/>
              </a:rPr>
              <a:t>·</a:t>
            </a:r>
            <a:r>
              <a:rPr lang="zh-CN" altLang="en-US" sz="3600">
                <a:solidFill>
                  <a:srgbClr val="C00000"/>
                </a:solidFill>
                <a:latin typeface="楷体" panose="02010609060101010101" charset="-122"/>
                <a:ea typeface="楷体" panose="02010609060101010101" charset="-122"/>
              </a:rPr>
              <a:t>繁荣</a:t>
            </a:r>
            <a:endParaRPr lang="zh-CN" altLang="en-US" sz="3600">
              <a:solidFill>
                <a:srgbClr val="C00000"/>
              </a:solidFill>
              <a:latin typeface="楷体" panose="02010609060101010101" charset="-122"/>
              <a:ea typeface="楷体" panose="02010609060101010101" charset="-122"/>
            </a:endParaRPr>
          </a:p>
        </p:txBody>
      </p:sp>
      <p:sp>
        <p:nvSpPr>
          <p:cNvPr id="7" name="矩形标注 6"/>
          <p:cNvSpPr/>
          <p:nvPr/>
        </p:nvSpPr>
        <p:spPr>
          <a:xfrm>
            <a:off x="2633980" y="608330"/>
            <a:ext cx="2139950" cy="1263015"/>
          </a:xfrm>
          <a:prstGeom prst="wedgeRectCallout">
            <a:avLst/>
          </a:prstGeom>
          <a:noFill/>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800" b="1">
                <a:solidFill>
                  <a:schemeClr val="tx1">
                    <a:lumMod val="75000"/>
                    <a:lumOff val="25000"/>
                  </a:schemeClr>
                </a:solidFill>
              </a:rPr>
              <a:t>比较明显的官学色彩</a:t>
            </a:r>
            <a:endParaRPr lang="zh-CN" altLang="en-US" sz="2800" b="1">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D:\好好打工\PPT模板\淡雅水墨背景\幻灯片7.JPG幻灯片7"/>
          <p:cNvPicPr>
            <a:picLocks noChangeAspect="1"/>
          </p:cNvPicPr>
          <p:nvPr>
            <p:custDataLst>
              <p:tags r:id="rId1"/>
            </p:custDataLst>
          </p:nvPr>
        </p:nvPicPr>
        <p:blipFill>
          <a:blip r:embed="rId2"/>
          <a:srcRect/>
          <a:stretch>
            <a:fillRect/>
          </a:stretch>
        </p:blipFill>
        <p:spPr>
          <a:xfrm>
            <a:off x="0" y="0"/>
            <a:ext cx="12192000" cy="6858000"/>
          </a:xfrm>
          <a:prstGeom prst="rect">
            <a:avLst/>
          </a:prstGeom>
        </p:spPr>
      </p:pic>
      <p:sp>
        <p:nvSpPr>
          <p:cNvPr id="103" name="文本框 102"/>
          <p:cNvSpPr txBox="1"/>
          <p:nvPr/>
        </p:nvSpPr>
        <p:spPr>
          <a:xfrm>
            <a:off x="1772920" y="1042035"/>
            <a:ext cx="9672320" cy="3046095"/>
          </a:xfrm>
          <a:prstGeom prst="rect">
            <a:avLst/>
          </a:prstGeom>
          <a:noFill/>
          <a:ln w="9525">
            <a:noFill/>
          </a:ln>
        </p:spPr>
        <p:txBody>
          <a:bodyPr wrap="square">
            <a:spAutoFit/>
          </a:bodyPr>
          <a:p>
            <a:pPr algn="just">
              <a:lnSpc>
                <a:spcPct val="150000"/>
              </a:lnSpc>
              <a:buClrTx/>
              <a:buSzTx/>
              <a:buFontTx/>
            </a:pPr>
            <a:r>
              <a:rPr lang="en-US" altLang="zh-CN" sz="3200" b="1">
                <a:solidFill>
                  <a:schemeClr val="tx1">
                    <a:lumMod val="75000"/>
                    <a:lumOff val="25000"/>
                  </a:schemeClr>
                </a:solidFill>
              </a:rPr>
              <a:t>      </a:t>
            </a:r>
            <a:r>
              <a:rPr sz="3200" b="1">
                <a:solidFill>
                  <a:schemeClr val="tx1">
                    <a:lumMod val="75000"/>
                    <a:lumOff val="25000"/>
                  </a:schemeClr>
                </a:solidFill>
              </a:rPr>
              <a:t>明初书院处于沉寂状态，中后期甚至成为了科举的附庸，一批为解救时弊的士大夫便纷纷创办、复兴书院以培养人才</a:t>
            </a:r>
            <a:r>
              <a:rPr lang="zh-CN" sz="3200" b="1">
                <a:solidFill>
                  <a:schemeClr val="tx1">
                    <a:lumMod val="75000"/>
                    <a:lumOff val="25000"/>
                  </a:schemeClr>
                </a:solidFill>
              </a:rPr>
              <a:t>。</a:t>
            </a:r>
            <a:endParaRPr lang="zh-CN" sz="3200" b="1">
              <a:solidFill>
                <a:schemeClr val="tx1">
                  <a:lumMod val="75000"/>
                  <a:lumOff val="25000"/>
                </a:schemeClr>
              </a:solidFill>
            </a:endParaRPr>
          </a:p>
          <a:p>
            <a:pPr algn="just">
              <a:lnSpc>
                <a:spcPct val="150000"/>
              </a:lnSpc>
              <a:buClrTx/>
              <a:buSzTx/>
              <a:buFontTx/>
            </a:pPr>
            <a:endParaRPr lang="zh-CN" sz="3200" b="1">
              <a:solidFill>
                <a:schemeClr val="tx1">
                  <a:lumMod val="75000"/>
                  <a:lumOff val="25000"/>
                </a:schemeClr>
              </a:solidFill>
            </a:endParaRPr>
          </a:p>
        </p:txBody>
      </p:sp>
      <p:sp>
        <p:nvSpPr>
          <p:cNvPr id="6" name="文本框 5"/>
          <p:cNvSpPr txBox="1"/>
          <p:nvPr/>
        </p:nvSpPr>
        <p:spPr>
          <a:xfrm>
            <a:off x="490855" y="303530"/>
            <a:ext cx="736600" cy="4523105"/>
          </a:xfrm>
          <a:prstGeom prst="rect">
            <a:avLst/>
          </a:prstGeom>
          <a:noFill/>
        </p:spPr>
        <p:txBody>
          <a:bodyPr vert="eaVert" wrap="square" rtlCol="0">
            <a:spAutoFit/>
          </a:bodyPr>
          <a:p>
            <a:r>
              <a:rPr lang="zh-CN" altLang="en-US" sz="3600">
                <a:solidFill>
                  <a:srgbClr val="C00000"/>
                </a:solidFill>
                <a:latin typeface="楷体" panose="02010609060101010101" charset="-122"/>
                <a:ea typeface="楷体" panose="02010609060101010101" charset="-122"/>
              </a:rPr>
              <a:t>明</a:t>
            </a:r>
            <a:r>
              <a:rPr lang="en-US" altLang="zh-CN" sz="3600">
                <a:solidFill>
                  <a:srgbClr val="C00000"/>
                </a:solidFill>
                <a:latin typeface="楷体" panose="02010609060101010101" charset="-122"/>
                <a:ea typeface="楷体" panose="02010609060101010101" charset="-122"/>
              </a:rPr>
              <a:t>·</a:t>
            </a:r>
            <a:r>
              <a:rPr lang="zh-CN" altLang="en-US" sz="3600">
                <a:solidFill>
                  <a:srgbClr val="C00000"/>
                </a:solidFill>
                <a:latin typeface="楷体" panose="02010609060101010101" charset="-122"/>
                <a:ea typeface="楷体" panose="02010609060101010101" charset="-122"/>
              </a:rPr>
              <a:t>沉寂</a:t>
            </a:r>
            <a:r>
              <a:rPr lang="en-US" altLang="zh-CN" sz="3600">
                <a:solidFill>
                  <a:srgbClr val="C00000"/>
                </a:solidFill>
                <a:latin typeface="楷体" panose="02010609060101010101" charset="-122"/>
                <a:ea typeface="楷体" panose="02010609060101010101" charset="-122"/>
              </a:rPr>
              <a:t>-</a:t>
            </a:r>
            <a:r>
              <a:rPr lang="zh-CN" altLang="en-US" sz="3600">
                <a:solidFill>
                  <a:srgbClr val="C00000"/>
                </a:solidFill>
                <a:latin typeface="楷体" panose="02010609060101010101" charset="-122"/>
                <a:ea typeface="楷体" panose="02010609060101010101" charset="-122"/>
              </a:rPr>
              <a:t>复兴</a:t>
            </a:r>
            <a:endParaRPr lang="zh-CN" altLang="en-US" sz="3600">
              <a:solidFill>
                <a:srgbClr val="C00000"/>
              </a:solidFill>
              <a:latin typeface="楷体" panose="02010609060101010101" charset="-122"/>
              <a:ea typeface="楷体" panose="02010609060101010101" charset="-122"/>
            </a:endParaRPr>
          </a:p>
        </p:txBody>
      </p:sp>
      <p:pic>
        <p:nvPicPr>
          <p:cNvPr id="104" name="图片 103"/>
          <p:cNvPicPr/>
          <p:nvPr>
            <p:custDataLst>
              <p:tags r:id="rId3"/>
            </p:custDataLst>
          </p:nvPr>
        </p:nvPicPr>
        <p:blipFill>
          <a:blip r:embed="rId4">
            <a:grayscl/>
          </a:blip>
          <a:srcRect t="6173" b="28015"/>
          <a:stretch>
            <a:fillRect/>
          </a:stretch>
        </p:blipFill>
        <p:spPr>
          <a:xfrm>
            <a:off x="6988175" y="2922905"/>
            <a:ext cx="3727450" cy="3555365"/>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D:\好好打工\PPT模板\淡雅水墨背景\幻灯片12.JPG幻灯片12"/>
          <p:cNvPicPr>
            <a:picLocks noChangeAspect="1"/>
          </p:cNvPicPr>
          <p:nvPr>
            <p:custDataLst>
              <p:tags r:id="rId1"/>
            </p:custDataLst>
          </p:nvPr>
        </p:nvPicPr>
        <p:blipFill>
          <a:blip r:embed="rId2"/>
          <a:srcRect/>
          <a:stretch>
            <a:fillRect/>
          </a:stretch>
        </p:blipFill>
        <p:spPr>
          <a:xfrm>
            <a:off x="-356235" y="-291465"/>
            <a:ext cx="13034010" cy="7331710"/>
          </a:xfrm>
          <a:prstGeom prst="rect">
            <a:avLst/>
          </a:prstGeom>
        </p:spPr>
      </p:pic>
      <p:sp>
        <p:nvSpPr>
          <p:cNvPr id="103" name="文本框 102"/>
          <p:cNvSpPr txBox="1"/>
          <p:nvPr/>
        </p:nvSpPr>
        <p:spPr>
          <a:xfrm>
            <a:off x="1717040" y="688975"/>
            <a:ext cx="10118725" cy="2306955"/>
          </a:xfrm>
          <a:prstGeom prst="rect">
            <a:avLst/>
          </a:prstGeom>
          <a:noFill/>
          <a:ln w="9525">
            <a:noFill/>
          </a:ln>
        </p:spPr>
        <p:txBody>
          <a:bodyPr wrap="square">
            <a:spAutoFit/>
          </a:bodyPr>
          <a:p>
            <a:pPr algn="just">
              <a:lnSpc>
                <a:spcPct val="150000"/>
              </a:lnSpc>
              <a:buClrTx/>
              <a:buSzTx/>
              <a:buFontTx/>
            </a:pPr>
            <a:r>
              <a:rPr lang="en-US" altLang="zh-CN" sz="3200" b="1">
                <a:solidFill>
                  <a:schemeClr val="tx1">
                    <a:lumMod val="75000"/>
                    <a:lumOff val="25000"/>
                  </a:schemeClr>
                </a:solidFill>
              </a:rPr>
              <a:t>      </a:t>
            </a:r>
            <a:r>
              <a:rPr sz="3200" b="1">
                <a:solidFill>
                  <a:schemeClr val="tx1">
                    <a:lumMod val="75000"/>
                    <a:lumOff val="25000"/>
                  </a:schemeClr>
                </a:solidFill>
              </a:rPr>
              <a:t>书院的建设规模发展到历史上的高峰，教育得到全面普及，但官学化问题也更为严重和突出，完全流为科举的附庸。</a:t>
            </a:r>
            <a:endParaRPr sz="3200" b="1">
              <a:solidFill>
                <a:schemeClr val="tx1">
                  <a:lumMod val="75000"/>
                  <a:lumOff val="25000"/>
                </a:schemeClr>
              </a:solidFill>
            </a:endParaRPr>
          </a:p>
        </p:txBody>
      </p:sp>
      <p:sp>
        <p:nvSpPr>
          <p:cNvPr id="6" name="文本框 5"/>
          <p:cNvSpPr txBox="1"/>
          <p:nvPr/>
        </p:nvSpPr>
        <p:spPr>
          <a:xfrm>
            <a:off x="490855" y="303530"/>
            <a:ext cx="736600" cy="4523105"/>
          </a:xfrm>
          <a:prstGeom prst="rect">
            <a:avLst/>
          </a:prstGeom>
          <a:noFill/>
        </p:spPr>
        <p:txBody>
          <a:bodyPr vert="eaVert" wrap="square" rtlCol="0">
            <a:spAutoFit/>
          </a:bodyPr>
          <a:p>
            <a:r>
              <a:rPr lang="zh-CN" altLang="en-US" sz="3600">
                <a:solidFill>
                  <a:srgbClr val="C00000"/>
                </a:solidFill>
                <a:latin typeface="楷体" panose="02010609060101010101" charset="-122"/>
                <a:ea typeface="楷体" panose="02010609060101010101" charset="-122"/>
              </a:rPr>
              <a:t>清</a:t>
            </a:r>
            <a:r>
              <a:rPr lang="en-US" altLang="zh-CN" sz="3600">
                <a:solidFill>
                  <a:srgbClr val="C00000"/>
                </a:solidFill>
                <a:latin typeface="楷体" panose="02010609060101010101" charset="-122"/>
                <a:ea typeface="楷体" panose="02010609060101010101" charset="-122"/>
              </a:rPr>
              <a:t>·</a:t>
            </a:r>
            <a:r>
              <a:rPr lang="zh-CN" altLang="en-US" sz="3600">
                <a:solidFill>
                  <a:srgbClr val="C00000"/>
                </a:solidFill>
                <a:latin typeface="楷体" panose="02010609060101010101" charset="-122"/>
                <a:ea typeface="楷体" panose="02010609060101010101" charset="-122"/>
              </a:rPr>
              <a:t>极盛而废</a:t>
            </a:r>
            <a:endParaRPr lang="zh-CN" altLang="en-US" sz="3600">
              <a:solidFill>
                <a:srgbClr val="C00000"/>
              </a:solidFill>
              <a:latin typeface="楷体" panose="02010609060101010101" charset="-122"/>
              <a:ea typeface="楷体" panose="02010609060101010101" charset="-122"/>
            </a:endParaRPr>
          </a:p>
        </p:txBody>
      </p:sp>
      <p:sp>
        <p:nvSpPr>
          <p:cNvPr id="105" name="文本框 104"/>
          <p:cNvSpPr txBox="1"/>
          <p:nvPr/>
        </p:nvSpPr>
        <p:spPr>
          <a:xfrm>
            <a:off x="1808480" y="3199130"/>
            <a:ext cx="7086600" cy="2306955"/>
          </a:xfrm>
          <a:prstGeom prst="rect">
            <a:avLst/>
          </a:prstGeom>
          <a:noFill/>
          <a:ln w="9525">
            <a:noFill/>
          </a:ln>
        </p:spPr>
        <p:txBody>
          <a:bodyPr wrap="square">
            <a:spAutoFit/>
          </a:bodyPr>
          <a:p>
            <a:pPr algn="just">
              <a:lnSpc>
                <a:spcPct val="150000"/>
              </a:lnSpc>
              <a:buClrTx/>
              <a:buSzTx/>
              <a:buFontTx/>
            </a:pPr>
            <a:r>
              <a:rPr lang="en-US" sz="3200" b="1">
                <a:solidFill>
                  <a:schemeClr val="tx1">
                    <a:lumMod val="75000"/>
                    <a:lumOff val="25000"/>
                  </a:schemeClr>
                </a:solidFill>
              </a:rPr>
              <a:t>       </a:t>
            </a:r>
            <a:r>
              <a:rPr sz="3200" b="1">
                <a:solidFill>
                  <a:schemeClr val="tx1">
                    <a:lumMod val="75000"/>
                    <a:lumOff val="25000"/>
                  </a:schemeClr>
                </a:solidFill>
              </a:rPr>
              <a:t>1901年，光绪帝下诏改全国省、县书院为学堂，实施西式教育，书院之名就此废除。</a:t>
            </a:r>
            <a:endParaRPr sz="3200" b="1">
              <a:solidFill>
                <a:schemeClr val="tx1">
                  <a:lumMod val="75000"/>
                  <a:lumOff val="25000"/>
                </a:schemeClr>
              </a:solidFill>
            </a:endParaRPr>
          </a:p>
        </p:txBody>
      </p:sp>
      <p:pic>
        <p:nvPicPr>
          <p:cNvPr id="3" name="图片 2"/>
          <p:cNvPicPr/>
          <p:nvPr/>
        </p:nvPicPr>
        <p:blipFill>
          <a:blip r:embed="rId3"/>
          <a:stretch>
            <a:fillRect/>
          </a:stretch>
        </p:blipFill>
        <p:spPr>
          <a:xfrm>
            <a:off x="9047480" y="2456815"/>
            <a:ext cx="2849880" cy="3628390"/>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3" name="文本框 2"/>
          <p:cNvSpPr txBox="1"/>
          <p:nvPr/>
        </p:nvSpPr>
        <p:spPr>
          <a:xfrm>
            <a:off x="3615690" y="673735"/>
            <a:ext cx="8131810" cy="1198880"/>
          </a:xfrm>
          <a:prstGeom prst="rect">
            <a:avLst/>
          </a:prstGeom>
          <a:noFill/>
          <a:ln w="9525">
            <a:noFill/>
          </a:ln>
        </p:spPr>
        <p:txBody>
          <a:bodyPr wrap="square">
            <a:spAutoFit/>
          </a:bodyPr>
          <a:p>
            <a:pPr marL="457200" indent="-457200" algn="just">
              <a:lnSpc>
                <a:spcPct val="150000"/>
              </a:lnSpc>
              <a:buClrTx/>
              <a:buSzTx/>
              <a:buFont typeface="Wingdings" panose="05000000000000000000" charset="0"/>
              <a:buChar char="Ø"/>
            </a:pPr>
            <a:r>
              <a:rPr lang="zh-CN" sz="2400" b="1">
                <a:solidFill>
                  <a:schemeClr val="tx1">
                    <a:lumMod val="75000"/>
                    <a:lumOff val="25000"/>
                  </a:schemeClr>
                </a:solidFill>
              </a:rPr>
              <a:t>书院的</a:t>
            </a:r>
            <a:r>
              <a:rPr sz="2400" b="1">
                <a:solidFill>
                  <a:schemeClr val="tx1">
                    <a:lumMod val="75000"/>
                    <a:lumOff val="25000"/>
                  </a:schemeClr>
                </a:solidFill>
              </a:rPr>
              <a:t>教学与科研结合</a:t>
            </a:r>
            <a:r>
              <a:rPr lang="zh-CN" sz="2400" b="1">
                <a:solidFill>
                  <a:schemeClr val="tx1">
                    <a:lumMod val="75000"/>
                    <a:lumOff val="25000"/>
                  </a:schemeClr>
                </a:solidFill>
              </a:rPr>
              <a:t>紧密，</a:t>
            </a:r>
            <a:r>
              <a:rPr sz="2400" b="1">
                <a:solidFill>
                  <a:schemeClr val="tx1">
                    <a:lumMod val="75000"/>
                    <a:lumOff val="25000"/>
                  </a:schemeClr>
                </a:solidFill>
              </a:rPr>
              <a:t>书院的教学内容多与每一个时代的学术发展密切联系。</a:t>
            </a:r>
            <a:endParaRPr sz="2400" b="1">
              <a:solidFill>
                <a:schemeClr val="tx1">
                  <a:lumMod val="75000"/>
                  <a:lumOff val="25000"/>
                </a:schemeClr>
              </a:solidFill>
            </a:endParaRPr>
          </a:p>
        </p:txBody>
      </p:sp>
      <p:pic>
        <p:nvPicPr>
          <p:cNvPr id="17" name="图片 16"/>
          <p:cNvPicPr>
            <a:picLocks noChangeAspect="1"/>
          </p:cNvPicPr>
          <p:nvPr>
            <p:custDataLst>
              <p:tags r:id="rId3"/>
            </p:custDataLst>
          </p:nvPr>
        </p:nvPicPr>
        <p:blipFill>
          <a:blip r:embed="rId4" cstate="print"/>
          <a:stretch>
            <a:fillRect/>
          </a:stretch>
        </p:blipFill>
        <p:spPr>
          <a:xfrm>
            <a:off x="721360" y="2106295"/>
            <a:ext cx="2206625" cy="3166745"/>
          </a:xfrm>
          <a:prstGeom prst="rect">
            <a:avLst/>
          </a:prstGeom>
        </p:spPr>
      </p:pic>
      <p:sp>
        <p:nvSpPr>
          <p:cNvPr id="5" name="文本框 4"/>
          <p:cNvSpPr txBox="1"/>
          <p:nvPr/>
        </p:nvSpPr>
        <p:spPr>
          <a:xfrm>
            <a:off x="3615690" y="2106295"/>
            <a:ext cx="8061960" cy="1198880"/>
          </a:xfrm>
          <a:prstGeom prst="rect">
            <a:avLst/>
          </a:prstGeom>
          <a:noFill/>
        </p:spPr>
        <p:txBody>
          <a:bodyPr wrap="square" rtlCol="0" anchor="t">
            <a:spAutoFit/>
          </a:bodyPr>
          <a:p>
            <a:pPr marL="457200" indent="-457200" algn="just">
              <a:lnSpc>
                <a:spcPct val="150000"/>
              </a:lnSpc>
              <a:buClrTx/>
              <a:buSzTx/>
              <a:buFont typeface="Wingdings" panose="05000000000000000000" charset="0"/>
              <a:buChar char="Ø"/>
            </a:pPr>
            <a:r>
              <a:rPr sz="2400" b="1">
                <a:solidFill>
                  <a:schemeClr val="tx1">
                    <a:lumMod val="75000"/>
                    <a:lumOff val="25000"/>
                  </a:schemeClr>
                </a:solidFill>
                <a:sym typeface="+mn-ea"/>
              </a:rPr>
              <a:t>在教学上实行门户开放，一个书院著名学者讲学，其他书院的师生均可自由来听，不受地域和其他任何限制。</a:t>
            </a:r>
            <a:endParaRPr lang="zh-CN" altLang="en-US" sz="2400" b="1">
              <a:solidFill>
                <a:schemeClr val="tx1">
                  <a:lumMod val="75000"/>
                  <a:lumOff val="25000"/>
                </a:schemeClr>
              </a:solidFill>
              <a:sym typeface="+mn-ea"/>
            </a:endParaRPr>
          </a:p>
        </p:txBody>
      </p:sp>
      <p:sp>
        <p:nvSpPr>
          <p:cNvPr id="6" name="文本框 5"/>
          <p:cNvSpPr txBox="1"/>
          <p:nvPr/>
        </p:nvSpPr>
        <p:spPr>
          <a:xfrm>
            <a:off x="3615690" y="3538855"/>
            <a:ext cx="8061960" cy="1198880"/>
          </a:xfrm>
          <a:prstGeom prst="rect">
            <a:avLst/>
          </a:prstGeom>
          <a:noFill/>
        </p:spPr>
        <p:txBody>
          <a:bodyPr wrap="square" rtlCol="0" anchor="t">
            <a:spAutoFit/>
          </a:bodyPr>
          <a:p>
            <a:pPr marL="457200" indent="-457200" algn="just">
              <a:lnSpc>
                <a:spcPct val="150000"/>
              </a:lnSpc>
              <a:buClrTx/>
              <a:buSzTx/>
              <a:buFont typeface="Wingdings" panose="05000000000000000000" charset="0"/>
              <a:buChar char="Ø"/>
            </a:pPr>
            <a:r>
              <a:rPr sz="2400" b="1">
                <a:solidFill>
                  <a:schemeClr val="tx1">
                    <a:lumMod val="75000"/>
                    <a:lumOff val="25000"/>
                  </a:schemeClr>
                </a:solidFill>
                <a:sym typeface="+mn-ea"/>
              </a:rPr>
              <a:t>注重培养学生的自学能力</a:t>
            </a:r>
            <a:r>
              <a:rPr lang="zh-CN" sz="2400" b="1">
                <a:solidFill>
                  <a:schemeClr val="tx1">
                    <a:lumMod val="75000"/>
                    <a:lumOff val="25000"/>
                  </a:schemeClr>
                </a:solidFill>
                <a:sym typeface="+mn-ea"/>
              </a:rPr>
              <a:t>，</a:t>
            </a:r>
            <a:r>
              <a:rPr sz="2400" b="1">
                <a:solidFill>
                  <a:schemeClr val="tx1">
                    <a:lumMod val="75000"/>
                    <a:lumOff val="25000"/>
                  </a:schemeClr>
                </a:solidFill>
                <a:sym typeface="+mn-ea"/>
              </a:rPr>
              <a:t>强调学生读书要善于提出疑难，鼓励学生争辩，教学采用问难论辩式。</a:t>
            </a:r>
            <a:endParaRPr lang="zh-CN" altLang="en-US" sz="2400" b="1">
              <a:solidFill>
                <a:schemeClr val="tx1">
                  <a:lumMod val="75000"/>
                  <a:lumOff val="25000"/>
                </a:schemeClr>
              </a:solidFill>
              <a:sym typeface="+mn-ea"/>
            </a:endParaRPr>
          </a:p>
        </p:txBody>
      </p:sp>
      <p:sp>
        <p:nvSpPr>
          <p:cNvPr id="7" name="文本框 6"/>
          <p:cNvSpPr txBox="1"/>
          <p:nvPr/>
        </p:nvSpPr>
        <p:spPr>
          <a:xfrm>
            <a:off x="3615690" y="5131435"/>
            <a:ext cx="7960995" cy="1198880"/>
          </a:xfrm>
          <a:prstGeom prst="rect">
            <a:avLst/>
          </a:prstGeom>
          <a:noFill/>
        </p:spPr>
        <p:txBody>
          <a:bodyPr wrap="square" rtlCol="0" anchor="t">
            <a:spAutoFit/>
          </a:bodyPr>
          <a:p>
            <a:pPr marL="457200" indent="-457200" algn="just">
              <a:lnSpc>
                <a:spcPct val="150000"/>
              </a:lnSpc>
              <a:buClrTx/>
              <a:buSzTx/>
              <a:buFont typeface="Wingdings" panose="05000000000000000000" charset="0"/>
              <a:buChar char="Ø"/>
            </a:pPr>
            <a:r>
              <a:rPr lang="zh-CN" sz="2400" b="1">
                <a:solidFill>
                  <a:schemeClr val="tx1">
                    <a:lumMod val="75000"/>
                    <a:lumOff val="25000"/>
                  </a:schemeClr>
                </a:solidFill>
                <a:sym typeface="+mn-ea"/>
              </a:rPr>
              <a:t>书院</a:t>
            </a:r>
            <a:r>
              <a:rPr sz="2400" b="1">
                <a:solidFill>
                  <a:schemeClr val="tx1">
                    <a:lumMod val="75000"/>
                    <a:lumOff val="25000"/>
                  </a:schemeClr>
                </a:solidFill>
                <a:sym typeface="+mn-ea"/>
              </a:rPr>
              <a:t>师生关系</a:t>
            </a:r>
            <a:r>
              <a:rPr lang="zh-CN" sz="2400" b="1">
                <a:solidFill>
                  <a:schemeClr val="tx1">
                    <a:lumMod val="75000"/>
                    <a:lumOff val="25000"/>
                  </a:schemeClr>
                </a:solidFill>
                <a:sym typeface="+mn-ea"/>
              </a:rPr>
              <a:t>十分</a:t>
            </a:r>
            <a:r>
              <a:rPr sz="2400" b="1">
                <a:solidFill>
                  <a:schemeClr val="tx1">
                    <a:lumMod val="75000"/>
                    <a:lumOff val="25000"/>
                  </a:schemeClr>
                </a:solidFill>
                <a:sym typeface="+mn-ea"/>
              </a:rPr>
              <a:t>融洽</a:t>
            </a:r>
            <a:r>
              <a:rPr lang="zh-CN" sz="2400" b="1">
                <a:solidFill>
                  <a:schemeClr val="tx1">
                    <a:lumMod val="75000"/>
                    <a:lumOff val="25000"/>
                  </a:schemeClr>
                </a:solidFill>
                <a:sym typeface="+mn-ea"/>
              </a:rPr>
              <a:t>，</a:t>
            </a:r>
            <a:r>
              <a:rPr sz="2400" b="1">
                <a:solidFill>
                  <a:schemeClr val="tx1">
                    <a:lumMod val="75000"/>
                    <a:lumOff val="25000"/>
                  </a:schemeClr>
                </a:solidFill>
                <a:sym typeface="+mn-ea"/>
              </a:rPr>
              <a:t>尊师爱生的传统在书院教学中得到了充分体现。</a:t>
            </a:r>
            <a:endParaRPr lang="zh-CN" altLang="en-US" sz="2400" b="1">
              <a:solidFill>
                <a:schemeClr val="tx1">
                  <a:lumMod val="75000"/>
                  <a:lumOff val="25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D:\好好打工\PPT模板\淡雅水墨背景\幻灯片9.JPG幻灯片9"/>
          <p:cNvPicPr>
            <a:picLocks noChangeAspect="1"/>
          </p:cNvPicPr>
          <p:nvPr>
            <p:custDataLst>
              <p:tags r:id="rId1"/>
            </p:custDataLst>
          </p:nvPr>
        </p:nvPicPr>
        <p:blipFill>
          <a:blip r:embed="rId2"/>
          <a:srcRect/>
          <a:stretch>
            <a:fillRect/>
          </a:stretch>
        </p:blipFill>
        <p:spPr>
          <a:xfrm>
            <a:off x="0" y="0"/>
            <a:ext cx="12192000" cy="6858000"/>
          </a:xfrm>
          <a:prstGeom prst="rect">
            <a:avLst/>
          </a:prstGeom>
        </p:spPr>
      </p:pic>
      <p:pic>
        <p:nvPicPr>
          <p:cNvPr id="12" name="图片 11"/>
          <p:cNvPicPr>
            <a:picLocks noChangeAspect="1"/>
          </p:cNvPicPr>
          <p:nvPr>
            <p:custDataLst>
              <p:tags r:id="rId3"/>
            </p:custDataLst>
          </p:nvPr>
        </p:nvPicPr>
        <p:blipFill>
          <a:blip r:embed="rId4" cstate="email"/>
          <a:stretch>
            <a:fillRect/>
          </a:stretch>
        </p:blipFill>
        <p:spPr>
          <a:xfrm>
            <a:off x="4040505" y="476250"/>
            <a:ext cx="1216025" cy="1290955"/>
          </a:xfrm>
          <a:prstGeom prst="rect">
            <a:avLst/>
          </a:prstGeom>
        </p:spPr>
      </p:pic>
      <p:pic>
        <p:nvPicPr>
          <p:cNvPr id="13" name="图片 12"/>
          <p:cNvPicPr>
            <a:picLocks noChangeAspect="1"/>
          </p:cNvPicPr>
          <p:nvPr>
            <p:custDataLst>
              <p:tags r:id="rId5"/>
            </p:custDataLst>
          </p:nvPr>
        </p:nvPicPr>
        <p:blipFill>
          <a:blip r:embed="rId4" cstate="email"/>
          <a:stretch>
            <a:fillRect/>
          </a:stretch>
        </p:blipFill>
        <p:spPr>
          <a:xfrm rot="10800000">
            <a:off x="10280650" y="4738370"/>
            <a:ext cx="1216025" cy="1290955"/>
          </a:xfrm>
          <a:prstGeom prst="rect">
            <a:avLst/>
          </a:prstGeom>
        </p:spPr>
      </p:pic>
      <p:sp>
        <p:nvSpPr>
          <p:cNvPr id="14" name="文本框 13"/>
          <p:cNvSpPr txBox="1"/>
          <p:nvPr/>
        </p:nvSpPr>
        <p:spPr>
          <a:xfrm>
            <a:off x="4668520" y="908050"/>
            <a:ext cx="6334125" cy="4523105"/>
          </a:xfrm>
          <a:prstGeom prst="rect">
            <a:avLst/>
          </a:prstGeom>
          <a:noFill/>
        </p:spPr>
        <p:txBody>
          <a:bodyPr wrap="square" rtlCol="0" anchor="t">
            <a:spAutoFit/>
          </a:bodyPr>
          <a:p>
            <a:pPr algn="just">
              <a:lnSpc>
                <a:spcPct val="150000"/>
              </a:lnSpc>
              <a:buClrTx/>
              <a:buSzTx/>
              <a:buFontTx/>
            </a:pPr>
            <a:r>
              <a:rPr lang="en-US" altLang="zh-CN" sz="3200" b="1">
                <a:solidFill>
                  <a:schemeClr val="tx1">
                    <a:lumMod val="75000"/>
                    <a:lumOff val="25000"/>
                  </a:schemeClr>
                </a:solidFill>
              </a:rPr>
              <a:t>      </a:t>
            </a:r>
            <a:r>
              <a:rPr lang="en-US" altLang="zh-CN" sz="3200" b="1">
                <a:solidFill>
                  <a:schemeClr val="tx1">
                    <a:lumMod val="75000"/>
                    <a:lumOff val="25000"/>
                  </a:schemeClr>
                </a:solidFill>
                <a:latin typeface="楷体" panose="02010609060101010101" charset="-122"/>
                <a:ea typeface="楷体" panose="02010609060101010101" charset="-122"/>
                <a:cs typeface="楷体" panose="02010609060101010101" charset="-122"/>
              </a:rPr>
              <a:t> </a:t>
            </a:r>
            <a:r>
              <a:rPr lang="zh-CN" sz="3200" b="1">
                <a:solidFill>
                  <a:schemeClr val="tx1">
                    <a:lumMod val="75000"/>
                    <a:lumOff val="25000"/>
                  </a:schemeClr>
                </a:solidFill>
                <a:latin typeface="楷体" panose="02010609060101010101" charset="-122"/>
                <a:ea typeface="楷体" panose="02010609060101010101" charset="-122"/>
                <a:cs typeface="楷体" panose="02010609060101010101" charset="-122"/>
              </a:rPr>
              <a:t>一座座古代书院的遗迹以石碑和砖瓦为我们展示着淬炼千年的人文精神，书院承载的立德树人、爱国济民的精神谱系始终在千年的文明中熠熠生辉，成为中华民族精神中不可或缺的精神气骨。</a:t>
            </a:r>
            <a:endParaRPr lang="zh-CN"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103" name="文本框 102"/>
          <p:cNvSpPr txBox="1"/>
          <p:nvPr/>
        </p:nvSpPr>
        <p:spPr>
          <a:xfrm>
            <a:off x="1344930" y="1202055"/>
            <a:ext cx="8214360" cy="2306955"/>
          </a:xfrm>
          <a:prstGeom prst="rect">
            <a:avLst/>
          </a:prstGeom>
          <a:noFill/>
          <a:ln w="9525">
            <a:noFill/>
          </a:ln>
        </p:spPr>
        <p:txBody>
          <a:bodyPr wrap="square">
            <a:spAutoFit/>
          </a:bodyPr>
          <a:p>
            <a:pPr algn="just">
              <a:lnSpc>
                <a:spcPct val="150000"/>
              </a:lnSpc>
              <a:buClrTx/>
              <a:buSzTx/>
              <a:buFontTx/>
            </a:pPr>
            <a:r>
              <a:rPr lang="en-US" altLang="zh-CN" sz="3200" b="1">
                <a:solidFill>
                  <a:schemeClr val="tx1">
                    <a:lumMod val="75000"/>
                    <a:lumOff val="25000"/>
                  </a:schemeClr>
                </a:solidFill>
              </a:rPr>
              <a:t>      </a:t>
            </a:r>
            <a:r>
              <a:rPr lang="zh-CN" altLang="en-US" sz="3200" b="1">
                <a:solidFill>
                  <a:schemeClr val="tx1">
                    <a:lumMod val="75000"/>
                    <a:lumOff val="25000"/>
                  </a:schemeClr>
                </a:solidFill>
              </a:rPr>
              <a:t>书院讲学是私学教育的重要形式。书院是一种独立的教育机构，是私人或官府所设的聚徒讲授、研究学问的场所。</a:t>
            </a:r>
            <a:endParaRPr lang="zh-CN" altLang="en-US" sz="3200" b="1">
              <a:solidFill>
                <a:schemeClr val="tx1">
                  <a:lumMod val="75000"/>
                  <a:lumOff val="25000"/>
                </a:schemeClr>
              </a:solidFill>
            </a:endParaRPr>
          </a:p>
        </p:txBody>
      </p:sp>
      <p:pic>
        <p:nvPicPr>
          <p:cNvPr id="6" name="图片 5"/>
          <p:cNvPicPr>
            <a:picLocks noChangeAspect="1"/>
          </p:cNvPicPr>
          <p:nvPr>
            <p:custDataLst>
              <p:tags r:id="rId3"/>
            </p:custDataLst>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rcRect r="44598"/>
          <a:stretch>
            <a:fillRect/>
          </a:stretch>
        </p:blipFill>
        <p:spPr>
          <a:xfrm flipH="1">
            <a:off x="9809480" y="3081655"/>
            <a:ext cx="1622425" cy="3597910"/>
          </a:xfrm>
          <a:prstGeom prst="rect">
            <a:avLst/>
          </a:prstGeom>
        </p:spPr>
      </p:pic>
      <p:sp>
        <p:nvSpPr>
          <p:cNvPr id="8" name="圆角矩形 7"/>
          <p:cNvSpPr/>
          <p:nvPr/>
        </p:nvSpPr>
        <p:spPr>
          <a:xfrm>
            <a:off x="3727450" y="4503420"/>
            <a:ext cx="5831840" cy="915035"/>
          </a:xfrm>
          <a:prstGeom prst="roundRect">
            <a:avLst/>
          </a:prstGeom>
          <a:noFill/>
          <a:ln>
            <a:solidFill>
              <a:srgbClr val="4103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3200" b="1">
                <a:solidFill>
                  <a:schemeClr val="tx1">
                    <a:lumMod val="75000"/>
                    <a:lumOff val="25000"/>
                  </a:schemeClr>
                </a:solidFill>
              </a:rPr>
              <a:t>山长：主管教学，兼管院务。</a:t>
            </a:r>
            <a:endParaRPr lang="zh-CN" altLang="en-US" sz="3200" b="1">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103" name="文本框 102"/>
          <p:cNvSpPr txBox="1"/>
          <p:nvPr/>
        </p:nvSpPr>
        <p:spPr>
          <a:xfrm>
            <a:off x="1549400" y="1212215"/>
            <a:ext cx="9672320" cy="1568450"/>
          </a:xfrm>
          <a:prstGeom prst="rect">
            <a:avLst/>
          </a:prstGeom>
          <a:noFill/>
          <a:ln w="9525">
            <a:noFill/>
          </a:ln>
        </p:spPr>
        <p:txBody>
          <a:bodyPr wrap="square">
            <a:spAutoFit/>
          </a:bodyPr>
          <a:p>
            <a:pPr algn="just">
              <a:lnSpc>
                <a:spcPct val="150000"/>
              </a:lnSpc>
              <a:buClrTx/>
              <a:buSzTx/>
              <a:buFontTx/>
            </a:pPr>
            <a:r>
              <a:rPr lang="en-US" altLang="zh-CN" sz="3200" b="1">
                <a:solidFill>
                  <a:schemeClr val="tx1">
                    <a:lumMod val="75000"/>
                    <a:lumOff val="25000"/>
                  </a:schemeClr>
                </a:solidFill>
              </a:rPr>
              <a:t>      </a:t>
            </a:r>
            <a:r>
              <a:rPr lang="zh-CN" altLang="en-US" sz="3200" b="1">
                <a:solidFill>
                  <a:schemeClr val="tx1">
                    <a:lumMod val="75000"/>
                    <a:lumOff val="25000"/>
                  </a:schemeClr>
                </a:solidFill>
              </a:rPr>
              <a:t>中国历史上最早的官办书院——丽正书院，后改名为集贤殿书院，承担藏书、修书、校书的职能。</a:t>
            </a:r>
            <a:endParaRPr lang="zh-CN" altLang="en-US" sz="3200" b="1">
              <a:solidFill>
                <a:schemeClr val="tx1">
                  <a:lumMod val="75000"/>
                  <a:lumOff val="25000"/>
                </a:schemeClr>
              </a:solidFill>
            </a:endParaRPr>
          </a:p>
        </p:txBody>
      </p:sp>
      <p:sp>
        <p:nvSpPr>
          <p:cNvPr id="5" name="文本框 4"/>
          <p:cNvSpPr txBox="1"/>
          <p:nvPr/>
        </p:nvSpPr>
        <p:spPr>
          <a:xfrm>
            <a:off x="2736850" y="2991485"/>
            <a:ext cx="8962390" cy="3046095"/>
          </a:xfrm>
          <a:prstGeom prst="rect">
            <a:avLst/>
          </a:prstGeom>
          <a:noFill/>
          <a:ln w="9525">
            <a:noFill/>
          </a:ln>
        </p:spPr>
        <p:txBody>
          <a:bodyPr wrap="square">
            <a:spAutoFit/>
          </a:bodyPr>
          <a:p>
            <a:pPr algn="just">
              <a:lnSpc>
                <a:spcPct val="150000"/>
              </a:lnSpc>
              <a:buClrTx/>
              <a:buSzTx/>
              <a:buFontTx/>
            </a:pPr>
            <a:r>
              <a:rPr lang="en-US" sz="3200" b="1">
                <a:solidFill>
                  <a:schemeClr val="tx1">
                    <a:lumMod val="75000"/>
                    <a:lumOff val="25000"/>
                  </a:schemeClr>
                </a:solidFill>
              </a:rPr>
              <a:t>       </a:t>
            </a:r>
            <a:r>
              <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书院之名,起于唐玄宗时,丽正书院、集贤书院皆建于省朝。为修书之地,非士子肄业之所也。</a:t>
            </a:r>
            <a:r>
              <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a:t>
            </a:r>
            <a:endPar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a:p>
            <a:pPr algn="r">
              <a:lnSpc>
                <a:spcPct val="150000"/>
              </a:lnSpc>
              <a:buClrTx/>
              <a:buSzTx/>
              <a:buFontTx/>
            </a:pPr>
            <a:r>
              <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清</a:t>
            </a:r>
            <a:r>
              <a:rPr lang="en-US" altLang="zh-CN" sz="32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rPr>
              <a:t>袁枚《随园随笔》</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405130" y="303530"/>
            <a:ext cx="822325" cy="2306955"/>
          </a:xfrm>
          <a:prstGeom prst="rect">
            <a:avLst/>
          </a:prstGeom>
          <a:noFill/>
        </p:spPr>
        <p:txBody>
          <a:bodyPr wrap="square" rtlCol="0">
            <a:spAutoFit/>
          </a:bodyPr>
          <a:p>
            <a:r>
              <a:rPr lang="zh-CN" altLang="en-US" sz="3600">
                <a:solidFill>
                  <a:srgbClr val="C00000"/>
                </a:solidFill>
                <a:latin typeface="楷体" panose="02010609060101010101" charset="-122"/>
                <a:ea typeface="楷体" panose="02010609060101010101" charset="-122"/>
              </a:rPr>
              <a:t>唐</a:t>
            </a:r>
            <a:r>
              <a:rPr lang="en-US" altLang="zh-CN" sz="3600">
                <a:solidFill>
                  <a:srgbClr val="C00000"/>
                </a:solidFill>
                <a:latin typeface="楷体" panose="02010609060101010101" charset="-122"/>
                <a:ea typeface="楷体" panose="02010609060101010101" charset="-122"/>
              </a:rPr>
              <a:t>·</a:t>
            </a:r>
            <a:r>
              <a:rPr lang="zh-CN" altLang="en-US" sz="3600">
                <a:solidFill>
                  <a:srgbClr val="C00000"/>
                </a:solidFill>
                <a:latin typeface="楷体" panose="02010609060101010101" charset="-122"/>
                <a:ea typeface="楷体" panose="02010609060101010101" charset="-122"/>
              </a:rPr>
              <a:t>发端</a:t>
            </a:r>
            <a:endParaRPr lang="zh-CN" altLang="en-US" sz="3600">
              <a:solidFill>
                <a:srgbClr val="C0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D:\好好打工\PPT模板\淡雅水墨背景\幻灯片10.JPG幻灯片10"/>
          <p:cNvPicPr>
            <a:picLocks noChangeAspect="1"/>
          </p:cNvPicPr>
          <p:nvPr>
            <p:custDataLst>
              <p:tags r:id="rId1"/>
            </p:custDataLst>
          </p:nvPr>
        </p:nvPicPr>
        <p:blipFill>
          <a:blip r:embed="rId2"/>
          <a:srcRect/>
          <a:stretch>
            <a:fillRect/>
          </a:stretch>
        </p:blipFill>
        <p:spPr>
          <a:xfrm>
            <a:off x="0" y="0"/>
            <a:ext cx="12192000" cy="6858000"/>
          </a:xfrm>
          <a:prstGeom prst="rect">
            <a:avLst/>
          </a:prstGeom>
        </p:spPr>
      </p:pic>
      <p:sp>
        <p:nvSpPr>
          <p:cNvPr id="103" name="文本框 102"/>
          <p:cNvSpPr txBox="1"/>
          <p:nvPr/>
        </p:nvSpPr>
        <p:spPr>
          <a:xfrm>
            <a:off x="1681480" y="999490"/>
            <a:ext cx="9613265" cy="1568450"/>
          </a:xfrm>
          <a:prstGeom prst="rect">
            <a:avLst/>
          </a:prstGeom>
          <a:noFill/>
          <a:ln w="9525">
            <a:noFill/>
          </a:ln>
        </p:spPr>
        <p:txBody>
          <a:bodyPr wrap="square">
            <a:spAutoFit/>
          </a:bodyPr>
          <a:p>
            <a:pPr algn="just">
              <a:lnSpc>
                <a:spcPct val="150000"/>
              </a:lnSpc>
              <a:buClrTx/>
              <a:buSzTx/>
              <a:buFontTx/>
            </a:pPr>
            <a:r>
              <a:rPr lang="en-US" altLang="zh-CN" sz="3200" b="1">
                <a:solidFill>
                  <a:schemeClr val="tx1">
                    <a:lumMod val="75000"/>
                    <a:lumOff val="25000"/>
                  </a:schemeClr>
                </a:solidFill>
              </a:rPr>
              <a:t>     书院成为教育的中坚力量，以私人讲学为主的书院日渐</a:t>
            </a:r>
            <a:r>
              <a:rPr lang="zh-CN" altLang="en-US" sz="3200" b="1">
                <a:solidFill>
                  <a:schemeClr val="tx1">
                    <a:lumMod val="75000"/>
                    <a:lumOff val="25000"/>
                  </a:schemeClr>
                </a:solidFill>
              </a:rPr>
              <a:t>兴盛</a:t>
            </a:r>
            <a:r>
              <a:rPr lang="en-US" altLang="zh-CN" sz="3200" b="1">
                <a:solidFill>
                  <a:schemeClr val="tx1">
                    <a:lumMod val="75000"/>
                    <a:lumOff val="25000"/>
                  </a:schemeClr>
                </a:solidFill>
              </a:rPr>
              <a:t>。       </a:t>
            </a:r>
            <a:endParaRPr lang="zh-CN" altLang="en-US" sz="3200" b="1">
              <a:solidFill>
                <a:schemeClr val="tx1">
                  <a:lumMod val="75000"/>
                  <a:lumOff val="25000"/>
                </a:schemeClr>
              </a:solidFill>
            </a:endParaRPr>
          </a:p>
        </p:txBody>
      </p:sp>
      <p:sp>
        <p:nvSpPr>
          <p:cNvPr id="6" name="文本框 5"/>
          <p:cNvSpPr txBox="1"/>
          <p:nvPr/>
        </p:nvSpPr>
        <p:spPr>
          <a:xfrm>
            <a:off x="344170" y="303530"/>
            <a:ext cx="822325" cy="2861310"/>
          </a:xfrm>
          <a:prstGeom prst="rect">
            <a:avLst/>
          </a:prstGeom>
          <a:noFill/>
        </p:spPr>
        <p:txBody>
          <a:bodyPr wrap="square" rtlCol="0">
            <a:spAutoFit/>
          </a:bodyPr>
          <a:p>
            <a:r>
              <a:rPr lang="zh-CN" altLang="en-US" sz="3600">
                <a:solidFill>
                  <a:srgbClr val="C00000"/>
                </a:solidFill>
                <a:latin typeface="楷体" panose="02010609060101010101" charset="-122"/>
                <a:ea typeface="楷体" panose="02010609060101010101" charset="-122"/>
              </a:rPr>
              <a:t>两宋</a:t>
            </a:r>
            <a:r>
              <a:rPr lang="en-US" altLang="zh-CN" sz="3600">
                <a:solidFill>
                  <a:srgbClr val="C00000"/>
                </a:solidFill>
                <a:latin typeface="楷体" panose="02010609060101010101" charset="-122"/>
                <a:ea typeface="楷体" panose="02010609060101010101" charset="-122"/>
              </a:rPr>
              <a:t>·</a:t>
            </a:r>
            <a:r>
              <a:rPr lang="zh-CN" altLang="en-US" sz="3600">
                <a:solidFill>
                  <a:srgbClr val="C00000"/>
                </a:solidFill>
                <a:latin typeface="楷体" panose="02010609060101010101" charset="-122"/>
                <a:ea typeface="楷体" panose="02010609060101010101" charset="-122"/>
              </a:rPr>
              <a:t>兴盛</a:t>
            </a:r>
            <a:endParaRPr lang="zh-CN" altLang="en-US" sz="3600">
              <a:solidFill>
                <a:srgbClr val="C00000"/>
              </a:solidFill>
              <a:latin typeface="楷体" panose="02010609060101010101" charset="-122"/>
              <a:ea typeface="楷体" panose="02010609060101010101" charset="-122"/>
            </a:endParaRPr>
          </a:p>
        </p:txBody>
      </p:sp>
      <p:sp>
        <p:nvSpPr>
          <p:cNvPr id="7" name="文本框 6"/>
          <p:cNvSpPr txBox="1"/>
          <p:nvPr/>
        </p:nvSpPr>
        <p:spPr>
          <a:xfrm>
            <a:off x="2430145" y="3164840"/>
            <a:ext cx="3560445" cy="2306955"/>
          </a:xfrm>
          <a:prstGeom prst="rect">
            <a:avLst/>
          </a:prstGeom>
          <a:noFill/>
          <a:ln w="28575" cmpd="sng">
            <a:solidFill>
              <a:schemeClr val="tx1">
                <a:lumMod val="65000"/>
                <a:lumOff val="35000"/>
              </a:schemeClr>
            </a:solidFill>
            <a:prstDash val="solid"/>
          </a:ln>
        </p:spPr>
        <p:style>
          <a:lnRef idx="2">
            <a:schemeClr val="dk1"/>
          </a:lnRef>
          <a:fillRef idx="1">
            <a:schemeClr val="lt1"/>
          </a:fillRef>
          <a:effectRef idx="0">
            <a:schemeClr val="dk1"/>
          </a:effectRef>
          <a:fontRef idx="minor">
            <a:schemeClr val="dk1"/>
          </a:fontRef>
        </p:style>
        <p:txBody>
          <a:bodyPr wrap="square" rtlCol="0" anchor="t">
            <a:spAutoFit/>
          </a:bodyPr>
          <a:p>
            <a:pPr algn="just">
              <a:lnSpc>
                <a:spcPct val="150000"/>
              </a:lnSpc>
              <a:buClrTx/>
              <a:buSzTx/>
              <a:buFontTx/>
            </a:pPr>
            <a:r>
              <a:rPr lang="en-US" altLang="zh-CN" sz="3200" b="1">
                <a:solidFill>
                  <a:schemeClr val="tx1">
                    <a:lumMod val="75000"/>
                    <a:lumOff val="25000"/>
                  </a:schemeClr>
                </a:solidFill>
                <a:sym typeface="+mn-ea"/>
              </a:rPr>
              <a:t>教育目的</a:t>
            </a:r>
            <a:r>
              <a:rPr lang="zh-CN" altLang="en-US" sz="3200" b="1">
                <a:solidFill>
                  <a:schemeClr val="tx1">
                    <a:lumMod val="75000"/>
                    <a:lumOff val="25000"/>
                  </a:schemeClr>
                </a:solidFill>
                <a:sym typeface="+mn-ea"/>
              </a:rPr>
              <a:t>：</a:t>
            </a:r>
            <a:endParaRPr lang="zh-CN" altLang="en-US" sz="3200" b="1">
              <a:solidFill>
                <a:schemeClr val="tx1">
                  <a:lumMod val="75000"/>
                  <a:lumOff val="25000"/>
                </a:schemeClr>
              </a:solidFill>
              <a:sym typeface="+mn-ea"/>
            </a:endParaRPr>
          </a:p>
          <a:p>
            <a:pPr algn="just">
              <a:lnSpc>
                <a:spcPct val="150000"/>
              </a:lnSpc>
              <a:buClrTx/>
              <a:buSzTx/>
              <a:buFontTx/>
            </a:pPr>
            <a:r>
              <a:rPr lang="en-US" altLang="zh-CN" sz="3200" b="1">
                <a:solidFill>
                  <a:schemeClr val="tx1">
                    <a:lumMod val="75000"/>
                    <a:lumOff val="25000"/>
                  </a:schemeClr>
                </a:solidFill>
                <a:sym typeface="+mn-ea"/>
              </a:rPr>
              <a:t>培养学问和德行，培</a:t>
            </a:r>
            <a:r>
              <a:rPr lang="zh-CN" altLang="en-US" sz="3200" b="1">
                <a:solidFill>
                  <a:schemeClr val="tx1">
                    <a:lumMod val="75000"/>
                    <a:lumOff val="25000"/>
                  </a:schemeClr>
                </a:solidFill>
                <a:sym typeface="+mn-ea"/>
              </a:rPr>
              <a:t>育</a:t>
            </a:r>
            <a:r>
              <a:rPr lang="en-US" altLang="zh-CN" sz="3200" b="1">
                <a:solidFill>
                  <a:schemeClr val="tx1">
                    <a:lumMod val="75000"/>
                    <a:lumOff val="25000"/>
                  </a:schemeClr>
                </a:solidFill>
                <a:sym typeface="+mn-ea"/>
              </a:rPr>
              <a:t>传道济民人才</a:t>
            </a:r>
            <a:r>
              <a:rPr lang="zh-CN" altLang="en-US" sz="3200" b="1">
                <a:solidFill>
                  <a:schemeClr val="tx1">
                    <a:lumMod val="75000"/>
                    <a:lumOff val="25000"/>
                  </a:schemeClr>
                </a:solidFill>
                <a:sym typeface="+mn-ea"/>
              </a:rPr>
              <a:t>。</a:t>
            </a:r>
            <a:endParaRPr lang="zh-CN" altLang="en-US" sz="3200" b="1">
              <a:solidFill>
                <a:schemeClr val="tx1">
                  <a:lumMod val="75000"/>
                  <a:lumOff val="25000"/>
                </a:schemeClr>
              </a:solidFill>
              <a:sym typeface="+mn-ea"/>
            </a:endParaRPr>
          </a:p>
        </p:txBody>
      </p:sp>
      <p:grpSp>
        <p:nvGrpSpPr>
          <p:cNvPr id="10" name="组合 9"/>
          <p:cNvGrpSpPr/>
          <p:nvPr/>
        </p:nvGrpSpPr>
        <p:grpSpPr>
          <a:xfrm>
            <a:off x="6760210" y="2795270"/>
            <a:ext cx="5043805" cy="3045460"/>
            <a:chOff x="3681" y="4984"/>
            <a:chExt cx="7943" cy="4796"/>
          </a:xfrm>
        </p:grpSpPr>
        <p:sp>
          <p:nvSpPr>
            <p:cNvPr id="5" name="文本框 4"/>
            <p:cNvSpPr txBox="1"/>
            <p:nvPr/>
          </p:nvSpPr>
          <p:spPr>
            <a:xfrm>
              <a:off x="6136" y="4984"/>
              <a:ext cx="5489" cy="4797"/>
            </a:xfrm>
            <a:prstGeom prst="rect">
              <a:avLst/>
            </a:prstGeom>
            <a:noFill/>
            <a:ln w="9525">
              <a:noFill/>
            </a:ln>
          </p:spPr>
          <p:txBody>
            <a:bodyPr wrap="square">
              <a:spAutoFit/>
            </a:bodyPr>
            <a:p>
              <a:pPr algn="just">
                <a:lnSpc>
                  <a:spcPct val="150000"/>
                </a:lnSpc>
                <a:buClrTx/>
                <a:buSzTx/>
                <a:buFontTx/>
              </a:pP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岳麓书院</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a:p>
              <a:pPr algn="just">
                <a:lnSpc>
                  <a:spcPct val="150000"/>
                </a:lnSpc>
                <a:buClrTx/>
                <a:buSzTx/>
                <a:buFontTx/>
              </a:pP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嵩阳书院</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a:p>
              <a:pPr algn="just">
                <a:lnSpc>
                  <a:spcPct val="150000"/>
                </a:lnSpc>
                <a:buClrTx/>
                <a:buSzTx/>
                <a:buFontTx/>
              </a:pP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白鹿洞书院</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a:p>
              <a:pPr algn="just">
                <a:lnSpc>
                  <a:spcPct val="150000"/>
                </a:lnSpc>
                <a:buClrTx/>
                <a:buSzTx/>
                <a:buFontTx/>
              </a:pP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应天书院</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3681" y="5862"/>
              <a:ext cx="1451" cy="3041"/>
            </a:xfrm>
            <a:prstGeom prst="rect">
              <a:avLst/>
            </a:prstGeom>
            <a:noFill/>
          </p:spPr>
          <p:txBody>
            <a:bodyPr vert="eaVert" wrap="square" rtlCol="0" anchor="t">
              <a:spAutoFit/>
            </a:bodyPr>
            <a:p>
              <a:pPr algn="just">
                <a:lnSpc>
                  <a:spcPct val="150000"/>
                </a:lnSpc>
                <a:buClrTx/>
                <a:buSzTx/>
                <a:buFontTx/>
              </a:pPr>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四大书院</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sp>
          <p:nvSpPr>
            <p:cNvPr id="9" name="左大括号 8"/>
            <p:cNvSpPr/>
            <p:nvPr/>
          </p:nvSpPr>
          <p:spPr>
            <a:xfrm>
              <a:off x="5251" y="5479"/>
              <a:ext cx="766" cy="3882"/>
            </a:xfrm>
            <a:prstGeom prst="leftBrace">
              <a:avLst/>
            </a:prstGeom>
            <a:ln w="28575" cmpd="sng">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pic>
        <p:nvPicPr>
          <p:cNvPr id="5" name="图片 4"/>
          <p:cNvPicPr/>
          <p:nvPr/>
        </p:nvPicPr>
        <p:blipFill>
          <a:blip r:embed="rId3"/>
          <a:stretch>
            <a:fillRect/>
          </a:stretch>
        </p:blipFill>
        <p:spPr>
          <a:xfrm>
            <a:off x="203200" y="1092835"/>
            <a:ext cx="7802880" cy="5554980"/>
          </a:xfrm>
          <a:prstGeom prst="rect">
            <a:avLst/>
          </a:prstGeom>
          <a:noFill/>
          <a:ln w="9525">
            <a:noFill/>
          </a:ln>
        </p:spPr>
      </p:pic>
      <p:grpSp>
        <p:nvGrpSpPr>
          <p:cNvPr id="12" name="组合 11"/>
          <p:cNvGrpSpPr/>
          <p:nvPr/>
        </p:nvGrpSpPr>
        <p:grpSpPr>
          <a:xfrm>
            <a:off x="8357235" y="1435100"/>
            <a:ext cx="3371850" cy="1910080"/>
            <a:chOff x="13161" y="2260"/>
            <a:chExt cx="5310" cy="3008"/>
          </a:xfrm>
        </p:grpSpPr>
        <p:sp>
          <p:nvSpPr>
            <p:cNvPr id="8" name="圆角矩形 7"/>
            <p:cNvSpPr/>
            <p:nvPr>
              <p:custDataLst>
                <p:tags r:id="rId4"/>
              </p:custDataLst>
            </p:nvPr>
          </p:nvSpPr>
          <p:spPr>
            <a:xfrm>
              <a:off x="13162" y="2260"/>
              <a:ext cx="5309" cy="938"/>
            </a:xfrm>
            <a:prstGeom prst="roundRect">
              <a:avLst/>
            </a:prstGeom>
            <a:noFill/>
            <a:ln>
              <a:solidFill>
                <a:srgbClr val="4103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2400" b="1">
                  <a:solidFill>
                    <a:schemeClr val="tx1">
                      <a:lumMod val="75000"/>
                      <a:lumOff val="25000"/>
                    </a:schemeClr>
                  </a:solidFill>
                </a:rPr>
                <a:t>北宋开宝九年</a:t>
              </a:r>
              <a:endParaRPr lang="zh-CN" altLang="en-US" sz="2400" b="1">
                <a:solidFill>
                  <a:schemeClr val="tx1">
                    <a:lumMod val="75000"/>
                    <a:lumOff val="25000"/>
                  </a:schemeClr>
                </a:solidFill>
              </a:endParaRPr>
            </a:p>
          </p:txBody>
        </p:sp>
        <p:sp>
          <p:nvSpPr>
            <p:cNvPr id="9" name="文本框 8"/>
            <p:cNvSpPr txBox="1"/>
            <p:nvPr/>
          </p:nvSpPr>
          <p:spPr>
            <a:xfrm>
              <a:off x="13161" y="3614"/>
              <a:ext cx="5310" cy="1654"/>
            </a:xfrm>
            <a:prstGeom prst="rect">
              <a:avLst/>
            </a:prstGeom>
            <a:noFill/>
            <a:ln w="9525">
              <a:noFill/>
            </a:ln>
          </p:spPr>
          <p:txBody>
            <a:bodyPr wrap="square">
              <a:spAutoFit/>
            </a:bodyPr>
            <a:p>
              <a:pPr>
                <a:lnSpc>
                  <a:spcPct val="130000"/>
                </a:lnSpc>
                <a:buClrTx/>
                <a:buSzTx/>
                <a:buFontTx/>
              </a:pPr>
              <a:r>
                <a:rPr lang="zh-CN" altLang="en-US" sz="2400" b="1">
                  <a:solidFill>
                    <a:schemeClr val="tx1">
                      <a:lumMod val="75000"/>
                      <a:lumOff val="25000"/>
                    </a:schemeClr>
                  </a:solidFill>
                </a:rPr>
                <a:t>潭州太守朱洞在僧人办学的基础上创立</a:t>
              </a:r>
              <a:endParaRPr lang="zh-CN" altLang="en-US" sz="2400" b="1">
                <a:solidFill>
                  <a:schemeClr val="tx1">
                    <a:lumMod val="75000"/>
                    <a:lumOff val="25000"/>
                  </a:schemeClr>
                </a:solidFill>
              </a:endParaRPr>
            </a:p>
          </p:txBody>
        </p:sp>
      </p:grpSp>
      <p:grpSp>
        <p:nvGrpSpPr>
          <p:cNvPr id="13" name="组合 12"/>
          <p:cNvGrpSpPr/>
          <p:nvPr/>
        </p:nvGrpSpPr>
        <p:grpSpPr>
          <a:xfrm>
            <a:off x="8357870" y="4254500"/>
            <a:ext cx="3371850" cy="1886585"/>
            <a:chOff x="13162" y="6700"/>
            <a:chExt cx="5310" cy="2971"/>
          </a:xfrm>
        </p:grpSpPr>
        <p:sp>
          <p:nvSpPr>
            <p:cNvPr id="10" name="圆角矩形 9"/>
            <p:cNvSpPr/>
            <p:nvPr>
              <p:custDataLst>
                <p:tags r:id="rId5"/>
              </p:custDataLst>
            </p:nvPr>
          </p:nvSpPr>
          <p:spPr>
            <a:xfrm>
              <a:off x="13164" y="6700"/>
              <a:ext cx="5309" cy="938"/>
            </a:xfrm>
            <a:prstGeom prst="roundRect">
              <a:avLst/>
            </a:prstGeom>
            <a:noFill/>
            <a:ln>
              <a:solidFill>
                <a:srgbClr val="4103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2400" b="1">
                  <a:solidFill>
                    <a:schemeClr val="tx1">
                      <a:lumMod val="75000"/>
                      <a:lumOff val="25000"/>
                    </a:schemeClr>
                  </a:solidFill>
                </a:rPr>
                <a:t>大中祥符八年</a:t>
              </a:r>
              <a:endParaRPr lang="zh-CN" altLang="en-US" sz="2400" b="1">
                <a:solidFill>
                  <a:schemeClr val="tx1">
                    <a:lumMod val="75000"/>
                    <a:lumOff val="25000"/>
                  </a:schemeClr>
                </a:solidFill>
              </a:endParaRPr>
            </a:p>
          </p:txBody>
        </p:sp>
        <p:sp>
          <p:nvSpPr>
            <p:cNvPr id="11" name="文本框 10"/>
            <p:cNvSpPr txBox="1"/>
            <p:nvPr/>
          </p:nvSpPr>
          <p:spPr>
            <a:xfrm>
              <a:off x="13162" y="8017"/>
              <a:ext cx="5311" cy="1654"/>
            </a:xfrm>
            <a:prstGeom prst="rect">
              <a:avLst/>
            </a:prstGeom>
            <a:noFill/>
            <a:ln w="9525">
              <a:noFill/>
            </a:ln>
          </p:spPr>
          <p:txBody>
            <a:bodyPr wrap="square">
              <a:spAutoFit/>
            </a:bodyPr>
            <a:p>
              <a:pPr algn="l">
                <a:lnSpc>
                  <a:spcPct val="130000"/>
                </a:lnSpc>
                <a:buClrTx/>
                <a:buSzTx/>
                <a:buFontTx/>
              </a:pPr>
              <a:r>
                <a:rPr lang="zh-CN" altLang="en-US" sz="2400" b="1">
                  <a:solidFill>
                    <a:schemeClr val="tx1">
                      <a:lumMod val="75000"/>
                      <a:lumOff val="25000"/>
                    </a:schemeClr>
                  </a:solidFill>
                </a:rPr>
                <a:t>宋真宗召见山长周式，亲书“岳麓书院”匾额</a:t>
              </a:r>
              <a:endParaRPr lang="zh-CN" altLang="en-US" sz="2400" b="1">
                <a:solidFill>
                  <a:schemeClr val="tx1">
                    <a:lumMod val="75000"/>
                    <a:lumOff val="25000"/>
                  </a:schemeClr>
                </a:solidFill>
              </a:endParaRPr>
            </a:p>
          </p:txBody>
        </p:sp>
      </p:grpSp>
      <p:sp>
        <p:nvSpPr>
          <p:cNvPr id="103" name="文本框 102"/>
          <p:cNvSpPr txBox="1"/>
          <p:nvPr>
            <p:custDataLst>
              <p:tags r:id="rId6"/>
            </p:custDataLst>
          </p:nvPr>
        </p:nvSpPr>
        <p:spPr>
          <a:xfrm>
            <a:off x="5059680" y="106680"/>
            <a:ext cx="2065655" cy="829945"/>
          </a:xfrm>
          <a:prstGeom prst="rect">
            <a:avLst/>
          </a:prstGeom>
          <a:noFill/>
          <a:ln w="9525">
            <a:noFill/>
          </a:ln>
        </p:spPr>
        <p:txBody>
          <a:bodyPr wrap="square">
            <a:spAutoFit/>
          </a:bodyPr>
          <a:p>
            <a:pPr algn="just">
              <a:lnSpc>
                <a:spcPct val="150000"/>
              </a:lnSpc>
              <a:buClrTx/>
              <a:buSzTx/>
              <a:buFontTx/>
            </a:pPr>
            <a:r>
              <a:rPr lang="zh-CN" sz="3200" b="1">
                <a:solidFill>
                  <a:schemeClr val="tx1">
                    <a:lumMod val="75000"/>
                    <a:lumOff val="25000"/>
                  </a:schemeClr>
                </a:solidFill>
              </a:rPr>
              <a:t>岳麓书院</a:t>
            </a:r>
            <a:endParaRPr lang="zh-CN" altLang="en-US" sz="3200" b="1">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Lst>
        </p:spPr>
      </p:pic>
      <p:grpSp>
        <p:nvGrpSpPr>
          <p:cNvPr id="14" name="组合 13"/>
          <p:cNvGrpSpPr/>
          <p:nvPr/>
        </p:nvGrpSpPr>
        <p:grpSpPr>
          <a:xfrm>
            <a:off x="1472565" y="3577590"/>
            <a:ext cx="4032250" cy="1256665"/>
            <a:chOff x="2319" y="5634"/>
            <a:chExt cx="6350" cy="1979"/>
          </a:xfrm>
        </p:grpSpPr>
        <p:sp>
          <p:nvSpPr>
            <p:cNvPr id="8" name="圆角矩形 7"/>
            <p:cNvSpPr/>
            <p:nvPr>
              <p:custDataLst>
                <p:tags r:id="rId3"/>
              </p:custDataLst>
            </p:nvPr>
          </p:nvSpPr>
          <p:spPr>
            <a:xfrm>
              <a:off x="2611" y="5634"/>
              <a:ext cx="5309" cy="938"/>
            </a:xfrm>
            <a:prstGeom prst="roundRect">
              <a:avLst/>
            </a:prstGeom>
            <a:noFill/>
            <a:ln>
              <a:solidFill>
                <a:srgbClr val="4103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2400" b="1">
                  <a:solidFill>
                    <a:schemeClr val="tx1">
                      <a:lumMod val="75000"/>
                      <a:lumOff val="25000"/>
                    </a:schemeClr>
                  </a:solidFill>
                </a:rPr>
                <a:t>乾道三年</a:t>
              </a:r>
              <a:endParaRPr lang="zh-CN" altLang="en-US" sz="2400" b="1">
                <a:solidFill>
                  <a:schemeClr val="tx1">
                    <a:lumMod val="75000"/>
                    <a:lumOff val="25000"/>
                  </a:schemeClr>
                </a:solidFill>
              </a:endParaRPr>
            </a:p>
          </p:txBody>
        </p:sp>
        <p:sp>
          <p:nvSpPr>
            <p:cNvPr id="9" name="文本框 8"/>
            <p:cNvSpPr txBox="1"/>
            <p:nvPr/>
          </p:nvSpPr>
          <p:spPr>
            <a:xfrm>
              <a:off x="2319" y="6715"/>
              <a:ext cx="6350" cy="899"/>
            </a:xfrm>
            <a:prstGeom prst="rect">
              <a:avLst/>
            </a:prstGeom>
            <a:noFill/>
            <a:ln w="9525">
              <a:noFill/>
            </a:ln>
          </p:spPr>
          <p:txBody>
            <a:bodyPr wrap="square">
              <a:spAutoFit/>
            </a:bodyPr>
            <a:p>
              <a:pPr>
                <a:lnSpc>
                  <a:spcPct val="130000"/>
                </a:lnSpc>
                <a:buClrTx/>
                <a:buSzTx/>
                <a:buFontTx/>
              </a:pPr>
              <a:r>
                <a:rPr lang="zh-CN" altLang="en-US" sz="2400" b="1">
                  <a:solidFill>
                    <a:schemeClr val="tx1">
                      <a:lumMod val="75000"/>
                      <a:lumOff val="25000"/>
                    </a:schemeClr>
                  </a:solidFill>
                </a:rPr>
                <a:t>朱熹与张栻在岳麓书院讲学</a:t>
              </a:r>
              <a:endParaRPr lang="zh-CN" altLang="en-US" sz="2400" b="1">
                <a:solidFill>
                  <a:schemeClr val="tx1">
                    <a:lumMod val="75000"/>
                    <a:lumOff val="25000"/>
                  </a:schemeClr>
                </a:solidFill>
              </a:endParaRPr>
            </a:p>
          </p:txBody>
        </p:sp>
      </p:grpSp>
      <p:grpSp>
        <p:nvGrpSpPr>
          <p:cNvPr id="15" name="组合 14"/>
          <p:cNvGrpSpPr/>
          <p:nvPr/>
        </p:nvGrpSpPr>
        <p:grpSpPr>
          <a:xfrm>
            <a:off x="7414895" y="3710940"/>
            <a:ext cx="3970020" cy="1304290"/>
            <a:chOff x="11677" y="5844"/>
            <a:chExt cx="6252" cy="2054"/>
          </a:xfrm>
        </p:grpSpPr>
        <p:sp>
          <p:nvSpPr>
            <p:cNvPr id="10" name="圆角矩形 9"/>
            <p:cNvSpPr/>
            <p:nvPr>
              <p:custDataLst>
                <p:tags r:id="rId4"/>
              </p:custDataLst>
            </p:nvPr>
          </p:nvSpPr>
          <p:spPr>
            <a:xfrm>
              <a:off x="11677" y="5844"/>
              <a:ext cx="5309" cy="938"/>
            </a:xfrm>
            <a:prstGeom prst="roundRect">
              <a:avLst/>
            </a:prstGeom>
            <a:noFill/>
            <a:ln>
              <a:solidFill>
                <a:srgbClr val="4103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2400" b="1">
                  <a:solidFill>
                    <a:schemeClr val="tx1">
                      <a:lumMod val="75000"/>
                      <a:lumOff val="25000"/>
                    </a:schemeClr>
                  </a:solidFill>
                </a:rPr>
                <a:t>正德二年</a:t>
              </a:r>
              <a:endParaRPr lang="zh-CN" altLang="en-US" sz="2400" b="1">
                <a:solidFill>
                  <a:schemeClr val="tx1">
                    <a:lumMod val="75000"/>
                    <a:lumOff val="25000"/>
                  </a:schemeClr>
                </a:solidFill>
              </a:endParaRPr>
            </a:p>
          </p:txBody>
        </p:sp>
        <p:sp>
          <p:nvSpPr>
            <p:cNvPr id="11" name="文本框 10"/>
            <p:cNvSpPr txBox="1"/>
            <p:nvPr/>
          </p:nvSpPr>
          <p:spPr>
            <a:xfrm>
              <a:off x="11677" y="7000"/>
              <a:ext cx="6253" cy="899"/>
            </a:xfrm>
            <a:prstGeom prst="rect">
              <a:avLst/>
            </a:prstGeom>
            <a:noFill/>
            <a:ln w="9525">
              <a:noFill/>
            </a:ln>
          </p:spPr>
          <p:txBody>
            <a:bodyPr wrap="square">
              <a:spAutoFit/>
            </a:bodyPr>
            <a:p>
              <a:pPr>
                <a:lnSpc>
                  <a:spcPct val="130000"/>
                </a:lnSpc>
                <a:buClrTx/>
                <a:buSzTx/>
                <a:buFontTx/>
              </a:pPr>
              <a:r>
                <a:rPr lang="zh-CN" altLang="en-US" sz="2400" b="1">
                  <a:solidFill>
                    <a:schemeClr val="tx1">
                      <a:lumMod val="75000"/>
                      <a:lumOff val="25000"/>
                    </a:schemeClr>
                  </a:solidFill>
                </a:rPr>
                <a:t>王守仁在岳麓书院讲学</a:t>
              </a:r>
              <a:endParaRPr lang="zh-CN" altLang="en-US" sz="2400" b="1">
                <a:solidFill>
                  <a:schemeClr val="tx1">
                    <a:lumMod val="75000"/>
                    <a:lumOff val="25000"/>
                  </a:schemeClr>
                </a:solidFill>
              </a:endParaRPr>
            </a:p>
          </p:txBody>
        </p:sp>
      </p:grpSp>
      <p:pic>
        <p:nvPicPr>
          <p:cNvPr id="101" name="图片 100"/>
          <p:cNvPicPr/>
          <p:nvPr/>
        </p:nvPicPr>
        <p:blipFill>
          <a:blip r:embed="rId5"/>
          <a:stretch>
            <a:fillRect/>
          </a:stretch>
        </p:blipFill>
        <p:spPr>
          <a:xfrm>
            <a:off x="1044575" y="219710"/>
            <a:ext cx="4460240" cy="3271520"/>
          </a:xfrm>
          <a:prstGeom prst="rect">
            <a:avLst/>
          </a:prstGeom>
          <a:noFill/>
          <a:ln w="9525">
            <a:noFill/>
          </a:ln>
        </p:spPr>
      </p:pic>
      <p:pic>
        <p:nvPicPr>
          <p:cNvPr id="103" name="图片 102"/>
          <p:cNvPicPr/>
          <p:nvPr/>
        </p:nvPicPr>
        <p:blipFill>
          <a:blip r:embed="rId6"/>
          <a:srcRect b="4418"/>
          <a:stretch>
            <a:fillRect/>
          </a:stretch>
        </p:blipFill>
        <p:spPr>
          <a:xfrm>
            <a:off x="6557010" y="219710"/>
            <a:ext cx="4540250" cy="3270885"/>
          </a:xfrm>
          <a:prstGeom prst="rect">
            <a:avLst/>
          </a:prstGeom>
          <a:noFill/>
          <a:ln w="9525">
            <a:noFill/>
          </a:ln>
        </p:spPr>
      </p:pic>
      <p:grpSp>
        <p:nvGrpSpPr>
          <p:cNvPr id="16" name="组合 15"/>
          <p:cNvGrpSpPr/>
          <p:nvPr/>
        </p:nvGrpSpPr>
        <p:grpSpPr>
          <a:xfrm>
            <a:off x="1356995" y="5059045"/>
            <a:ext cx="4067810" cy="1727835"/>
            <a:chOff x="2137" y="7967"/>
            <a:chExt cx="6406" cy="2721"/>
          </a:xfrm>
        </p:grpSpPr>
        <p:sp>
          <p:nvSpPr>
            <p:cNvPr id="6" name="圆角矩形 5"/>
            <p:cNvSpPr/>
            <p:nvPr>
              <p:custDataLst>
                <p:tags r:id="rId7"/>
              </p:custDataLst>
            </p:nvPr>
          </p:nvSpPr>
          <p:spPr>
            <a:xfrm>
              <a:off x="2503" y="7967"/>
              <a:ext cx="5418" cy="938"/>
            </a:xfrm>
            <a:prstGeom prst="roundRect">
              <a:avLst/>
            </a:prstGeom>
            <a:noFill/>
            <a:ln>
              <a:solidFill>
                <a:srgbClr val="4103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sz="2400" b="1">
                  <a:solidFill>
                    <a:schemeClr val="tx1">
                      <a:lumMod val="75000"/>
                      <a:lumOff val="25000"/>
                    </a:schemeClr>
                  </a:solidFill>
                  <a:latin typeface="微软雅黑" panose="020B0503020204020204" charset="-122"/>
                  <a:ea typeface="微软雅黑" panose="020B0503020204020204" charset="-122"/>
                  <a:sym typeface="+mn-ea"/>
                </a:rPr>
                <a:t>光绪廿九年</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2" name="文本框 11"/>
            <p:cNvSpPr txBox="1"/>
            <p:nvPr/>
          </p:nvSpPr>
          <p:spPr>
            <a:xfrm>
              <a:off x="2137" y="9034"/>
              <a:ext cx="6407" cy="1654"/>
            </a:xfrm>
            <a:prstGeom prst="rect">
              <a:avLst/>
            </a:prstGeom>
            <a:noFill/>
          </p:spPr>
          <p:txBody>
            <a:bodyPr wrap="square" rtlCol="0" anchor="t">
              <a:spAutoFit/>
            </a:bodyPr>
            <a:p>
              <a:pPr algn="just">
                <a:lnSpc>
                  <a:spcPct val="130000"/>
                </a:lnSpc>
                <a:buClrTx/>
                <a:buSzTx/>
                <a:buFontTx/>
              </a:pPr>
              <a:r>
                <a:rPr lang="zh-CN" altLang="en-US" sz="2400" b="1">
                  <a:solidFill>
                    <a:schemeClr val="tx1">
                      <a:lumMod val="75000"/>
                      <a:lumOff val="25000"/>
                    </a:schemeClr>
                  </a:solidFill>
                  <a:sym typeface="+mn-ea"/>
                </a:rPr>
                <a:t>与湖南省城大学堂合并，改制为湖南高等学堂</a:t>
              </a:r>
              <a:endParaRPr lang="zh-CN" altLang="en-US" sz="2400" b="1">
                <a:solidFill>
                  <a:schemeClr val="tx1">
                    <a:lumMod val="75000"/>
                    <a:lumOff val="25000"/>
                  </a:schemeClr>
                </a:solidFill>
                <a:sym typeface="+mn-ea"/>
              </a:endParaRPr>
            </a:p>
          </p:txBody>
        </p:sp>
      </p:grpSp>
      <p:grpSp>
        <p:nvGrpSpPr>
          <p:cNvPr id="17" name="组合 16"/>
          <p:cNvGrpSpPr/>
          <p:nvPr/>
        </p:nvGrpSpPr>
        <p:grpSpPr>
          <a:xfrm>
            <a:off x="7414895" y="5105400"/>
            <a:ext cx="3877945" cy="1634490"/>
            <a:chOff x="11677" y="8040"/>
            <a:chExt cx="6107" cy="2574"/>
          </a:xfrm>
        </p:grpSpPr>
        <p:sp>
          <p:nvSpPr>
            <p:cNvPr id="104" name="文本框 103"/>
            <p:cNvSpPr txBox="1"/>
            <p:nvPr/>
          </p:nvSpPr>
          <p:spPr>
            <a:xfrm>
              <a:off x="11678" y="9308"/>
              <a:ext cx="6107" cy="1307"/>
            </a:xfrm>
            <a:prstGeom prst="rect">
              <a:avLst/>
            </a:prstGeom>
            <a:noFill/>
            <a:ln w="9525">
              <a:noFill/>
            </a:ln>
          </p:spPr>
          <p:txBody>
            <a:bodyPr wrap="square">
              <a:spAutoFit/>
            </a:bodyPr>
            <a:p>
              <a:pPr algn="just">
                <a:buClrTx/>
                <a:buSzTx/>
                <a:buFontTx/>
              </a:pPr>
              <a:r>
                <a:rPr lang="zh-CN" altLang="en-US" sz="2400" b="1">
                  <a:solidFill>
                    <a:schemeClr val="tx1">
                      <a:lumMod val="75000"/>
                      <a:lumOff val="25000"/>
                    </a:schemeClr>
                  </a:solidFill>
                </a:rPr>
                <a:t>正式定名湖南大学，就书院基址扩建至今</a:t>
              </a:r>
              <a:endParaRPr lang="zh-CN" altLang="en-US" sz="2400" b="1">
                <a:solidFill>
                  <a:schemeClr val="tx1">
                    <a:lumMod val="75000"/>
                    <a:lumOff val="25000"/>
                  </a:schemeClr>
                </a:solidFill>
              </a:endParaRPr>
            </a:p>
          </p:txBody>
        </p:sp>
        <p:sp>
          <p:nvSpPr>
            <p:cNvPr id="13" name="圆角矩形 12"/>
            <p:cNvSpPr/>
            <p:nvPr>
              <p:custDataLst>
                <p:tags r:id="rId8"/>
              </p:custDataLst>
            </p:nvPr>
          </p:nvSpPr>
          <p:spPr>
            <a:xfrm>
              <a:off x="11677" y="8040"/>
              <a:ext cx="5309" cy="938"/>
            </a:xfrm>
            <a:prstGeom prst="roundRect">
              <a:avLst/>
            </a:prstGeom>
            <a:noFill/>
            <a:ln>
              <a:solidFill>
                <a:srgbClr val="4103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2400" b="1">
                  <a:solidFill>
                    <a:schemeClr val="tx1">
                      <a:lumMod val="75000"/>
                      <a:lumOff val="25000"/>
                    </a:schemeClr>
                  </a:solidFill>
                  <a:sym typeface="+mn-ea"/>
                </a:rPr>
                <a:t>中华民国十五年</a:t>
              </a:r>
              <a:endParaRPr lang="zh-CN" altLang="en-US" sz="2400" b="1">
                <a:solidFill>
                  <a:schemeClr val="tx1">
                    <a:lumMod val="75000"/>
                    <a:lumOff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103" name="文本框 102"/>
          <p:cNvSpPr txBox="1"/>
          <p:nvPr/>
        </p:nvSpPr>
        <p:spPr>
          <a:xfrm>
            <a:off x="4998085" y="319405"/>
            <a:ext cx="2065655" cy="829945"/>
          </a:xfrm>
          <a:prstGeom prst="rect">
            <a:avLst/>
          </a:prstGeom>
          <a:noFill/>
          <a:ln w="9525">
            <a:noFill/>
          </a:ln>
        </p:spPr>
        <p:txBody>
          <a:bodyPr wrap="square">
            <a:spAutoFit/>
          </a:bodyPr>
          <a:p>
            <a:pPr algn="just">
              <a:lnSpc>
                <a:spcPct val="150000"/>
              </a:lnSpc>
              <a:buClrTx/>
              <a:buSzTx/>
              <a:buFontTx/>
            </a:pPr>
            <a:r>
              <a:rPr lang="zh-CN" sz="3200" b="1">
                <a:solidFill>
                  <a:schemeClr val="tx1">
                    <a:lumMod val="75000"/>
                    <a:lumOff val="25000"/>
                  </a:schemeClr>
                </a:solidFill>
              </a:rPr>
              <a:t>嵩阳书院</a:t>
            </a:r>
            <a:endParaRPr lang="zh-CN" altLang="en-US" sz="3200" b="1">
              <a:solidFill>
                <a:schemeClr val="tx1">
                  <a:lumMod val="75000"/>
                  <a:lumOff val="25000"/>
                </a:schemeClr>
              </a:solidFill>
            </a:endParaRPr>
          </a:p>
        </p:txBody>
      </p:sp>
      <p:sp>
        <p:nvSpPr>
          <p:cNvPr id="5" name="文本框 4"/>
          <p:cNvSpPr txBox="1"/>
          <p:nvPr/>
        </p:nvSpPr>
        <p:spPr>
          <a:xfrm>
            <a:off x="6642100" y="2338705"/>
            <a:ext cx="5210810" cy="1568450"/>
          </a:xfrm>
          <a:prstGeom prst="rect">
            <a:avLst/>
          </a:prstGeom>
          <a:noFill/>
          <a:ln w="9525">
            <a:noFill/>
          </a:ln>
        </p:spPr>
        <p:txBody>
          <a:bodyPr wrap="square">
            <a:spAutoFit/>
          </a:bodyPr>
          <a:p>
            <a:pPr algn="just">
              <a:lnSpc>
                <a:spcPct val="150000"/>
              </a:lnSpc>
              <a:buClrTx/>
              <a:buSzTx/>
              <a:buFontTx/>
            </a:pPr>
            <a:r>
              <a:rPr lang="en-US" sz="3200" b="1">
                <a:solidFill>
                  <a:schemeClr val="tx1">
                    <a:lumMod val="75000"/>
                    <a:lumOff val="25000"/>
                  </a:schemeClr>
                </a:solidFill>
              </a:rPr>
              <a:t>       </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因坐落在嵩山之阳而得名</a:t>
            </a:r>
            <a:r>
              <a:rPr lang="zh-CN" sz="3200" b="1">
                <a:solidFill>
                  <a:schemeClr val="tx1">
                    <a:lumMod val="75000"/>
                    <a:lumOff val="25000"/>
                  </a:schemeClr>
                </a:solidFill>
                <a:latin typeface="楷体" panose="02010609060101010101" charset="-122"/>
                <a:ea typeface="楷体" panose="02010609060101010101" charset="-122"/>
                <a:cs typeface="楷体" panose="02010609060101010101" charset="-122"/>
              </a:rPr>
              <a:t>，</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以讲授理学著称于世。 </a:t>
            </a:r>
            <a:endParaRPr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pic>
        <p:nvPicPr>
          <p:cNvPr id="100" name="图片 99"/>
          <p:cNvPicPr/>
          <p:nvPr>
            <p:custDataLst>
              <p:tags r:id="rId3"/>
            </p:custDataLst>
          </p:nvPr>
        </p:nvPicPr>
        <p:blipFill>
          <a:blip r:embed="rId4"/>
          <a:stretch>
            <a:fillRect/>
          </a:stretch>
        </p:blipFill>
        <p:spPr>
          <a:xfrm>
            <a:off x="608330" y="1608455"/>
            <a:ext cx="5788660" cy="4217670"/>
          </a:xfrm>
          <a:prstGeom prst="rect">
            <a:avLst/>
          </a:prstGeom>
          <a:noFill/>
          <a:ln w="9525">
            <a:noFill/>
          </a:ln>
        </p:spPr>
      </p:pic>
      <p:pic>
        <p:nvPicPr>
          <p:cNvPr id="7" name="图片 6"/>
          <p:cNvPicPr>
            <a:picLocks noChangeAspect="1"/>
          </p:cNvPicPr>
          <p:nvPr>
            <p:custDataLst>
              <p:tags r:id="rId5"/>
            </p:custDataLst>
          </p:nvPr>
        </p:nvPicPr>
        <p:blipFill>
          <a:blip r:embed="rId6" cstate="screen"/>
          <a:srcRect/>
          <a:stretch>
            <a:fillRect/>
          </a:stretch>
        </p:blipFill>
        <p:spPr>
          <a:xfrm>
            <a:off x="9267825" y="4420235"/>
            <a:ext cx="2924175" cy="24377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103" name="文本框 102"/>
          <p:cNvSpPr txBox="1"/>
          <p:nvPr/>
        </p:nvSpPr>
        <p:spPr>
          <a:xfrm>
            <a:off x="4998085" y="319405"/>
            <a:ext cx="2065655" cy="829945"/>
          </a:xfrm>
          <a:prstGeom prst="rect">
            <a:avLst/>
          </a:prstGeom>
          <a:noFill/>
          <a:ln w="9525">
            <a:noFill/>
          </a:ln>
        </p:spPr>
        <p:txBody>
          <a:bodyPr wrap="square">
            <a:spAutoFit/>
          </a:bodyPr>
          <a:p>
            <a:pPr algn="just">
              <a:lnSpc>
                <a:spcPct val="150000"/>
              </a:lnSpc>
              <a:buClrTx/>
              <a:buSzTx/>
              <a:buFontTx/>
            </a:pPr>
            <a:r>
              <a:rPr lang="zh-CN" sz="3200" b="1">
                <a:solidFill>
                  <a:schemeClr val="tx1">
                    <a:lumMod val="75000"/>
                    <a:lumOff val="25000"/>
                  </a:schemeClr>
                </a:solidFill>
              </a:rPr>
              <a:t>嵩阳书院</a:t>
            </a:r>
            <a:endParaRPr lang="zh-CN" altLang="en-US" sz="3200" b="1">
              <a:solidFill>
                <a:schemeClr val="tx1">
                  <a:lumMod val="75000"/>
                  <a:lumOff val="25000"/>
                </a:schemeClr>
              </a:solidFill>
            </a:endParaRPr>
          </a:p>
        </p:txBody>
      </p:sp>
      <p:sp>
        <p:nvSpPr>
          <p:cNvPr id="8" name="文本框 7"/>
          <p:cNvSpPr txBox="1"/>
          <p:nvPr/>
        </p:nvSpPr>
        <p:spPr>
          <a:xfrm>
            <a:off x="1212215" y="5198110"/>
            <a:ext cx="1045210" cy="583565"/>
          </a:xfrm>
          <a:prstGeom prst="rect">
            <a:avLst/>
          </a:prstGeom>
          <a:noFill/>
        </p:spPr>
        <p:txBody>
          <a:bodyPr wrap="square" rtlCol="0" anchor="t">
            <a:spAutoFit/>
          </a:bodyPr>
          <a:p>
            <a:r>
              <a:rPr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程颢</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custDataLst>
              <p:tags r:id="rId3"/>
            </p:custDataLst>
          </p:nvPr>
        </p:nvSpPr>
        <p:spPr>
          <a:xfrm>
            <a:off x="4017010" y="5236210"/>
            <a:ext cx="1045210" cy="455930"/>
          </a:xfrm>
          <a:prstGeom prst="rect">
            <a:avLst/>
          </a:prstGeom>
          <a:noFill/>
        </p:spPr>
        <p:txBody>
          <a:bodyPr wrap="square" rtlCol="0" anchor="t">
            <a:noAutofit/>
          </a:bodyPr>
          <a:p>
            <a:r>
              <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程颐</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pic>
        <p:nvPicPr>
          <p:cNvPr id="107" name="图片 106"/>
          <p:cNvPicPr/>
          <p:nvPr>
            <p:custDataLst>
              <p:tags r:id="rId4"/>
            </p:custDataLst>
          </p:nvPr>
        </p:nvPicPr>
        <p:blipFill>
          <a:blip r:embed="rId5"/>
          <a:srcRect l="4891" r="4672"/>
          <a:stretch>
            <a:fillRect/>
          </a:stretch>
        </p:blipFill>
        <p:spPr>
          <a:xfrm>
            <a:off x="6153150" y="1663700"/>
            <a:ext cx="2876550" cy="3434715"/>
          </a:xfrm>
          <a:prstGeom prst="rect">
            <a:avLst/>
          </a:prstGeom>
          <a:noFill/>
          <a:ln w="9525">
            <a:noFill/>
          </a:ln>
        </p:spPr>
      </p:pic>
      <p:sp>
        <p:nvSpPr>
          <p:cNvPr id="10" name="文本框 9"/>
          <p:cNvSpPr txBox="1"/>
          <p:nvPr/>
        </p:nvSpPr>
        <p:spPr>
          <a:xfrm>
            <a:off x="6821805" y="5185410"/>
            <a:ext cx="1542415" cy="583565"/>
          </a:xfrm>
          <a:prstGeom prst="rect">
            <a:avLst/>
          </a:prstGeom>
          <a:noFill/>
        </p:spPr>
        <p:txBody>
          <a:bodyPr wrap="square" rtlCol="0" anchor="t">
            <a:spAutoFit/>
          </a:bodyPr>
          <a:p>
            <a:r>
              <a:rPr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司马光</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pic>
        <p:nvPicPr>
          <p:cNvPr id="108" name="图片 107"/>
          <p:cNvPicPr/>
          <p:nvPr>
            <p:custDataLst>
              <p:tags r:id="rId6"/>
            </p:custDataLst>
          </p:nvPr>
        </p:nvPicPr>
        <p:blipFill>
          <a:blip r:embed="rId7"/>
          <a:stretch>
            <a:fillRect/>
          </a:stretch>
        </p:blipFill>
        <p:spPr>
          <a:xfrm>
            <a:off x="9360535" y="1316355"/>
            <a:ext cx="2632710" cy="3702685"/>
          </a:xfrm>
          <a:prstGeom prst="rect">
            <a:avLst/>
          </a:prstGeom>
          <a:noFill/>
          <a:ln w="9525">
            <a:noFill/>
          </a:ln>
        </p:spPr>
      </p:pic>
      <p:sp>
        <p:nvSpPr>
          <p:cNvPr id="11" name="文本框 10"/>
          <p:cNvSpPr txBox="1"/>
          <p:nvPr/>
        </p:nvSpPr>
        <p:spPr>
          <a:xfrm>
            <a:off x="9946640" y="5198110"/>
            <a:ext cx="1460500" cy="583565"/>
          </a:xfrm>
          <a:prstGeom prst="rect">
            <a:avLst/>
          </a:prstGeom>
          <a:noFill/>
        </p:spPr>
        <p:txBody>
          <a:bodyPr wrap="square" rtlCol="0" anchor="t">
            <a:spAutoFit/>
          </a:bodyPr>
          <a:p>
            <a:r>
              <a:rPr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范仲淹</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pic>
        <p:nvPicPr>
          <p:cNvPr id="12" name="内容占位符 11" descr="程颢 1"/>
          <p:cNvPicPr>
            <a:picLocks noChangeAspect="1"/>
          </p:cNvPicPr>
          <p:nvPr>
            <p:ph idx="1"/>
          </p:nvPr>
        </p:nvPicPr>
        <p:blipFill>
          <a:blip r:embed="rId8"/>
          <a:srcRect r="4734"/>
          <a:stretch>
            <a:fillRect/>
          </a:stretch>
        </p:blipFill>
        <p:spPr>
          <a:xfrm>
            <a:off x="372745" y="1643380"/>
            <a:ext cx="2440940" cy="3455035"/>
          </a:xfrm>
          <a:prstGeom prst="rect">
            <a:avLst/>
          </a:prstGeom>
        </p:spPr>
      </p:pic>
      <p:pic>
        <p:nvPicPr>
          <p:cNvPr id="13" name="图片 12" descr="程颐 1"/>
          <p:cNvPicPr>
            <a:picLocks noChangeAspect="1"/>
          </p:cNvPicPr>
          <p:nvPr/>
        </p:nvPicPr>
        <p:blipFill>
          <a:blip r:embed="rId9"/>
          <a:stretch>
            <a:fillRect/>
          </a:stretch>
        </p:blipFill>
        <p:spPr>
          <a:xfrm>
            <a:off x="3255010" y="1643380"/>
            <a:ext cx="2456815" cy="3503295"/>
          </a:xfrm>
          <a:prstGeom prst="rect">
            <a:avLst/>
          </a:prstGeom>
        </p:spPr>
      </p:pic>
      <p:sp>
        <p:nvSpPr>
          <p:cNvPr id="110" name="文本框 109"/>
          <p:cNvSpPr txBox="1"/>
          <p:nvPr/>
        </p:nvSpPr>
        <p:spPr>
          <a:xfrm>
            <a:off x="3413760" y="5942330"/>
            <a:ext cx="5080000" cy="583565"/>
          </a:xfrm>
          <a:prstGeom prst="rect">
            <a:avLst/>
          </a:prstGeom>
          <a:noFill/>
          <a:ln w="9525">
            <a:noFill/>
          </a:ln>
        </p:spPr>
        <p:txBody>
          <a:bodyPr>
            <a:spAutoFit/>
          </a:bodyPr>
          <a:p>
            <a:pPr indent="0" algn="ctr"/>
            <a:r>
              <a:rPr lang="zh-CN" sz="3200" b="1">
                <a:latin typeface="楷体" panose="02010609060101010101" charset="-122"/>
                <a:ea typeface="楷体" panose="02010609060101010101" charset="-122"/>
              </a:rPr>
              <a:t>重要的儒学传播圣地</a:t>
            </a:r>
            <a:endParaRPr lang="zh-CN" altLang="en-US" sz="3200" b="1">
              <a:latin typeface="楷体" panose="02010609060101010101" charset="-122"/>
              <a:ea typeface="楷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幻灯片7"/>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103" name="文本框 102"/>
          <p:cNvSpPr txBox="1"/>
          <p:nvPr/>
        </p:nvSpPr>
        <p:spPr>
          <a:xfrm>
            <a:off x="4998085" y="319405"/>
            <a:ext cx="2531745" cy="829945"/>
          </a:xfrm>
          <a:prstGeom prst="rect">
            <a:avLst/>
          </a:prstGeom>
          <a:noFill/>
          <a:ln w="9525">
            <a:noFill/>
          </a:ln>
        </p:spPr>
        <p:txBody>
          <a:bodyPr wrap="square">
            <a:spAutoFit/>
          </a:bodyPr>
          <a:p>
            <a:pPr algn="just">
              <a:lnSpc>
                <a:spcPct val="150000"/>
              </a:lnSpc>
              <a:buClrTx/>
              <a:buSzTx/>
              <a:buFontTx/>
            </a:pPr>
            <a:r>
              <a:rPr lang="zh-CN" sz="3200" b="1">
                <a:solidFill>
                  <a:schemeClr val="tx1">
                    <a:lumMod val="75000"/>
                    <a:lumOff val="25000"/>
                  </a:schemeClr>
                </a:solidFill>
              </a:rPr>
              <a:t>白鹿洞书院</a:t>
            </a:r>
            <a:endParaRPr lang="zh-CN" sz="3200" b="1">
              <a:solidFill>
                <a:schemeClr val="tx1">
                  <a:lumMod val="75000"/>
                  <a:lumOff val="25000"/>
                </a:schemeClr>
              </a:solidFill>
            </a:endParaRPr>
          </a:p>
        </p:txBody>
      </p:sp>
      <p:sp>
        <p:nvSpPr>
          <p:cNvPr id="5" name="文本框 4"/>
          <p:cNvSpPr txBox="1"/>
          <p:nvPr/>
        </p:nvSpPr>
        <p:spPr>
          <a:xfrm>
            <a:off x="4998720" y="1490345"/>
            <a:ext cx="6578600" cy="2306955"/>
          </a:xfrm>
          <a:prstGeom prst="rect">
            <a:avLst/>
          </a:prstGeom>
          <a:noFill/>
          <a:ln w="9525">
            <a:noFill/>
          </a:ln>
        </p:spPr>
        <p:txBody>
          <a:bodyPr wrap="square">
            <a:spAutoFit/>
          </a:bodyPr>
          <a:p>
            <a:pPr algn="just">
              <a:lnSpc>
                <a:spcPct val="150000"/>
              </a:lnSpc>
              <a:buClrTx/>
              <a:buSzTx/>
              <a:buFontTx/>
            </a:pPr>
            <a:r>
              <a:rPr lang="en-US" sz="3200" b="1">
                <a:solidFill>
                  <a:schemeClr val="tx1">
                    <a:lumMod val="75000"/>
                    <a:lumOff val="25000"/>
                  </a:schemeClr>
                </a:solidFill>
              </a:rPr>
              <a:t>       </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rPr>
              <a:t>位于庐山五老峰下。唐贞元年间，洛阳人李渤与其兄李涉在此隐居读书，养一白鹿自娱。</a:t>
            </a:r>
            <a:endParaRPr sz="3200" b="1">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pic>
        <p:nvPicPr>
          <p:cNvPr id="8" name="图片 7"/>
          <p:cNvPicPr/>
          <p:nvPr>
            <p:custDataLst>
              <p:tags r:id="rId3"/>
            </p:custDataLst>
          </p:nvPr>
        </p:nvPicPr>
        <p:blipFill>
          <a:blip r:embed="rId4"/>
          <a:stretch>
            <a:fillRect/>
          </a:stretch>
        </p:blipFill>
        <p:spPr>
          <a:xfrm>
            <a:off x="455930" y="1313815"/>
            <a:ext cx="4410710" cy="3414395"/>
          </a:xfrm>
          <a:prstGeom prst="rect">
            <a:avLst/>
          </a:prstGeom>
          <a:noFill/>
          <a:ln w="9525">
            <a:noFill/>
          </a:ln>
        </p:spPr>
      </p:pic>
      <p:sp>
        <p:nvSpPr>
          <p:cNvPr id="6" name="文本框 5"/>
          <p:cNvSpPr txBox="1"/>
          <p:nvPr/>
        </p:nvSpPr>
        <p:spPr>
          <a:xfrm>
            <a:off x="608330" y="4745355"/>
            <a:ext cx="8179435" cy="1568450"/>
          </a:xfrm>
          <a:prstGeom prst="rect">
            <a:avLst/>
          </a:prstGeom>
          <a:noFill/>
        </p:spPr>
        <p:txBody>
          <a:bodyPr wrap="square" rtlCol="0" anchor="t">
            <a:spAutoFit/>
          </a:bodyPr>
          <a:p>
            <a:pPr algn="just">
              <a:lnSpc>
                <a:spcPct val="150000"/>
              </a:lnSpc>
              <a:buClrTx/>
              <a:buSzTx/>
              <a:buFontTx/>
            </a:pPr>
            <a:r>
              <a:rPr 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    </a:t>
            </a:r>
            <a:r>
              <a:rPr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南宋时，朱熹曾在此重建院宇，亲自讲学，吸引众多知名学</a:t>
            </a:r>
            <a:r>
              <a:rPr lang="zh-CN"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rPr>
              <a:t>者。</a:t>
            </a:r>
            <a:endParaRPr lang="zh-CN" altLang="en-US" sz="3200" b="1">
              <a:solidFill>
                <a:schemeClr val="tx1">
                  <a:lumMod val="75000"/>
                  <a:lumOff val="25000"/>
                </a:schemeClr>
              </a:solidFill>
              <a:latin typeface="楷体" panose="02010609060101010101" charset="-122"/>
              <a:ea typeface="楷体" panose="02010609060101010101" charset="-122"/>
              <a:cs typeface="楷体" panose="02010609060101010101" charset="-122"/>
              <a:sym typeface="+mn-ea"/>
            </a:endParaRPr>
          </a:p>
        </p:txBody>
      </p:sp>
      <p:pic>
        <p:nvPicPr>
          <p:cNvPr id="109" name="图片 108"/>
          <p:cNvPicPr/>
          <p:nvPr/>
        </p:nvPicPr>
        <p:blipFill>
          <a:blip r:embed="rId5"/>
          <a:stretch>
            <a:fillRect/>
          </a:stretch>
        </p:blipFill>
        <p:spPr>
          <a:xfrm>
            <a:off x="9020810" y="3905885"/>
            <a:ext cx="2404110" cy="27552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COMMONDATA" val="eyJoZGlkIjoiM2I1OWZkOTk5OGRjNzk2OTBhZWZkNmJjODA4MzljZTEifQ=="/>
  <p:tag name="KSO_WPP_MARK_KEY" val="1d24107a-5f32-416a-bd7b-02e76267198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1104</Words>
  <Application>WPS 演示</Application>
  <PresentationFormat>宽屏</PresentationFormat>
  <Paragraphs>115</Paragraphs>
  <Slides>15</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宋体</vt:lpstr>
      <vt:lpstr>Wingdings</vt:lpstr>
      <vt:lpstr>Wingdings</vt:lpstr>
      <vt:lpstr>华文行楷</vt:lpstr>
      <vt:lpstr>楷体</vt:lpstr>
      <vt:lpstr>微软雅黑</vt:lpstr>
      <vt:lpstr>Arial Unicode MS</vt:lpstr>
      <vt:lpstr>Calibri</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王艺琳</cp:lastModifiedBy>
  <cp:revision>162</cp:revision>
  <dcterms:created xsi:type="dcterms:W3CDTF">2019-06-19T02:08:00Z</dcterms:created>
  <dcterms:modified xsi:type="dcterms:W3CDTF">2023-07-19T06:03:33Z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2052-11.1.0.14235</vt:lpwstr>
  </property>
  <property fmtid="{D5CDD505-2E9C-101B-9397-08002B2CF9AE}" pid="3" name="ICV">
    <vt:lpwstr>5F3AA34B2FA346F1900B64DE351869EB_13</vt:lpwstr>
  </property>
</Properties>
</file>