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sldIdLst>
    <p:sldId id="256" r:id="rId4"/>
    <p:sldId id="296" r:id="rId5"/>
    <p:sldId id="297" r:id="rId7"/>
    <p:sldId id="298" r:id="rId8"/>
    <p:sldId id="299" r:id="rId9"/>
    <p:sldId id="307" r:id="rId10"/>
    <p:sldId id="308" r:id="rId11"/>
    <p:sldId id="309" r:id="rId12"/>
    <p:sldId id="311" r:id="rId13"/>
    <p:sldId id="313" r:id="rId14"/>
    <p:sldId id="317" r:id="rId15"/>
    <p:sldId id="316" r:id="rId16"/>
    <p:sldId id="315" r:id="rId17"/>
    <p:sldId id="320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F9"/>
    <a:srgbClr val="FFF9EB"/>
    <a:srgbClr val="EFE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78" d="100"/>
          <a:sy n="78" d="100"/>
        </p:scale>
        <p:origin x="225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59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BE24-CB38-4702-B3D6-F0CEDE3A91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04DC8-EB3B-4D85-B648-54AB63D482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04DC8-EB3B-4D85-B648-54AB63D482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BE24-CB38-4702-B3D6-F0CEDE3A91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BE24-CB38-4702-B3D6-F0CEDE3A91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BE24-CB38-4702-B3D6-F0CEDE3A91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04DC8-EB3B-4D85-B648-54AB63D482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758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" y="2262"/>
            <a:ext cx="12186096" cy="6853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CFB5-B6E3-4DDB-87EF-7EE911F9B5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80B3B-D17D-4C48-956A-2F9264B0D2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CFB5-B6E3-4DDB-87EF-7EE911F9B5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80B3B-D17D-4C48-956A-2F9264B0D2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2" b="34471"/>
          <a:stretch>
            <a:fillRect/>
          </a:stretch>
        </p:blipFill>
        <p:spPr>
          <a:xfrm>
            <a:off x="0" y="2262"/>
            <a:ext cx="12189048" cy="68557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50655" y="-136450"/>
            <a:ext cx="4134679" cy="23257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70" b="24663"/>
          <a:stretch>
            <a:fillRect/>
          </a:stretch>
        </p:blipFill>
        <p:spPr>
          <a:xfrm>
            <a:off x="2952" y="2262"/>
            <a:ext cx="12189048" cy="685573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4" y="-107290"/>
            <a:ext cx="4134679" cy="23257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CFB5-B6E3-4DDB-87EF-7EE911F9B5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80B3B-D17D-4C48-956A-2F9264B0D2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CFB5-B6E3-4DDB-87EF-7EE911F9B5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80B3B-D17D-4C48-956A-2F9264B0D2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CFB5-B6E3-4DDB-87EF-7EE911F9B5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80B3B-D17D-4C48-956A-2F9264B0D2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70" b="24663"/>
          <a:stretch>
            <a:fillRect/>
          </a:stretch>
        </p:blipFill>
        <p:spPr>
          <a:xfrm>
            <a:off x="2952" y="2262"/>
            <a:ext cx="12189048" cy="6855738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EF9">
                  <a:alpha val="0"/>
                </a:srgbClr>
              </a:gs>
              <a:gs pos="68000">
                <a:srgbClr val="FFFEF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CFB5-B6E3-4DDB-87EF-7EE911F9B5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80B3B-D17D-4C48-956A-2F9264B0D2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CFB5-B6E3-4DDB-87EF-7EE911F9B5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80B3B-D17D-4C48-956A-2F9264B0D2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tags" Target="../tags/tag57.xml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CCFB5-B6E3-4DDB-87EF-7EE911F9B5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80B3B-D17D-4C48-956A-2F9264B0D29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58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6.png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8.sv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9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3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墙上有涂鸦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027" y="5118288"/>
            <a:ext cx="471825" cy="476450"/>
          </a:xfrm>
          <a:prstGeom prst="rect">
            <a:avLst/>
          </a:prstGeom>
        </p:spPr>
      </p:pic>
      <p:pic>
        <p:nvPicPr>
          <p:cNvPr id="7" name="图片 6" descr="诗词小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0" y="-419735"/>
            <a:ext cx="6858000" cy="71640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80985" y="2275840"/>
            <a:ext cx="62166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3600" b="1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何为文化</a:t>
            </a:r>
            <a:endParaRPr lang="zh-CN" altLang="en-US" sz="3600" b="1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418387" y="1276238"/>
            <a:ext cx="1281430" cy="304609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R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服饰</a:t>
            </a:r>
            <a:endParaRPr kumimoji="0" lang="zh-CN" altLang="en-US" sz="3200" b="1" i="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义启隶书体" panose="02010601030101010101" pitchFamily="2" charset="-122"/>
              <a:ea typeface="义启隶书体" panose="02010601030101010101" pitchFamily="2" charset="-122"/>
            </a:endParaRPr>
          </a:p>
          <a:p>
            <a:pPr marR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建筑</a:t>
            </a:r>
            <a:endParaRPr kumimoji="0" lang="zh-CN" altLang="en-US" sz="3200" b="1" i="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义启隶书体" panose="02010601030101010101" pitchFamily="2" charset="-122"/>
              <a:ea typeface="义启隶书体" panose="02010601030101010101" pitchFamily="2" charset="-122"/>
            </a:endParaRPr>
          </a:p>
          <a:p>
            <a:pPr marR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音乐</a:t>
            </a:r>
            <a:endParaRPr kumimoji="0" lang="zh-CN" altLang="en-US" sz="3200" b="1" i="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义启隶书体" panose="02010601030101010101" pitchFamily="2" charset="-122"/>
              <a:ea typeface="义启隶书体" panose="02010601030101010101" pitchFamily="2" charset="-122"/>
            </a:endParaRPr>
          </a:p>
          <a:p>
            <a:pPr marR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体育</a:t>
            </a:r>
            <a:endParaRPr kumimoji="0" lang="zh-CN" altLang="en-US" sz="3200" b="1" i="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义启隶书体" panose="02010601030101010101" pitchFamily="2" charset="-122"/>
              <a:ea typeface="义启隶书体" panose="02010601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044190" y="4700154"/>
            <a:ext cx="6144895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800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唐代对外开放、中外文化交流发达</a:t>
            </a:r>
            <a:endParaRPr lang="zh-CN" altLang="en-US" sz="2800" noProof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义启隶书体" panose="02010601030101010101" pitchFamily="2" charset="-122"/>
              <a:ea typeface="义启隶书体" panose="02010601030101010101" pitchFamily="2" charset="-122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800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  <a:sym typeface="+mn-ea"/>
              </a:rPr>
              <a:t>尚和合、求大同的社会追求</a:t>
            </a:r>
            <a:endParaRPr lang="zh-CN" altLang="en-US" sz="2800" noProof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义启隶书体" panose="02010601030101010101" pitchFamily="2" charset="-122"/>
              <a:ea typeface="义启隶书体" panose="02010601030101010101" pitchFamily="2" charset="-122"/>
              <a:sym typeface="+mn-ea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800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  <a:sym typeface="+mn-ea"/>
              </a:rPr>
              <a:t>兼收并蓄、开放包容的博大胸怀</a:t>
            </a:r>
            <a:endParaRPr lang="zh-CN" altLang="en-US" sz="2800" noProof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义启隶书体" panose="02010601030101010101" pitchFamily="2" charset="-122"/>
              <a:ea typeface="义启隶书体" panose="02010601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798" y="840101"/>
            <a:ext cx="7082790" cy="331025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文本框 7"/>
          <p:cNvSpPr txBox="1"/>
          <p:nvPr/>
        </p:nvSpPr>
        <p:spPr>
          <a:xfrm>
            <a:off x="9491979" y="2207257"/>
            <a:ext cx="283908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融合型文化</a:t>
            </a:r>
            <a:endParaRPr lang="zh-CN" altLang="en-US" sz="4000" b="1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义启隶书体" panose="02010601030101010101" pitchFamily="2" charset="-122"/>
              <a:ea typeface="义启隶书体" panose="02010601030101010101" pitchFamily="2" charset="-122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8768080" y="2644775"/>
            <a:ext cx="421005" cy="30924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998980" y="2319020"/>
            <a:ext cx="621665" cy="3169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4000" b="1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农耕</a:t>
            </a:r>
            <a:r>
              <a:rPr lang="zh-CN" altLang="en-US" sz="4000" b="1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型文化</a:t>
            </a:r>
            <a:endParaRPr lang="zh-CN" altLang="en-US" sz="4000" b="1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 descr="诗词小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86790" y="-211455"/>
            <a:ext cx="6858000" cy="7164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31060" y="1936115"/>
            <a:ext cx="621665" cy="3169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4000" b="1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伦理型文化</a:t>
            </a:r>
            <a:endParaRPr lang="zh-CN" altLang="en-US" sz="4000" b="1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5027295" y="1847215"/>
            <a:ext cx="614489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400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思乡诗体现了中国文化的伦理型特征</a:t>
            </a:r>
            <a:endParaRPr lang="zh-CN" altLang="en-US" sz="2800" noProof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义启隶书体" panose="02010601030101010101" pitchFamily="2" charset="-122"/>
              <a:ea typeface="义启隶书体" panose="0201060103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秋山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9650" y="2095500"/>
            <a:ext cx="4762500" cy="476250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238750" y="8878"/>
            <a:ext cx="1714500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0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大一统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义启魏碑体" panose="02010601030101010101" pitchFamily="2" charset="-122"/>
              <a:ea typeface="义启魏碑体" panose="02010601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034" b="98136" l="3250" r="94000">
                        <a14:foregroundMark x1="37250" y1="5763" x2="39500" y2="14068"/>
                        <a14:foregroundMark x1="36750" y1="4068" x2="53750" y2="2203"/>
                        <a14:foregroundMark x1="48250" y1="16610" x2="48250" y2="20169"/>
                        <a14:foregroundMark x1="63750" y1="11356" x2="63750" y2="15593"/>
                        <a14:foregroundMark x1="12250" y1="30339" x2="13750" y2="31017"/>
                        <a14:foregroundMark x1="7250" y1="29831" x2="9000" y2="30847"/>
                        <a14:foregroundMark x1="3250" y1="31186" x2="7000" y2="30678"/>
                        <a14:foregroundMark x1="30750" y1="91186" x2="52750" y2="93220"/>
                        <a14:foregroundMark x1="55250" y1="98136" x2="60500" y2="95593"/>
                        <a14:foregroundMark x1="94000" y1="86949" x2="93000" y2="91017"/>
                        <a14:backgroundMark x1="48250" y1="6102" x2="47750" y2="11525"/>
                        <a14:backgroundMark x1="46250" y1="17627" x2="46000" y2="21186"/>
                        <a14:backgroundMark x1="63250" y1="10339" x2="63250" y2="13559"/>
                        <a14:backgroundMark x1="63250" y1="15254" x2="63500" y2="17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7128" y="1611001"/>
            <a:ext cx="3410585" cy="5031105"/>
          </a:xfrm>
          <a:prstGeom prst="rect">
            <a:avLst/>
          </a:prstGeom>
        </p:spPr>
      </p:pic>
      <p:sp>
        <p:nvSpPr>
          <p:cNvPr id="10" name="文本框 1"/>
          <p:cNvSpPr txBox="1"/>
          <p:nvPr/>
        </p:nvSpPr>
        <p:spPr>
          <a:xfrm>
            <a:off x="474696" y="5165731"/>
            <a:ext cx="761936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000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政治上：建立皇帝制度和森严官制（三九卿郡县制度），建立秦律。</a:t>
            </a:r>
            <a:endParaRPr lang="zh-CN" altLang="en-US" sz="2000" noProof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义启隶书体" panose="02010601030101010101" pitchFamily="2" charset="-122"/>
              <a:ea typeface="义启隶书体" panose="02010601030101010101" pitchFamily="2" charset="-122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000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经济上：统一货币，统一度量衡，统一车轨。</a:t>
            </a:r>
            <a:endParaRPr lang="zh-CN" altLang="en-US" sz="2000" noProof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义启隶书体" panose="02010601030101010101" pitchFamily="2" charset="-122"/>
              <a:ea typeface="义启隶书体" panose="02010601030101010101" pitchFamily="2" charset="-122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000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文化上：统一文字，焚书坑儒。</a:t>
            </a:r>
            <a:endParaRPr lang="zh-CN" altLang="en-US" sz="2000" noProof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义启隶书体" panose="02010601030101010101" pitchFamily="2" charset="-122"/>
              <a:ea typeface="义启隶书体" panose="02010601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65" y="1299689"/>
            <a:ext cx="6934200" cy="3571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580765" y="1043305"/>
            <a:ext cx="8387080" cy="33229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义启隶书体" panose="02010601030101010101" pitchFamily="2" charset="-122"/>
                <a:ea typeface="义启隶书体" panose="02010601030101010101" pitchFamily="2" charset="-122"/>
              </a:rPr>
              <a:t>     </a:t>
            </a:r>
            <a:r>
              <a:rPr sz="2800" b="1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义启隶书体" panose="02010601030101010101" pitchFamily="2" charset="-122"/>
                <a:ea typeface="义启隶书体" panose="02010601030101010101" pitchFamily="2" charset="-122"/>
              </a:rPr>
              <a:t>中华民族能够在顺境中从容淡定、在逆境中奋进崛起，从根本上说，就是因为</a:t>
            </a:r>
            <a:r>
              <a:rPr sz="2800" b="1" noProof="0" dirty="0">
                <a:solidFill>
                  <a:srgbClr val="FF0000"/>
                </a:solidFill>
                <a:latin typeface="义启隶书体" panose="02010601030101010101" pitchFamily="2" charset="-122"/>
                <a:ea typeface="义启隶书体" panose="02010601030101010101" pitchFamily="2" charset="-122"/>
              </a:rPr>
              <a:t>中华优秀传统文化</a:t>
            </a:r>
            <a:r>
              <a:rPr sz="2800" b="1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义启隶书体" panose="02010601030101010101" pitchFamily="2" charset="-122"/>
                <a:ea typeface="义启隶书体" panose="02010601030101010101" pitchFamily="2" charset="-122"/>
              </a:rPr>
              <a:t>的持久涵养。特别是贯穿其中的</a:t>
            </a:r>
            <a:r>
              <a:rPr sz="2800" b="1" noProof="0" dirty="0">
                <a:solidFill>
                  <a:srgbClr val="FF0000"/>
                </a:solidFill>
                <a:latin typeface="义启隶书体" panose="02010601030101010101" pitchFamily="2" charset="-122"/>
                <a:ea typeface="义启隶书体" panose="02010601030101010101" pitchFamily="2" charset="-122"/>
              </a:rPr>
              <a:t>思想理念、传统美德、人文精神，</a:t>
            </a:r>
            <a:r>
              <a:rPr sz="2800" b="1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义启隶书体" panose="02010601030101010101" pitchFamily="2" charset="-122"/>
                <a:ea typeface="义启隶书体" panose="02010601030101010101" pitchFamily="2" charset="-122"/>
              </a:rPr>
              <a:t>为中华民族生生不息、发展壮大提供了强大精神支撑。</a:t>
            </a:r>
            <a:endParaRPr sz="2800" b="1" noProof="0" dirty="0">
              <a:solidFill>
                <a:schemeClr val="tx1">
                  <a:lumMod val="95000"/>
                  <a:lumOff val="5000"/>
                </a:schemeClr>
              </a:solidFill>
              <a:latin typeface="义启隶书体" panose="02010601030101010101" pitchFamily="2" charset="-122"/>
              <a:ea typeface="义启隶书体" panose="02010601030101010101" pitchFamily="2" charset="-122"/>
            </a:endParaRPr>
          </a:p>
        </p:txBody>
      </p:sp>
      <p:pic>
        <p:nvPicPr>
          <p:cNvPr id="2" name="图形 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68510" y="2811486"/>
            <a:ext cx="2896395" cy="39359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225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635" y="2381885"/>
            <a:ext cx="7579995" cy="534924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224548" y="448064"/>
            <a:ext cx="5733381" cy="644225"/>
            <a:chOff x="3224548" y="448064"/>
            <a:chExt cx="5733381" cy="644225"/>
          </a:xfrm>
        </p:grpSpPr>
        <p:sp>
          <p:nvSpPr>
            <p:cNvPr id="6" name="文本框 5"/>
            <p:cNvSpPr txBox="1"/>
            <p:nvPr/>
          </p:nvSpPr>
          <p:spPr>
            <a:xfrm>
              <a:off x="3376271" y="448064"/>
              <a:ext cx="543945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义启隶书体" panose="02010601030101010101" pitchFamily="2" charset="-122"/>
                  <a:ea typeface="义启隶书体" panose="02010601030101010101" pitchFamily="2" charset="-122"/>
                </a:rPr>
                <a:t>《辞海》对文化的定义</a:t>
              </a:r>
              <a:endParaRPr lang="zh-CN" altLang="en-US" sz="3200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224548" y="517580"/>
              <a:ext cx="428888" cy="57470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529041" y="517580"/>
              <a:ext cx="428888" cy="574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4411980" y="1031875"/>
            <a:ext cx="7517130" cy="592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3500"/>
              </a:lnSpc>
            </a:pPr>
            <a:r>
              <a:rPr lang="en-US" altLang="zh-CN" sz="2400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    </a:t>
            </a:r>
            <a:r>
              <a:rPr lang="zh-CN" altLang="en-US" sz="2400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从广义来说，指人类社会历史实践过程中创造的物质财富和精神财富的总和。从狭义来说，指社会的意识形态，以及与之相适应的制度和组织机构。文化是一种历史现象，每一社会都有与其相适应的文化，并随着社会物质生产的发展而发展。作为意识形态的文化，是一定社会的政治和经济的反映，又给予巨大影响和作用于一定社会的政治和经济。在有阶级的社会中，它具有阶级性。随着民族的产生和发展，文化具有民族性，通过民族形式的发展，形成民族的传统。文化的发展具有历史的连续性，社会物质生产发展的连续性是文化发展历史连续性的基础。无产阶级文化是批判地继承人类历史优秀文化遗产和总结阶级斗争、生产斗争和科学实验的实践经验而创造发展起来的。</a:t>
            </a:r>
            <a:endParaRPr lang="zh-CN" altLang="en-US" sz="2400" noProof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义启隶书体" panose="02010601030101010101" pitchFamily="2" charset="-122"/>
              <a:ea typeface="义启隶书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prestig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88303bd94b425f5906ef5595c1eb2b9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46495" y="2634696"/>
            <a:ext cx="2510274" cy="449701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239520" y="882650"/>
            <a:ext cx="9084945" cy="42462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义启隶书体" panose="02010601030101010101" pitchFamily="2" charset="-122"/>
                <a:ea typeface="义启隶书体" panose="02010601030101010101" pitchFamily="2" charset="-122"/>
              </a:rPr>
              <a:t>   </a:t>
            </a:r>
            <a:r>
              <a:rPr lang="zh-CN" altLang="en-US" sz="4000" b="1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文化，</a:t>
            </a:r>
            <a:r>
              <a:rPr lang="zh-CN" altLang="en-US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义启隶书体" panose="02010601030101010101" pitchFamily="2" charset="-122"/>
                <a:ea typeface="义启隶书体" panose="02010601030101010101" pitchFamily="2" charset="-122"/>
              </a:rPr>
              <a:t>是</a:t>
            </a:r>
            <a:r>
              <a:rPr kumimoji="0" lang="zh-CN" alt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义启隶书体" panose="02010601030101010101" pitchFamily="2" charset="-122"/>
                <a:ea typeface="义启隶书体" panose="02010601030101010101" pitchFamily="2" charset="-122"/>
              </a:rPr>
              <a:t>一种成为</a:t>
            </a:r>
            <a:r>
              <a:rPr kumimoji="0" lang="zh-CN" altLang="en-US" sz="40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义启隶书体" panose="02010601030101010101" pitchFamily="2" charset="-122"/>
                <a:ea typeface="义启隶书体" panose="02010601030101010101" pitchFamily="2" charset="-122"/>
              </a:rPr>
              <a:t>习惯</a:t>
            </a:r>
            <a:r>
              <a:rPr kumimoji="0" lang="zh-CN" alt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义启隶书体" panose="02010601030101010101" pitchFamily="2" charset="-122"/>
                <a:ea typeface="义启隶书体" panose="02010601030101010101" pitchFamily="2" charset="-122"/>
              </a:rPr>
              <a:t>的</a:t>
            </a:r>
            <a:r>
              <a:rPr kumimoji="0" lang="zh-CN" alt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义启隶书体" panose="02010601030101010101" pitchFamily="2" charset="-122"/>
                <a:ea typeface="义启隶书体" panose="02010601030101010101" pitchFamily="2" charset="-122"/>
              </a:rPr>
              <a:t>精神价值和生活方式。</a:t>
            </a:r>
            <a:r>
              <a:rPr kumimoji="0" lang="zh-CN" alt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义启隶书体" panose="02010601030101010101" pitchFamily="2" charset="-122"/>
                <a:ea typeface="义启隶书体" panose="02010601030101010101" pitchFamily="2" charset="-122"/>
              </a:rPr>
              <a:t>它的最终成果是</a:t>
            </a:r>
            <a:r>
              <a:rPr kumimoji="0" lang="zh-CN" alt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义启隶书体" panose="02010601030101010101" pitchFamily="2" charset="-122"/>
                <a:ea typeface="义启隶书体" panose="02010601030101010101" pitchFamily="2" charset="-122"/>
              </a:rPr>
              <a:t>集体人格</a:t>
            </a:r>
            <a:r>
              <a:rPr kumimoji="0" lang="zh-CN" alt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义启隶书体" panose="02010601030101010101" pitchFamily="2" charset="-122"/>
                <a:ea typeface="义启隶书体" panose="02010601030101010101" pitchFamily="2" charset="-122"/>
              </a:rPr>
              <a:t>。中国文化是中国人形成了习惯的精神价值和生活方式。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义启隶书体" panose="02010601030101010101" pitchFamily="2" charset="-122"/>
              <a:ea typeface="义启隶书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形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7673420" y="283195"/>
            <a:ext cx="4827416" cy="173798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937510" y="2152015"/>
            <a:ext cx="7192645" cy="10147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哪些属于中华优秀传统文化？</a:t>
            </a:r>
            <a:endParaRPr kumimoji="0" lang="zh-CN" altLang="en-US" sz="4000" b="1" i="0" u="none" strike="noStrike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义启隶书体" panose="02010601030101010101" pitchFamily="2" charset="-122"/>
              <a:ea typeface="义启隶书体" panose="02010601030101010101" pitchFamily="2" charset="-122"/>
            </a:endParaRPr>
          </a:p>
        </p:txBody>
      </p:sp>
      <p:pic>
        <p:nvPicPr>
          <p:cNvPr id="12" name="图形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8" y="2668240"/>
            <a:ext cx="2793173" cy="4189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comb/>
      </p:transition>
    </mc:Choice>
    <mc:Fallback>
      <p:transition spd="slow" advClick="0" advTm="0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诗词小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24940" y="1972945"/>
            <a:ext cx="6858000" cy="716407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998980" y="2319020"/>
            <a:ext cx="621665" cy="3169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4000" b="1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农耕</a:t>
            </a:r>
            <a:r>
              <a:rPr lang="zh-CN" altLang="en-US" sz="4000" b="1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型文化</a:t>
            </a:r>
            <a:endParaRPr lang="zh-CN" altLang="en-US" sz="4000" b="1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农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1600200"/>
            <a:ext cx="12192635" cy="5415280"/>
          </a:xfrm>
          <a:prstGeom prst="rect">
            <a:avLst/>
          </a:prstGeom>
        </p:spPr>
      </p:pic>
      <p:pic>
        <p:nvPicPr>
          <p:cNvPr id="3" name="图片 2" descr="诗词小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31900" y="243205"/>
            <a:ext cx="6858000" cy="7164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85950" y="2495550"/>
            <a:ext cx="621665" cy="3169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4000" b="1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农耕</a:t>
            </a:r>
            <a:r>
              <a:rPr lang="zh-CN" altLang="en-US" sz="4000" b="1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型文化</a:t>
            </a:r>
            <a:endParaRPr lang="zh-CN" altLang="en-US" sz="4000" b="1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35195" y="1480820"/>
            <a:ext cx="1960880" cy="10147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marR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吃了吗？</a:t>
            </a:r>
            <a:endParaRPr kumimoji="0" lang="zh-CN" altLang="en-US" sz="4000" b="1" i="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义启隶书体" panose="02010601030101010101" pitchFamily="2" charset="-122"/>
              <a:ea typeface="义启隶书体" panose="02010601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06970" y="1092835"/>
            <a:ext cx="4130675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    </a:t>
            </a:r>
            <a:r>
              <a:rPr lang="zh-CN" altLang="en-US" sz="2800" b="1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“吃”进入到了中国人生活的方方面面，这件小事对中国人意味着什么？</a:t>
            </a:r>
            <a:endParaRPr lang="zh-CN" altLang="en-US" sz="2800" b="1" noProof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义启隶书体" panose="02010601030101010101" pitchFamily="2" charset="-122"/>
              <a:ea typeface="义启隶书体" panose="0201060103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314950" y="1640205"/>
            <a:ext cx="6106795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    </a:t>
            </a:r>
            <a:r>
              <a:rPr lang="zh-CN" altLang="en-US" sz="2800" b="1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唐朝是让现代的我们都神往的时代，它开放、包容、绚烂，出现了民族的融合。</a:t>
            </a:r>
            <a:endParaRPr lang="zh-CN" altLang="en-US" sz="2800" b="1" noProof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义启隶书体" panose="02010601030101010101" pitchFamily="2" charset="-122"/>
              <a:ea typeface="义启隶书体" panose="02010601030101010101" pitchFamily="2" charset="-122"/>
            </a:endParaRPr>
          </a:p>
        </p:txBody>
      </p:sp>
      <p:pic>
        <p:nvPicPr>
          <p:cNvPr id="9" name="图片 8" descr="融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8770" y="-85090"/>
            <a:ext cx="5143500" cy="72523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200910" y="962025"/>
            <a:ext cx="621665" cy="3169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4000" b="1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融合型文化</a:t>
            </a:r>
            <a:endParaRPr lang="zh-CN" altLang="en-US" sz="4000" b="1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950585" y="306070"/>
            <a:ext cx="5537200" cy="7372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义启魏碑体" panose="02010601030101010101" pitchFamily="2" charset="-122"/>
                <a:ea typeface="义启魏碑体" panose="02010601030101010101" pitchFamily="2" charset="-122"/>
              </a:rPr>
              <a:t>    </a:t>
            </a:r>
            <a:r>
              <a:rPr lang="zh-CN" altLang="en-US" sz="2800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唐代长安有什么美食？</a:t>
            </a:r>
            <a:endParaRPr lang="zh-CN" altLang="en-US" sz="2800" noProof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义启隶书体" panose="02010601030101010101" pitchFamily="2" charset="-122"/>
              <a:ea typeface="义启隶书体" panose="02010601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96635" y="1343025"/>
            <a:ext cx="5850255" cy="52622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义启魏碑体" panose="02010601030101010101" pitchFamily="2" charset="-122"/>
                <a:ea typeface="义启魏碑体" panose="02010601030101010101" pitchFamily="2" charset="-122"/>
              </a:rPr>
              <a:t>    </a:t>
            </a:r>
            <a:r>
              <a:rPr lang="zh-CN" altLang="en-US" sz="2800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水盆羊肉：羊腿肉两片，肋排肉偏肥一片半，粉丝绵软，羊肉喷香，肉烂汤鲜。连盛汤的碗都要用沸水保温，随用随取。</a:t>
            </a:r>
            <a:endParaRPr lang="zh-CN" altLang="en-US" sz="2800" noProof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义启隶书体" panose="02010601030101010101" pitchFamily="2" charset="-122"/>
              <a:ea typeface="义启隶书体" panose="02010601030101010101" pitchFamily="2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800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    武媚娘爱吃冷修羊，她在给别人的信里，甚至把羊叫作“珍郎”；唐肃宗李亨做太子时，经常会陪同唐玄宗吃羊腿肉……</a:t>
            </a:r>
            <a:endParaRPr lang="zh-CN" altLang="en-US" sz="2800" noProof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义启隶书体" panose="02010601030101010101" pitchFamily="2" charset="-122"/>
              <a:ea typeface="义启隶书体" panose="02010601030101010101" pitchFamily="2" charset="-122"/>
            </a:endParaRPr>
          </a:p>
        </p:txBody>
      </p:sp>
      <p:pic>
        <p:nvPicPr>
          <p:cNvPr id="7" name="图片 6" descr="西安"/>
          <p:cNvPicPr>
            <a:picLocks noChangeAspect="1"/>
          </p:cNvPicPr>
          <p:nvPr/>
        </p:nvPicPr>
        <p:blipFill>
          <a:blip r:embed="rId1"/>
          <a:srcRect t="29178"/>
          <a:stretch>
            <a:fillRect/>
          </a:stretch>
        </p:blipFill>
        <p:spPr>
          <a:xfrm>
            <a:off x="0" y="3322320"/>
            <a:ext cx="6403340" cy="308102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792345" y="0"/>
            <a:ext cx="3178810" cy="10147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帷帽 胡帽</a:t>
            </a:r>
            <a:endParaRPr kumimoji="0" lang="zh-CN" altLang="en-US" sz="4000" b="1" i="0" u="none" strike="noStrike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义启隶书体" panose="02010601030101010101" pitchFamily="2" charset="-122"/>
              <a:ea typeface="义启隶书体" panose="02010601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56405" y="1591945"/>
            <a:ext cx="3283585" cy="487616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015" y="1591945"/>
            <a:ext cx="3438525" cy="48672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60" y="1593850"/>
            <a:ext cx="3244850" cy="48742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85740" y="354330"/>
            <a:ext cx="1781175" cy="10147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隶书体" panose="02010601030101010101" pitchFamily="2" charset="-122"/>
                <a:ea typeface="义启隶书体" panose="02010601030101010101" pitchFamily="2" charset="-122"/>
              </a:rPr>
              <a:t>自雨亭</a:t>
            </a:r>
            <a:endParaRPr kumimoji="0" lang="zh-CN" altLang="en-US" sz="4000" b="1" i="0" u="none" strike="noStrike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义启隶书体" panose="02010601030101010101" pitchFamily="2" charset="-122"/>
              <a:ea typeface="义启隶书体" panose="02010601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405" y="1976751"/>
            <a:ext cx="6667500" cy="41148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2540" y="2698115"/>
            <a:ext cx="4829175" cy="4306570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commondata" val="eyJoZGlkIjoiNDJhNmRkNzViNjZjOGM5ZmM5NmM2ZGNkODZhMjZmMWY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efzy10">
      <a:majorFont>
        <a:latin typeface="思源黑体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867</Words>
  <Application>WPS 演示</Application>
  <PresentationFormat>宽屏</PresentationFormat>
  <Paragraphs>56</Paragraphs>
  <Slides>14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Wingdings</vt:lpstr>
      <vt:lpstr>楷体</vt:lpstr>
      <vt:lpstr>义启隶书体</vt:lpstr>
      <vt:lpstr>隶书</vt:lpstr>
      <vt:lpstr>义启魏碑体</vt:lpstr>
      <vt:lpstr>Arial Unicode MS</vt:lpstr>
      <vt:lpstr>思源黑体</vt:lpstr>
      <vt:lpstr>黑体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王凌燕</dc:creator>
  <cp:lastModifiedBy>周静研</cp:lastModifiedBy>
  <cp:revision>61</cp:revision>
  <dcterms:created xsi:type="dcterms:W3CDTF">2021-09-19T14:24:00Z</dcterms:created>
  <dcterms:modified xsi:type="dcterms:W3CDTF">2024-02-23T00:50:17Z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359D2E98D9BE4D29805D580F45F6872F_13</vt:lpwstr>
  </property>
  <property fmtid="{D5CDD505-2E9C-101B-9397-08002B2CF9AE}" pid="3" name="KSOProductBuildVer">
    <vt:lpwstr>2052-12.1.0.16250</vt:lpwstr>
  </property>
</Properties>
</file>