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9" r:id="rId3"/>
    <p:sldId id="262" r:id="rId5"/>
    <p:sldId id="260" r:id="rId6"/>
    <p:sldId id="348" r:id="rId7"/>
    <p:sldId id="306" r:id="rId8"/>
    <p:sldId id="307" r:id="rId9"/>
    <p:sldId id="308" r:id="rId10"/>
    <p:sldId id="313" r:id="rId11"/>
    <p:sldId id="312" r:id="rId12"/>
    <p:sldId id="311" r:id="rId13"/>
    <p:sldId id="310" r:id="rId14"/>
    <p:sldId id="432" r:id="rId15"/>
    <p:sldId id="314" r:id="rId16"/>
    <p:sldId id="315" r:id="rId17"/>
    <p:sldId id="316" r:id="rId18"/>
    <p:sldId id="264" r:id="rId19"/>
    <p:sldId id="317" r:id="rId20"/>
    <p:sldId id="318" r:id="rId21"/>
    <p:sldId id="321" r:id="rId22"/>
    <p:sldId id="431" r:id="rId23"/>
    <p:sldId id="288" r:id="rId24"/>
    <p:sldId id="347" r:id="rId25"/>
    <p:sldId id="428" r:id="rId26"/>
    <p:sldId id="387" r:id="rId27"/>
    <p:sldId id="407" r:id="rId28"/>
    <p:sldId id="408" r:id="rId29"/>
    <p:sldId id="429" r:id="rId30"/>
    <p:sldId id="388" r:id="rId31"/>
    <p:sldId id="410" r:id="rId32"/>
    <p:sldId id="412" r:id="rId33"/>
    <p:sldId id="413" r:id="rId34"/>
    <p:sldId id="414" r:id="rId35"/>
    <p:sldId id="415" r:id="rId36"/>
    <p:sldId id="416" r:id="rId37"/>
    <p:sldId id="417" r:id="rId38"/>
    <p:sldId id="430" r:id="rId39"/>
    <p:sldId id="419" r:id="rId40"/>
    <p:sldId id="420" r:id="rId41"/>
    <p:sldId id="421" r:id="rId42"/>
    <p:sldId id="422" r:id="rId43"/>
    <p:sldId id="423" r:id="rId44"/>
    <p:sldId id="424" r:id="rId45"/>
    <p:sldId id="425" r:id="rId46"/>
  </p:sldIdLst>
  <p:sldSz cx="12192000" cy="6858000"/>
  <p:notesSz cx="6858000" cy="9144000"/>
  <p:embeddedFontLst>
    <p:embeddedFont>
      <p:font typeface="南构钦雕汉古" panose="00020600040101010101" pitchFamily="18" charset="-122"/>
      <p:regular r:id="rId50"/>
    </p:embeddedFont>
    <p:embeddedFont>
      <p:font typeface="等线" panose="02010600030101010101" charset="-122"/>
      <p:regular r:id="rId51"/>
    </p:embeddedFont>
    <p:embeddedFont>
      <p:font typeface="等线 Light" panose="02010600030101010101" charset="-122"/>
      <p:regular r:id="rId52"/>
    </p:embeddedFont>
    <p:embeddedFont>
      <p:font typeface="仿宋" panose="02010609060101010101" charset="-122"/>
      <p:regular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A20000"/>
    <a:srgbClr val="F2F2F2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3" autoAdjust="0"/>
    <p:restoredTop sz="76557" autoAdjust="0"/>
  </p:normalViewPr>
  <p:slideViewPr>
    <p:cSldViewPr snapToGrid="0">
      <p:cViewPr>
        <p:scale>
          <a:sx n="80" d="100"/>
          <a:sy n="80" d="100"/>
        </p:scale>
        <p:origin x="16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gs" Target="tags/tag2.xml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ED6A8-FD2E-4806-B17A-FC81FC6C32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https://ibaotu.com/sucai/18438134.html, https://ibaotu.com/sucai/18289640.html, https://ibaotu.com/sucai/is1_1095.html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https://ibaotu.com/Font/quanbu-0/7b3f7ceee60c96f7cbb9a5f4db3113e3.html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https://ibaotu.com/sucai/18254645.html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DF275-5DDB-4078-B6D8-45E17D7F9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E17B5-5D8B-47DA-BFF8-772A312D0F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56231-F5FB-4FC6-920C-E798C2BE61F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5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1" Type="http://schemas.openxmlformats.org/officeDocument/2006/relationships/notesSlide" Target="../notesSlides/notesSlide3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5477699" y="3303216"/>
            <a:ext cx="6714296" cy="4426025"/>
          </a:xfrm>
          <a:prstGeom prst="rect">
            <a:avLst/>
          </a:prstGeom>
          <a:blipFill>
            <a:blip r:embed="rId1">
              <a:alphaModFix amt="45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矩形 49"/>
          <p:cNvSpPr/>
          <p:nvPr/>
        </p:nvSpPr>
        <p:spPr>
          <a:xfrm rot="9000000">
            <a:off x="3790904" y="5152174"/>
            <a:ext cx="1996388" cy="1957832"/>
          </a:xfrm>
          <a:prstGeom prst="rect">
            <a:avLst/>
          </a:prstGeom>
          <a:blipFill>
            <a:blip r:embed="rId3">
              <a:alphaModFix amt="4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546370" y="458739"/>
            <a:ext cx="3125109" cy="5911865"/>
            <a:chOff x="4546370" y="458739"/>
            <a:chExt cx="3125109" cy="5911865"/>
          </a:xfrm>
        </p:grpSpPr>
        <p:sp>
          <p:nvSpPr>
            <p:cNvPr id="51" name="矩形 50"/>
            <p:cNvSpPr/>
            <p:nvPr/>
          </p:nvSpPr>
          <p:spPr>
            <a:xfrm>
              <a:off x="4546370" y="458739"/>
              <a:ext cx="3125109" cy="5911865"/>
            </a:xfrm>
            <a:prstGeom prst="rect">
              <a:avLst/>
            </a:prstGeom>
            <a:blipFill dpi="0" rotWithShape="1">
              <a:blip r:embed="rId4">
                <a:alphaModFix amt="56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0130" y="5221995"/>
              <a:ext cx="1227663" cy="1148609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4636537" y="571953"/>
              <a:ext cx="2946424" cy="308908"/>
              <a:chOff x="4636537" y="571953"/>
              <a:chExt cx="2946424" cy="308908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6537" y="571954"/>
                <a:ext cx="305124" cy="308907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277837" y="571953"/>
                <a:ext cx="305124" cy="308907"/>
              </a:xfrm>
              <a:prstGeom prst="rect">
                <a:avLst/>
              </a:prstGeom>
            </p:spPr>
          </p:pic>
        </p:grpSp>
        <p:grpSp>
          <p:nvGrpSpPr>
            <p:cNvPr id="39" name="组合 38"/>
            <p:cNvGrpSpPr/>
            <p:nvPr/>
          </p:nvGrpSpPr>
          <p:grpSpPr>
            <a:xfrm flipV="1">
              <a:off x="4636537" y="5976637"/>
              <a:ext cx="2946424" cy="308908"/>
              <a:chOff x="4636537" y="571953"/>
              <a:chExt cx="2946424" cy="308908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6537" y="571954"/>
                <a:ext cx="305124" cy="308907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277837" y="571953"/>
                <a:ext cx="305124" cy="308907"/>
              </a:xfrm>
              <a:prstGeom prst="rect">
                <a:avLst/>
              </a:prstGeom>
            </p:spPr>
          </p:pic>
        </p:grpSp>
      </p:grpSp>
      <p:sp>
        <p:nvSpPr>
          <p:cNvPr id="29" name="矩形 28"/>
          <p:cNvSpPr/>
          <p:nvPr/>
        </p:nvSpPr>
        <p:spPr>
          <a:xfrm>
            <a:off x="-13754" y="1104625"/>
            <a:ext cx="4458475" cy="2104866"/>
          </a:xfrm>
          <a:prstGeom prst="rect">
            <a:avLst/>
          </a:prstGeom>
          <a:blipFill>
            <a:blip r:embed="rId7">
              <a:alphaModFix amt="4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3" y="4613880"/>
            <a:ext cx="3347282" cy="2244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56" y="3696887"/>
            <a:ext cx="1438689" cy="26737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905" y="1969130"/>
            <a:ext cx="2699800" cy="1598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13" y="1348157"/>
            <a:ext cx="1281015" cy="13340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6034" y="6017408"/>
            <a:ext cx="1501588" cy="706392"/>
          </a:xfrm>
          <a:prstGeom prst="rect">
            <a:avLst/>
          </a:prstGeom>
        </p:spPr>
      </p:pic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5103593" y="766627"/>
            <a:ext cx="1743453" cy="5318613"/>
          </a:xfrm>
        </p:spPr>
        <p:txBody>
          <a:bodyPr vert="eaVert">
            <a:noAutofit/>
          </a:bodyPr>
          <a:lstStyle/>
          <a:p>
            <a:r>
              <a:rPr lang="zh-CN" altLang="en-US" sz="9600" spc="-300" dirty="0"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节庆文化</a:t>
            </a:r>
            <a:endParaRPr lang="zh-CN" altLang="en-US" sz="9600" spc="-300" dirty="0"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7000094" y="5695131"/>
            <a:ext cx="411480" cy="388922"/>
            <a:chOff x="7800913" y="4353668"/>
            <a:chExt cx="703644" cy="665069"/>
          </a:xfrm>
        </p:grpSpPr>
        <p:sp>
          <p:nvSpPr>
            <p:cNvPr id="45" name="任意多边形: 形状 44"/>
            <p:cNvSpPr/>
            <p:nvPr/>
          </p:nvSpPr>
          <p:spPr>
            <a:xfrm>
              <a:off x="7969080" y="4353668"/>
              <a:ext cx="432566" cy="609907"/>
            </a:xfrm>
            <a:custGeom>
              <a:avLst/>
              <a:gdLst>
                <a:gd name="connsiteX0" fmla="*/ 235189 w 710441"/>
                <a:gd name="connsiteY0" fmla="*/ 1028 h 977600"/>
                <a:gd name="connsiteX1" fmla="*/ 605891 w 710441"/>
                <a:gd name="connsiteY1" fmla="*/ 272876 h 977600"/>
                <a:gd name="connsiteX2" fmla="*/ 692389 w 710441"/>
                <a:gd name="connsiteY2" fmla="*/ 618865 h 977600"/>
                <a:gd name="connsiteX3" fmla="*/ 680032 w 710441"/>
                <a:gd name="connsiteY3" fmla="*/ 878357 h 977600"/>
                <a:gd name="connsiteX4" fmla="*/ 383470 w 710441"/>
                <a:gd name="connsiteY4" fmla="*/ 977211 h 977600"/>
                <a:gd name="connsiteX5" fmla="*/ 86908 w 710441"/>
                <a:gd name="connsiteY5" fmla="*/ 903071 h 977600"/>
                <a:gd name="connsiteX6" fmla="*/ 410 w 710441"/>
                <a:gd name="connsiteY6" fmla="*/ 680649 h 977600"/>
                <a:gd name="connsiteX7" fmla="*/ 111621 w 710441"/>
                <a:gd name="connsiteY7" fmla="*/ 371730 h 977600"/>
                <a:gd name="connsiteX8" fmla="*/ 235189 w 710441"/>
                <a:gd name="connsiteY8" fmla="*/ 1028 h 977600"/>
                <a:gd name="connsiteX0-1" fmla="*/ 271681 w 746933"/>
                <a:gd name="connsiteY0-2" fmla="*/ 160 h 976732"/>
                <a:gd name="connsiteX1-3" fmla="*/ 642383 w 746933"/>
                <a:gd name="connsiteY1-4" fmla="*/ 272008 h 976732"/>
                <a:gd name="connsiteX2-5" fmla="*/ 728881 w 746933"/>
                <a:gd name="connsiteY2-6" fmla="*/ 617997 h 976732"/>
                <a:gd name="connsiteX3-7" fmla="*/ 716524 w 746933"/>
                <a:gd name="connsiteY3-8" fmla="*/ 877489 h 976732"/>
                <a:gd name="connsiteX4-9" fmla="*/ 419962 w 746933"/>
                <a:gd name="connsiteY4-10" fmla="*/ 976343 h 976732"/>
                <a:gd name="connsiteX5-11" fmla="*/ 123400 w 746933"/>
                <a:gd name="connsiteY5-12" fmla="*/ 902203 h 976732"/>
                <a:gd name="connsiteX6-13" fmla="*/ 36902 w 746933"/>
                <a:gd name="connsiteY6-14" fmla="*/ 679781 h 976732"/>
                <a:gd name="connsiteX7-15" fmla="*/ 12189 w 746933"/>
                <a:gd name="connsiteY7-16" fmla="*/ 309078 h 976732"/>
                <a:gd name="connsiteX8-17" fmla="*/ 271681 w 746933"/>
                <a:gd name="connsiteY8-18" fmla="*/ 160 h 976732"/>
                <a:gd name="connsiteX0-19" fmla="*/ 271681 w 751964"/>
                <a:gd name="connsiteY0-20" fmla="*/ 5115 h 981687"/>
                <a:gd name="connsiteX1-21" fmla="*/ 557248 w 751964"/>
                <a:gd name="connsiteY1-22" fmla="*/ 158292 h 981687"/>
                <a:gd name="connsiteX2-23" fmla="*/ 728881 w 751964"/>
                <a:gd name="connsiteY2-24" fmla="*/ 622952 h 981687"/>
                <a:gd name="connsiteX3-25" fmla="*/ 716524 w 751964"/>
                <a:gd name="connsiteY3-26" fmla="*/ 882444 h 981687"/>
                <a:gd name="connsiteX4-27" fmla="*/ 419962 w 751964"/>
                <a:gd name="connsiteY4-28" fmla="*/ 981298 h 981687"/>
                <a:gd name="connsiteX5-29" fmla="*/ 123400 w 751964"/>
                <a:gd name="connsiteY5-30" fmla="*/ 907158 h 981687"/>
                <a:gd name="connsiteX6-31" fmla="*/ 36902 w 751964"/>
                <a:gd name="connsiteY6-32" fmla="*/ 684736 h 981687"/>
                <a:gd name="connsiteX7-33" fmla="*/ 12189 w 751964"/>
                <a:gd name="connsiteY7-34" fmla="*/ 314033 h 981687"/>
                <a:gd name="connsiteX8-35" fmla="*/ 271681 w 751964"/>
                <a:gd name="connsiteY8-36" fmla="*/ 5115 h 981687"/>
                <a:gd name="connsiteX0-37" fmla="*/ 264779 w 745062"/>
                <a:gd name="connsiteY0-38" fmla="*/ 5115 h 981706"/>
                <a:gd name="connsiteX1-39" fmla="*/ 550346 w 745062"/>
                <a:gd name="connsiteY1-40" fmla="*/ 158292 h 981706"/>
                <a:gd name="connsiteX2-41" fmla="*/ 721979 w 745062"/>
                <a:gd name="connsiteY2-42" fmla="*/ 622952 h 981706"/>
                <a:gd name="connsiteX3-43" fmla="*/ 709622 w 745062"/>
                <a:gd name="connsiteY3-44" fmla="*/ 882444 h 981706"/>
                <a:gd name="connsiteX4-45" fmla="*/ 413060 w 745062"/>
                <a:gd name="connsiteY4-46" fmla="*/ 981298 h 981706"/>
                <a:gd name="connsiteX5-47" fmla="*/ 116498 w 745062"/>
                <a:gd name="connsiteY5-48" fmla="*/ 907158 h 981706"/>
                <a:gd name="connsiteX6-49" fmla="*/ 82027 w 745062"/>
                <a:gd name="connsiteY6-50" fmla="*/ 674846 h 981706"/>
                <a:gd name="connsiteX7-51" fmla="*/ 5287 w 745062"/>
                <a:gd name="connsiteY7-52" fmla="*/ 314033 h 981706"/>
                <a:gd name="connsiteX8-53" fmla="*/ 264779 w 745062"/>
                <a:gd name="connsiteY8-54" fmla="*/ 5115 h 981706"/>
                <a:gd name="connsiteX0-55" fmla="*/ 188301 w 668584"/>
                <a:gd name="connsiteY0-56" fmla="*/ 3238 h 979829"/>
                <a:gd name="connsiteX1-57" fmla="*/ 473868 w 668584"/>
                <a:gd name="connsiteY1-58" fmla="*/ 156415 h 979829"/>
                <a:gd name="connsiteX2-59" fmla="*/ 645501 w 668584"/>
                <a:gd name="connsiteY2-60" fmla="*/ 621075 h 979829"/>
                <a:gd name="connsiteX3-61" fmla="*/ 633144 w 668584"/>
                <a:gd name="connsiteY3-62" fmla="*/ 880567 h 979829"/>
                <a:gd name="connsiteX4-63" fmla="*/ 336582 w 668584"/>
                <a:gd name="connsiteY4-64" fmla="*/ 979421 h 979829"/>
                <a:gd name="connsiteX5-65" fmla="*/ 40020 w 668584"/>
                <a:gd name="connsiteY5-66" fmla="*/ 905281 h 979829"/>
                <a:gd name="connsiteX6-67" fmla="*/ 5549 w 668584"/>
                <a:gd name="connsiteY6-68" fmla="*/ 672969 h 979829"/>
                <a:gd name="connsiteX7-69" fmla="*/ 18675 w 668584"/>
                <a:gd name="connsiteY7-70" fmla="*/ 272599 h 979829"/>
                <a:gd name="connsiteX8-71" fmla="*/ 188301 w 668584"/>
                <a:gd name="connsiteY8-72" fmla="*/ 3238 h 979829"/>
                <a:gd name="connsiteX0-73" fmla="*/ 186285 w 666568"/>
                <a:gd name="connsiteY0-74" fmla="*/ 3238 h 979525"/>
                <a:gd name="connsiteX1-75" fmla="*/ 471852 w 666568"/>
                <a:gd name="connsiteY1-76" fmla="*/ 156415 h 979525"/>
                <a:gd name="connsiteX2-77" fmla="*/ 643485 w 666568"/>
                <a:gd name="connsiteY2-78" fmla="*/ 621075 h 979525"/>
                <a:gd name="connsiteX3-79" fmla="*/ 631128 w 666568"/>
                <a:gd name="connsiteY3-80" fmla="*/ 880567 h 979525"/>
                <a:gd name="connsiteX4-81" fmla="*/ 334566 w 666568"/>
                <a:gd name="connsiteY4-82" fmla="*/ 979421 h 979525"/>
                <a:gd name="connsiteX5-83" fmla="*/ 127869 w 666568"/>
                <a:gd name="connsiteY5-84" fmla="*/ 865723 h 979525"/>
                <a:gd name="connsiteX6-85" fmla="*/ 3533 w 666568"/>
                <a:gd name="connsiteY6-86" fmla="*/ 672969 h 979525"/>
                <a:gd name="connsiteX7-87" fmla="*/ 16659 w 666568"/>
                <a:gd name="connsiteY7-88" fmla="*/ 272599 h 979525"/>
                <a:gd name="connsiteX8-89" fmla="*/ 186285 w 666568"/>
                <a:gd name="connsiteY8-90" fmla="*/ 3238 h 979525"/>
                <a:gd name="connsiteX0-91" fmla="*/ 184239 w 664522"/>
                <a:gd name="connsiteY0-92" fmla="*/ 3238 h 979525"/>
                <a:gd name="connsiteX1-93" fmla="*/ 469806 w 664522"/>
                <a:gd name="connsiteY1-94" fmla="*/ 156415 h 979525"/>
                <a:gd name="connsiteX2-95" fmla="*/ 641439 w 664522"/>
                <a:gd name="connsiteY2-96" fmla="*/ 621075 h 979525"/>
                <a:gd name="connsiteX3-97" fmla="*/ 629082 w 664522"/>
                <a:gd name="connsiteY3-98" fmla="*/ 880567 h 979525"/>
                <a:gd name="connsiteX4-99" fmla="*/ 332520 w 664522"/>
                <a:gd name="connsiteY4-100" fmla="*/ 979421 h 979525"/>
                <a:gd name="connsiteX5-101" fmla="*/ 125823 w 664522"/>
                <a:gd name="connsiteY5-102" fmla="*/ 865723 h 979525"/>
                <a:gd name="connsiteX6-103" fmla="*/ 6216 w 664522"/>
                <a:gd name="connsiteY6-104" fmla="*/ 628468 h 979525"/>
                <a:gd name="connsiteX7-105" fmla="*/ 14613 w 664522"/>
                <a:gd name="connsiteY7-106" fmla="*/ 272599 h 979525"/>
                <a:gd name="connsiteX8-107" fmla="*/ 184239 w 664522"/>
                <a:gd name="connsiteY8-108" fmla="*/ 3238 h 979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664522" h="979525">
                  <a:moveTo>
                    <a:pt x="184239" y="3238"/>
                  </a:moveTo>
                  <a:cubicBezTo>
                    <a:pt x="260105" y="-16126"/>
                    <a:pt x="393606" y="53442"/>
                    <a:pt x="469806" y="156415"/>
                  </a:cubicBezTo>
                  <a:cubicBezTo>
                    <a:pt x="546006" y="259388"/>
                    <a:pt x="614893" y="500383"/>
                    <a:pt x="641439" y="621075"/>
                  </a:cubicBezTo>
                  <a:cubicBezTo>
                    <a:pt x="667985" y="741767"/>
                    <a:pt x="680568" y="820843"/>
                    <a:pt x="629082" y="880567"/>
                  </a:cubicBezTo>
                  <a:cubicBezTo>
                    <a:pt x="577596" y="940291"/>
                    <a:pt x="416396" y="981895"/>
                    <a:pt x="332520" y="979421"/>
                  </a:cubicBezTo>
                  <a:cubicBezTo>
                    <a:pt x="248644" y="976947"/>
                    <a:pt x="180207" y="924215"/>
                    <a:pt x="125823" y="865723"/>
                  </a:cubicBezTo>
                  <a:cubicBezTo>
                    <a:pt x="71439" y="807231"/>
                    <a:pt x="2097" y="717025"/>
                    <a:pt x="6216" y="628468"/>
                  </a:cubicBezTo>
                  <a:cubicBezTo>
                    <a:pt x="10335" y="539911"/>
                    <a:pt x="-15057" y="376804"/>
                    <a:pt x="14613" y="272599"/>
                  </a:cubicBezTo>
                  <a:cubicBezTo>
                    <a:pt x="44283" y="168394"/>
                    <a:pt x="108374" y="22602"/>
                    <a:pt x="184239" y="3238"/>
                  </a:cubicBezTo>
                  <a:close/>
                </a:path>
              </a:pathLst>
            </a:custGeom>
            <a:solidFill>
              <a:srgbClr val="A2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800913" y="4388932"/>
              <a:ext cx="703644" cy="6298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  <a:latin typeface="南构钦雕汉古" panose="00020600040101010101" pitchFamily="18" charset="-122"/>
                  <a:ea typeface="南构钦雕汉古" panose="00020600040101010101" pitchFamily="18" charset="-122"/>
                </a:rPr>
                <a:t>中国</a:t>
              </a:r>
              <a:endParaRPr lang="en-US" altLang="zh-CN" sz="900" dirty="0">
                <a:solidFill>
                  <a:schemeClr val="bg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  <a:p>
              <a:pPr algn="ctr"/>
              <a:r>
                <a:rPr lang="zh-CN" altLang="en-US" sz="900" dirty="0">
                  <a:solidFill>
                    <a:schemeClr val="bg1"/>
                  </a:solidFill>
                  <a:latin typeface="南构钦雕汉古" panose="00020600040101010101" pitchFamily="18" charset="-122"/>
                  <a:ea typeface="南构钦雕汉古" panose="00020600040101010101" pitchFamily="18" charset="-122"/>
                </a:rPr>
                <a:t>文化</a:t>
              </a:r>
              <a:endParaRPr lang="zh-CN" altLang="en-US" sz="900" dirty="0">
                <a:solidFill>
                  <a:schemeClr val="bg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</p:txBody>
        </p:sp>
      </p:grpSp>
      <p:pic>
        <p:nvPicPr>
          <p:cNvPr id="25" name="5cef9adb6d63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811463" y="1790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7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415"/>
            <a:ext cx="12192635" cy="687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8260"/>
            <a:ext cx="12192000" cy="6906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59255" y="1267460"/>
            <a:ext cx="762571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秊，谷孰也。尔雅曰。夏曰岁。商曰祀。周曰年。唐虞曰载。年者，取禾一孰也。从禾。千声。奴顚切。古音在十二部。春秋传曰。大有年。宣十六年经文。谷梁传曰。五谷皆孰为有年。五谷皆大孰为大有年。</a:t>
            </a:r>
            <a:endParaRPr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——</a:t>
            </a:r>
            <a:r>
              <a:rPr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清·段玉裁《说文解字注》</a:t>
            </a:r>
            <a:endParaRPr lang="en-US" altLang="zh-CN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43265" y="711200"/>
            <a:ext cx="4425315" cy="6146800"/>
          </a:xfrm>
          <a:prstGeom prst="rect">
            <a:avLst/>
          </a:prstGeom>
          <a:blipFill>
            <a:blip r:embed="rId6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2332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60475" y="1442720"/>
            <a:ext cx="1044575" cy="45732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/>
              <a:t>《说文解字注》    </a:t>
            </a:r>
            <a:endParaRPr lang="zh-CN" altLang="en-US" sz="2800"/>
          </a:p>
          <a:p>
            <a:r>
              <a:rPr lang="zh-CN" altLang="en-US" sz="2800"/>
              <a:t>                  清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·段玉裁</a:t>
            </a:r>
            <a:endParaRPr lang="zh-CN" altLang="en-US" sz="28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662644" y="1372403"/>
            <a:ext cx="3106089" cy="5485594"/>
          </a:xfrm>
          <a:prstGeom prst="rect">
            <a:avLst/>
          </a:prstGeom>
          <a:blipFill>
            <a:blip r:embed="rId6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l="23426" t="15634" r="16080" b="11468"/>
          <a:stretch>
            <a:fillRect/>
          </a:stretch>
        </p:blipFill>
        <p:spPr>
          <a:xfrm>
            <a:off x="2930525" y="0"/>
            <a:ext cx="7774940" cy="688149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7900035" y="3061970"/>
            <a:ext cx="88900" cy="344106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038340" y="647700"/>
            <a:ext cx="169545" cy="585533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216015" y="647700"/>
            <a:ext cx="92075" cy="30270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2332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4" name="图片 2" descr="1588737305(1)"/>
          <p:cNvPicPr>
            <a:picLocks noChangeAspect="1"/>
          </p:cNvPicPr>
          <p:nvPr/>
        </p:nvPicPr>
        <p:blipFill>
          <a:blip r:embed="rId6"/>
          <a:srcRect t="15614"/>
          <a:stretch>
            <a:fillRect/>
          </a:stretch>
        </p:blipFill>
        <p:spPr>
          <a:xfrm>
            <a:off x="1047750" y="2039620"/>
            <a:ext cx="9163050" cy="2515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8727440" y="1238885"/>
            <a:ext cx="4041140" cy="5619115"/>
          </a:xfrm>
          <a:prstGeom prst="rect">
            <a:avLst/>
          </a:prstGeom>
          <a:blipFill>
            <a:blip r:embed="rId7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24209" t="13752" r="27511" b="13226"/>
          <a:stretch>
            <a:fillRect/>
          </a:stretch>
        </p:blipFill>
        <p:spPr>
          <a:xfrm>
            <a:off x="1111250" y="1624330"/>
            <a:ext cx="2354580" cy="2585085"/>
          </a:xfrm>
          <a:prstGeom prst="rect">
            <a:avLst/>
          </a:prstGeom>
        </p:spPr>
      </p:pic>
      <p:pic>
        <p:nvPicPr>
          <p:cNvPr id="2" name="图片 1" descr="1588737211(1)"/>
          <p:cNvPicPr>
            <a:picLocks noChangeAspect="1"/>
          </p:cNvPicPr>
          <p:nvPr/>
        </p:nvPicPr>
        <p:blipFill>
          <a:blip r:embed="rId7"/>
          <a:srcRect l="23827" t="26465" r="5545"/>
          <a:stretch>
            <a:fillRect/>
          </a:stretch>
        </p:blipFill>
        <p:spPr>
          <a:xfrm>
            <a:off x="3615690" y="1057275"/>
            <a:ext cx="5852795" cy="3484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8944610" y="1056640"/>
            <a:ext cx="3823970" cy="5801360"/>
          </a:xfrm>
          <a:prstGeom prst="rect">
            <a:avLst/>
          </a:prstGeom>
          <a:blipFill>
            <a:blip r:embed="rId8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80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01576" y="345357"/>
            <a:ext cx="3161491" cy="47561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800" spc="600" dirty="0">
                <a:solidFill>
                  <a:srgbClr val="333333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儒家思想</a:t>
            </a:r>
            <a:endParaRPr lang="zh-CN" altLang="en-US" sz="2800" spc="600" dirty="0">
              <a:solidFill>
                <a:srgbClr val="333333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23904" y="256871"/>
              <a:ext cx="736600" cy="2184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0" y="5547054"/>
            <a:ext cx="12191999" cy="13482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933" y="1875622"/>
            <a:ext cx="1865177" cy="4276839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32000"/>
              </a:prst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627977" y="2102989"/>
            <a:ext cx="2557110" cy="353008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3100"/>
              </a:lnSpc>
            </a:pPr>
            <a:r>
              <a:rPr lang="zh-CN" altLang="en-US" sz="1400" spc="600" dirty="0">
                <a:solidFill>
                  <a:srgbClr val="333333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葡萄美酒夜光杯，欲饮琵琶马上催。醉卧沙场君莫笑，古来征战几人回。人闲桂花落，夜静春山空。月出惊山鸟，时鸣春涧中。</a:t>
            </a:r>
            <a:endParaRPr lang="zh-CN" altLang="en-US" sz="1400" spc="600" dirty="0">
              <a:solidFill>
                <a:srgbClr val="333333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>
              <a:lnSpc>
                <a:spcPts val="3000"/>
              </a:lnSpc>
            </a:pPr>
            <a:endParaRPr lang="zh-CN" altLang="en-US" sz="1400" spc="600" dirty="0">
              <a:solidFill>
                <a:srgbClr val="333333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90260" y="2197121"/>
            <a:ext cx="569387" cy="167090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400" b="1" spc="600" dirty="0">
                <a:solidFill>
                  <a:srgbClr val="A2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输入标题</a:t>
            </a:r>
            <a:endParaRPr lang="zh-CN" altLang="en-US" sz="2400" b="1" spc="600" dirty="0">
              <a:solidFill>
                <a:srgbClr val="A2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89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80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23904" y="256871"/>
              <a:ext cx="736600" cy="2184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521840" y="256871"/>
            <a:ext cx="738664" cy="592470"/>
          </a:xfrm>
          <a:prstGeom prst="rect">
            <a:avLst/>
          </a:prstGeom>
        </p:spPr>
        <p:txBody>
          <a:bodyPr vert="eaVert" wrap="non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壹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907390"/>
            <a:ext cx="12192005" cy="19499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495639" y="1371768"/>
            <a:ext cx="3106089" cy="5485594"/>
          </a:xfrm>
          <a:prstGeom prst="rect">
            <a:avLst/>
          </a:prstGeom>
          <a:blipFill>
            <a:blip r:embed="rId5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2453" t="3776" r="4093" b="3093"/>
          <a:stretch>
            <a:fillRect/>
          </a:stretch>
        </p:blipFill>
        <p:spPr>
          <a:xfrm>
            <a:off x="1047750" y="984250"/>
            <a:ext cx="4028440" cy="45980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165" y="984250"/>
            <a:ext cx="4766310" cy="45980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65605" y="5767705"/>
            <a:ext cx="2792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郁垒                          </a:t>
            </a:r>
            <a:r>
              <a:rPr lang="zh-CN" altLang="en-US"/>
              <a:t>神荼           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41770" y="5767705"/>
            <a:ext cx="3240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尉迟恭                            秦琼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3" grpId="1" animBg="1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3729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23904" y="256871"/>
              <a:ext cx="736600" cy="2184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0" y="5547054"/>
            <a:ext cx="12191999" cy="13482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11495" y="921385"/>
            <a:ext cx="605345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屠苏酒起于晋，昔人有居草庵，每岁除夕，遗闾里，药一帖令囊浸井中。至元日取水置酒尊，合家饮之不病瘟疫。谓曰：屠苏酒，屠，割也，苏，腐也。言割腐草为药也。晋海西令问议郎董勋曰：正月饮酒，先小者，何也？勋曰：小者得岁,故先贺之。老者失岁，故后也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—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唐</a:t>
            </a:r>
            <a:r>
              <a:rPr lang="zh-CN" altLang="en-US" sz="3200"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韩鄂《岁华纪丽》</a:t>
            </a:r>
            <a:endParaRPr lang="en-US" altLang="zh-CN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1840" y="256871"/>
            <a:ext cx="738664" cy="592470"/>
          </a:xfrm>
          <a:prstGeom prst="rect">
            <a:avLst/>
          </a:prstGeom>
        </p:spPr>
        <p:txBody>
          <a:bodyPr vert="eaVert" wrap="non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壹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6373495" y="1450340"/>
            <a:ext cx="5105400" cy="190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625465" y="1911985"/>
            <a:ext cx="5853430" cy="196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5611495" y="2410460"/>
            <a:ext cx="5861050" cy="2349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5625465" y="2899410"/>
            <a:ext cx="3375660" cy="355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908025"/>
            <a:ext cx="12192005" cy="19499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5" y="1161415"/>
            <a:ext cx="5117465" cy="4660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3729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23904" y="256871"/>
              <a:ext cx="736600" cy="2184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/>
        </p:nvSpPr>
        <p:spPr>
          <a:xfrm>
            <a:off x="0" y="5547054"/>
            <a:ext cx="12191999" cy="13482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21840" y="256871"/>
            <a:ext cx="738664" cy="592470"/>
          </a:xfrm>
          <a:prstGeom prst="rect">
            <a:avLst/>
          </a:prstGeom>
        </p:spPr>
        <p:txBody>
          <a:bodyPr vert="eaVert" wrap="non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壹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8179435" y="3891280"/>
            <a:ext cx="3299460" cy="127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625465" y="4370705"/>
            <a:ext cx="5853430" cy="196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5625465" y="4868545"/>
            <a:ext cx="5861050" cy="2349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5611495" y="5337810"/>
            <a:ext cx="3023235" cy="215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908025"/>
            <a:ext cx="12192005" cy="19499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11495" y="921385"/>
            <a:ext cx="605345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屠苏酒起于晋，昔人有居草庵，每岁除夕，遗闾里，药一帖令囊浸井中。至元日取水置酒尊，合家饮之不病瘟疫。谓曰：屠苏酒，屠，割也，苏，腐也。言割腐草为药也。晋海西令问议郎董勋曰：正月饮酒，先小者，何也？勋曰：小者得岁,故先贺之。老者失岁，故后也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—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唐</a:t>
            </a:r>
            <a:r>
              <a:rPr lang="zh-CN" altLang="en-US" sz="3200"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韩鄂《岁华纪丽》</a:t>
            </a:r>
            <a:endParaRPr lang="en-US" altLang="zh-CN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1136015"/>
            <a:ext cx="5117465" cy="4660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" y="3824399"/>
            <a:ext cx="6904234" cy="26892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989" y="1840579"/>
            <a:ext cx="1320838" cy="256648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218796" y="2737949"/>
            <a:ext cx="0" cy="120207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4413938" y="2668392"/>
            <a:ext cx="2276894" cy="47561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spc="600" dirty="0">
                <a:solidFill>
                  <a:srgbClr val="333333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节庆文化</a:t>
            </a:r>
            <a:endParaRPr lang="zh-CN" altLang="en-US" sz="3200" spc="600" dirty="0">
              <a:solidFill>
                <a:srgbClr val="333333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93773" y="3172376"/>
            <a:ext cx="7554387" cy="2399665"/>
            <a:chOff x="4637613" y="3619416"/>
            <a:chExt cx="7554387" cy="2399665"/>
          </a:xfrm>
        </p:grpSpPr>
        <p:sp>
          <p:nvSpPr>
            <p:cNvPr id="16" name="矩形 15"/>
            <p:cNvSpPr/>
            <p:nvPr/>
          </p:nvSpPr>
          <p:spPr>
            <a:xfrm>
              <a:off x="4637613" y="3824399"/>
              <a:ext cx="7554387" cy="56266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4777728" y="3619416"/>
              <a:ext cx="6270327" cy="239966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CN" altLang="en-US" sz="15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南构钦雕汉古" panose="00020600040101010101" pitchFamily="18" charset="-122"/>
                  <a:ea typeface="南构钦雕汉古" panose="00020600040101010101" pitchFamily="18" charset="-122"/>
                </a:rPr>
                <a:t>中国传统节日，随着中华民族在历史长河中走过了上千年的历程，它们根植于中国古代农耕文化，凝结着中华民族的民族精神和民族情感，承载着中华民族的文化血脉和思想精华，是中国源远流长的中华文化的重要组成部分。它们从远古走来，流传至今，体现了强大的文化凝聚力与生命力，在社会发展进程中具有非常重要的作用。</a:t>
              </a:r>
              <a:endParaRPr lang="zh-CN" altLang="en-US" sz="15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77960" y="1188720"/>
            <a:ext cx="3690620" cy="5669280"/>
          </a:xfrm>
          <a:prstGeom prst="rect">
            <a:avLst/>
          </a:prstGeom>
          <a:blipFill>
            <a:blip r:embed="rId6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2687955" y="1386840"/>
            <a:ext cx="6818630" cy="1568450"/>
          </a:xfrm>
          <a:prstGeom prst="rect">
            <a:avLst/>
          </a:prstGeom>
        </p:spPr>
        <p:txBody>
          <a:bodyPr vert="horz" wrap="square">
            <a:spAutoFit/>
          </a:bodyPr>
          <a:p>
            <a:pPr algn="ctr">
              <a:lnSpc>
                <a:spcPct val="150000"/>
              </a:lnSpc>
            </a:pPr>
            <a:r>
              <a:rPr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年年最后饮屠苏，不觉年来七十余</a:t>
            </a:r>
            <a:r>
              <a:rPr lang="zh-CN"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sz="3200" spc="2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——</a:t>
            </a:r>
            <a:r>
              <a:rPr lang="zh-CN" altLang="en-US"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苏辙</a:t>
            </a:r>
            <a:endParaRPr lang="zh-CN" altLang="en-US" sz="3200" spc="2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719070" y="3190240"/>
            <a:ext cx="6718300" cy="1568450"/>
          </a:xfrm>
          <a:prstGeom prst="rect">
            <a:avLst/>
          </a:prstGeom>
        </p:spPr>
        <p:txBody>
          <a:bodyPr vert="horz" wrap="square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半盏屠苏犹未举，灯前小草写桃符。</a:t>
            </a:r>
            <a:endParaRPr sz="3200" spc="2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</a:t>
            </a:r>
            <a:r>
              <a:rPr lang="en-US"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陆游</a:t>
            </a:r>
            <a:endParaRPr sz="3200" spc="2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24399"/>
            <a:ext cx="6904234" cy="268920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637405" y="3824605"/>
            <a:ext cx="7554595" cy="5626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1840" y="256871"/>
            <a:ext cx="738664" cy="592470"/>
          </a:xfrm>
          <a:prstGeom prst="rect">
            <a:avLst/>
          </a:prstGeom>
        </p:spPr>
        <p:txBody>
          <a:bodyPr vert="eaVert" wrap="non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壹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1840" y="256871"/>
            <a:ext cx="738664" cy="592470"/>
          </a:xfrm>
          <a:prstGeom prst="rect">
            <a:avLst/>
          </a:prstGeom>
        </p:spPr>
        <p:txBody>
          <a:bodyPr vert="eaVert" wrap="non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壹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612515" y="1499235"/>
            <a:ext cx="127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饺子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26380" y="1499235"/>
            <a:ext cx="2626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耳朵的形状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29270" y="1499235"/>
            <a:ext cx="1935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馅（线）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12515" y="2561590"/>
            <a:ext cx="2497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祛寒娇耳汤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6245" y="1499235"/>
            <a:ext cx="159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女娲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06245" y="2561590"/>
            <a:ext cx="1597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张仲景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56385" y="3625215"/>
            <a:ext cx="884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更岁交子 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→ 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喜庆团圆 吉祥如意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077960" y="1188720"/>
            <a:ext cx="3690620" cy="5669280"/>
          </a:xfrm>
          <a:prstGeom prst="rect">
            <a:avLst/>
          </a:prstGeom>
          <a:blipFill>
            <a:blip r:embed="rId6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7" grpId="0" animBg="1"/>
      <p:bldP spid="2" grpId="0"/>
      <p:bldP spid="3" grpId="0"/>
      <p:bldP spid="9" grpId="0"/>
      <p:bldP spid="13" grpId="0"/>
      <p:bldP spid="10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901766" y="1869349"/>
            <a:ext cx="7670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pc="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贰</a:t>
            </a:r>
            <a:endParaRPr lang="zh-CN" altLang="en-US" sz="4000" spc="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926269" y="1542330"/>
            <a:ext cx="1869041" cy="4467812"/>
            <a:chOff x="5161469" y="1310555"/>
            <a:chExt cx="1869041" cy="446781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69" y="1310555"/>
              <a:ext cx="1869041" cy="446781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5667086" y="2002935"/>
              <a:ext cx="85979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sz="4400" b="0" i="0" u="none" strike="noStrike" spc="60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元 宵 节</a:t>
              </a:r>
              <a:endParaRPr lang="zh-CN" altLang="en-US" sz="4400" b="0" i="0" u="none" strike="noStrike" spc="6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131296" y="4318696"/>
            <a:ext cx="405680" cy="1459671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13995"/>
            <a:ext cx="1405890" cy="1412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240" y="2351405"/>
            <a:ext cx="8108315" cy="496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贰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8633" y="20330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320290" y="1357630"/>
            <a:ext cx="4198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元宵节的由来：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2770" y="2541270"/>
            <a:ext cx="5966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传说：神鸟被射，天帝惩罚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51671" y="1357566"/>
            <a:ext cx="6940329" cy="5500431"/>
          </a:xfrm>
          <a:prstGeom prst="rect">
            <a:avLst/>
          </a:prstGeom>
          <a:blipFill dpi="0" rotWithShape="1">
            <a:blip r:embed="rId4">
              <a:alphaModFix amt="1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112770" y="3816350"/>
            <a:ext cx="5966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记载：汉文帝纪念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平吕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en-US" altLang="zh-CN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84040" y="4900295"/>
            <a:ext cx="5966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太一神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祭祀活动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/>
      <p:bldP spid="17" grpId="0"/>
      <p:bldP spid="12" grpId="0"/>
      <p:bldP spid="1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1570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0" y="1093470"/>
            <a:ext cx="12192000" cy="58185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49935" y="1093470"/>
            <a:ext cx="9729470" cy="5818505"/>
          </a:xfrm>
          <a:prstGeom prst="rect">
            <a:avLst/>
          </a:prstGeom>
          <a:blipFill dpi="0" rotWithShape="1">
            <a:blip r:embed="rId2">
              <a:alphaModFix amt="4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0" y="6271246"/>
            <a:ext cx="1116204" cy="36497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462">
            <a:off x="9364980" y="4342130"/>
            <a:ext cx="1595120" cy="257175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915920" y="1914525"/>
            <a:ext cx="5397500" cy="452310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正月十五夜</a:t>
            </a:r>
            <a:endParaRPr sz="3200" spc="2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苏味道</a:t>
            </a:r>
            <a:endParaRPr sz="3200" spc="2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3200" spc="2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火树银花合，星桥铁锁开。暗尘随马去，明月逐人来。游伎皆秾李，行歌尽落梅。金吾不禁夜，玉漏莫相催。</a:t>
            </a:r>
            <a:endParaRPr sz="3200" spc="2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3078" y="164570"/>
            <a:ext cx="1047426" cy="701283"/>
            <a:chOff x="213078" y="148060"/>
            <a:chExt cx="1047426" cy="70128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贰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6" grpId="0" bldLvl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贰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14348" y="17790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320290" y="1357630"/>
            <a:ext cx="4198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元宵节的风俗：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2770" y="2461895"/>
            <a:ext cx="5966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风俗一：赏灯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51671" y="1357566"/>
            <a:ext cx="6940329" cy="5500431"/>
          </a:xfrm>
          <a:prstGeom prst="rect">
            <a:avLst/>
          </a:prstGeom>
          <a:blipFill dpi="0" rotWithShape="1">
            <a:blip r:embed="rId4">
              <a:alphaModFix amt="1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112770" y="3566160"/>
            <a:ext cx="5966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风俗二：</a:t>
            </a:r>
            <a:r>
              <a:rPr lang="zh-CN" sz="3200">
                <a:latin typeface="宋体" panose="02010600030101010101" pitchFamily="2" charset="-122"/>
                <a:ea typeface="宋体" panose="02010600030101010101" pitchFamily="2" charset="-122"/>
              </a:rPr>
              <a:t>不宵禁</a:t>
            </a:r>
            <a:endParaRPr lang="zh-CN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12770" y="4598670"/>
            <a:ext cx="5966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latin typeface="宋体" panose="02010600030101010101" pitchFamily="2" charset="-122"/>
                <a:ea typeface="宋体" panose="02010600030101010101" pitchFamily="2" charset="-122"/>
              </a:rPr>
              <a:t>风俗三：相亲</a:t>
            </a:r>
            <a:endParaRPr lang="zh-CN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1" grpId="0" animBg="1"/>
      <p:bldP spid="13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901766" y="1869349"/>
            <a:ext cx="7670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pc="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叁</a:t>
            </a:r>
            <a:endParaRPr lang="zh-CN" altLang="en-US" sz="4000" spc="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926269" y="1542330"/>
            <a:ext cx="1869041" cy="4467812"/>
            <a:chOff x="5161469" y="1310555"/>
            <a:chExt cx="1869041" cy="446781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69" y="1310555"/>
              <a:ext cx="1869041" cy="446781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5667086" y="2002935"/>
              <a:ext cx="85979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sz="4400" b="0" i="0" u="none" strike="noStrike" spc="60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清 明 节</a:t>
              </a:r>
              <a:endParaRPr lang="zh-CN" altLang="en-US" sz="4400" b="0" i="0" u="none" strike="noStrike" spc="6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131296" y="4318696"/>
            <a:ext cx="405680" cy="1459671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13995"/>
            <a:ext cx="1405890" cy="1412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240" y="2351405"/>
            <a:ext cx="8108315" cy="496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" y="775258"/>
            <a:ext cx="12192000" cy="60929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5370" y="2188845"/>
            <a:ext cx="6517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万物至此，皆洁齐而清明。</a:t>
            </a:r>
            <a:endParaRPr lang="zh-CN" altLang="en-US" sz="320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0" y="262890"/>
            <a:ext cx="12192000" cy="6858000"/>
            <a:chOff x="0" y="0"/>
            <a:chExt cx="19200" cy="108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05"/>
              <a:ext cx="19200" cy="959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00" y="0"/>
              <a:ext cx="10800" cy="10800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523875" y="24066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74343" y="139805"/>
            <a:ext cx="834347" cy="701283"/>
            <a:chOff x="213078" y="148060"/>
            <a:chExt cx="834347" cy="70128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2325370" y="1462405"/>
            <a:ext cx="1637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上巳</a:t>
            </a:r>
            <a:endParaRPr lang="zh-CN" altLang="en-US" sz="3200"/>
          </a:p>
        </p:txBody>
      </p:sp>
      <p:sp>
        <p:nvSpPr>
          <p:cNvPr id="42" name="文本框 41"/>
          <p:cNvSpPr txBox="1"/>
          <p:nvPr/>
        </p:nvSpPr>
        <p:spPr>
          <a:xfrm>
            <a:off x="2325370" y="2282825"/>
            <a:ext cx="1637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寒食</a:t>
            </a:r>
            <a:endParaRPr lang="zh-CN" altLang="en-US" sz="3200"/>
          </a:p>
        </p:txBody>
      </p:sp>
      <p:sp>
        <p:nvSpPr>
          <p:cNvPr id="43" name="文本框 42"/>
          <p:cNvSpPr txBox="1"/>
          <p:nvPr/>
        </p:nvSpPr>
        <p:spPr>
          <a:xfrm>
            <a:off x="2325370" y="3103880"/>
            <a:ext cx="1637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清明</a:t>
            </a:r>
            <a:endParaRPr lang="zh-CN" altLang="en-US" sz="3200"/>
          </a:p>
        </p:txBody>
      </p:sp>
      <p:sp>
        <p:nvSpPr>
          <p:cNvPr id="44" name="文本框 43"/>
          <p:cNvSpPr txBox="1"/>
          <p:nvPr/>
        </p:nvSpPr>
        <p:spPr>
          <a:xfrm>
            <a:off x="3495040" y="1462405"/>
            <a:ext cx="130683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5000">
                <a:latin typeface="仿宋" panose="02010609060101010101" charset="-122"/>
                <a:ea typeface="仿宋" panose="02010609060101010101" charset="-122"/>
              </a:rPr>
              <a:t>}</a:t>
            </a:r>
            <a:endParaRPr lang="zh-CN" altLang="en-US" sz="15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18355" y="2370455"/>
            <a:ext cx="3208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现代的清明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41" grpId="0"/>
      <p:bldP spid="42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-635" y="1311275"/>
            <a:ext cx="12192635" cy="611505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40502" y="1082842"/>
            <a:ext cx="1200329" cy="2087362"/>
            <a:chOff x="340502" y="1082842"/>
            <a:chExt cx="1200329" cy="2087362"/>
          </a:xfrm>
        </p:grpSpPr>
        <p:grpSp>
          <p:nvGrpSpPr>
            <p:cNvPr id="29" name="组合 28"/>
            <p:cNvGrpSpPr/>
            <p:nvPr/>
          </p:nvGrpSpPr>
          <p:grpSpPr>
            <a:xfrm>
              <a:off x="431571" y="1082842"/>
              <a:ext cx="1103414" cy="2087362"/>
              <a:chOff x="4546370" y="458739"/>
              <a:chExt cx="3125109" cy="5911865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4546370" y="458739"/>
                <a:ext cx="3125109" cy="5911865"/>
              </a:xfrm>
              <a:prstGeom prst="rect">
                <a:avLst/>
              </a:prstGeom>
              <a:blipFill dpi="0" rotWithShape="1">
                <a:blip r:embed="rId1">
                  <a:alphaModFix amt="64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50130" y="5221995"/>
                <a:ext cx="1227663" cy="1148609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4636537" y="571953"/>
                <a:ext cx="2946424" cy="308908"/>
                <a:chOff x="4636537" y="571953"/>
                <a:chExt cx="2946424" cy="308908"/>
              </a:xfrm>
            </p:grpSpPr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36537" y="571954"/>
                  <a:ext cx="305124" cy="308907"/>
                </a:xfrm>
                <a:prstGeom prst="rect">
                  <a:avLst/>
                </a:prstGeom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77837" y="571953"/>
                  <a:ext cx="305124" cy="308907"/>
                </a:xfrm>
                <a:prstGeom prst="rect">
                  <a:avLst/>
                </a:prstGeom>
              </p:spPr>
            </p:pic>
          </p:grpSp>
          <p:grpSp>
            <p:nvGrpSpPr>
              <p:cNvPr id="20" name="组合 19"/>
              <p:cNvGrpSpPr/>
              <p:nvPr/>
            </p:nvGrpSpPr>
            <p:grpSpPr>
              <a:xfrm flipV="1">
                <a:off x="4636537" y="5976637"/>
                <a:ext cx="2946424" cy="308908"/>
                <a:chOff x="4636537" y="571953"/>
                <a:chExt cx="2946424" cy="308908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36537" y="571954"/>
                  <a:ext cx="305124" cy="308907"/>
                </a:xfrm>
                <a:prstGeom prst="rect">
                  <a:avLst/>
                </a:prstGeom>
              </p:spPr>
            </p:pic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77837" y="571953"/>
                  <a:ext cx="305124" cy="308907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文本框 29"/>
            <p:cNvSpPr txBox="1"/>
            <p:nvPr/>
          </p:nvSpPr>
          <p:spPr>
            <a:xfrm>
              <a:off x="340502" y="1231885"/>
              <a:ext cx="1200329" cy="175304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字魂47号-三分行楷" panose="00000500000000000000" pitchFamily="2" charset="-122"/>
                  <a:ea typeface="字魂47号-三分行楷" panose="00000500000000000000" pitchFamily="2" charset="-122"/>
                  <a:cs typeface="+mn-ea"/>
                  <a:sym typeface="+mn-lt"/>
                </a:rPr>
                <a:t>目录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字魂47号-三分行楷" panose="00000500000000000000" pitchFamily="2" charset="-122"/>
                <a:ea typeface="字魂47号-三分行楷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79520" y="2507013"/>
            <a:ext cx="1407060" cy="3713827"/>
            <a:chOff x="2213810" y="2502568"/>
            <a:chExt cx="1407060" cy="3713827"/>
          </a:xfrm>
        </p:grpSpPr>
        <p:sp>
          <p:nvSpPr>
            <p:cNvPr id="51" name="矩形 50"/>
            <p:cNvSpPr/>
            <p:nvPr/>
          </p:nvSpPr>
          <p:spPr>
            <a:xfrm>
              <a:off x="2213810" y="2502568"/>
              <a:ext cx="656590" cy="1564005"/>
            </a:xfrm>
            <a:prstGeom prst="rect">
              <a:avLst/>
            </a:prstGeom>
            <a:noFill/>
            <a:ln w="19050"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rgbClr val="F8F8F8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r>
                <a: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1600" spc="600" dirty="0">
                  <a:solidFill>
                    <a:srgbClr val="333333"/>
                  </a:solidFill>
                  <a:latin typeface="南构钦雕汉古" panose="00020600040101010101" pitchFamily="18" charset="-122"/>
                  <a:ea typeface="南构钦雕汉古" panose="00020600040101010101" pitchFamily="18" charset="-122"/>
                </a:rPr>
                <a:t>第壹节</a:t>
              </a:r>
              <a:endParaRPr lang="zh-CN" alt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053815" y="2686314"/>
              <a:ext cx="567055" cy="353008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zh-CN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春 节</a:t>
              </a:r>
              <a:endParaRPr lang="zh-CN" altLang="en-US" sz="1600" spc="600" dirty="0">
                <a:solidFill>
                  <a:srgbClr val="333333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440831" y="3558092"/>
              <a:ext cx="202292" cy="0"/>
            </a:xfrm>
            <a:prstGeom prst="line">
              <a:avLst/>
            </a:prstGeom>
            <a:ln w="4064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4562030" y="2507093"/>
            <a:ext cx="1401377" cy="3219515"/>
            <a:chOff x="4553775" y="2518523"/>
            <a:chExt cx="1401377" cy="3219515"/>
          </a:xfrm>
        </p:grpSpPr>
        <p:sp>
          <p:nvSpPr>
            <p:cNvPr id="54" name="矩形 53"/>
            <p:cNvSpPr/>
            <p:nvPr/>
          </p:nvSpPr>
          <p:spPr>
            <a:xfrm>
              <a:off x="5388097" y="2663489"/>
              <a:ext cx="567055" cy="307454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l">
                <a:lnSpc>
                  <a:spcPts val="3000"/>
                </a:lnSpc>
                <a:buClrTx/>
                <a:buSzTx/>
                <a:buFontTx/>
              </a:pPr>
              <a:r>
                <a:rPr lang="en-US" altLang="zh-CN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元宵节</a:t>
              </a:r>
              <a:endParaRPr lang="zh-CN" alt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4553775" y="2518523"/>
              <a:ext cx="656335" cy="2087364"/>
            </a:xfrm>
            <a:prstGeom prst="rect">
              <a:avLst/>
            </a:prstGeom>
            <a:noFill/>
            <a:ln w="19050"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rgbClr val="F8F8F8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l">
                <a:buClrTx/>
                <a:buSzTx/>
                <a:buFontTx/>
              </a:pPr>
              <a:r>
                <a: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1600" spc="600" dirty="0">
                  <a:solidFill>
                    <a:srgbClr val="333333"/>
                  </a:solidFill>
                  <a:latin typeface="南构钦雕汉古" panose="00020600040101010101" pitchFamily="18" charset="-122"/>
                  <a:ea typeface="南构钦雕汉古" panose="00020600040101010101" pitchFamily="18" charset="-122"/>
                </a:rPr>
                <a:t>第贰节</a:t>
              </a:r>
              <a:endParaRPr lang="zh-CN" altLang="en-US" sz="1600" spc="600" dirty="0">
                <a:solidFill>
                  <a:srgbClr val="333333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4789051" y="3627387"/>
              <a:ext cx="202292" cy="0"/>
            </a:xfrm>
            <a:prstGeom prst="line">
              <a:avLst/>
            </a:prstGeom>
            <a:ln w="4064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6887098" y="2507131"/>
            <a:ext cx="1401185" cy="3054596"/>
            <a:chOff x="6887098" y="2507131"/>
            <a:chExt cx="1401185" cy="3054596"/>
          </a:xfrm>
        </p:grpSpPr>
        <p:sp>
          <p:nvSpPr>
            <p:cNvPr id="55" name="矩形 54"/>
            <p:cNvSpPr/>
            <p:nvPr/>
          </p:nvSpPr>
          <p:spPr>
            <a:xfrm>
              <a:off x="7721228" y="2664439"/>
              <a:ext cx="567055" cy="289728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l">
                <a:lnSpc>
                  <a:spcPts val="3000"/>
                </a:lnSpc>
                <a:buClrTx/>
                <a:buSzTx/>
                <a:buFontTx/>
              </a:pPr>
              <a:r>
                <a:rPr lang="en-US" altLang="zh-CN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清明节</a:t>
              </a:r>
              <a:endParaRPr lang="zh-CN" alt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6887098" y="2507131"/>
              <a:ext cx="656335" cy="2087364"/>
            </a:xfrm>
            <a:prstGeom prst="rect">
              <a:avLst/>
            </a:prstGeom>
            <a:noFill/>
            <a:ln w="19050"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rgbClr val="F8F8F8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l">
                <a:buClrTx/>
                <a:buSzTx/>
                <a:buFontTx/>
              </a:pPr>
              <a:r>
                <a: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1600" spc="600" dirty="0">
                  <a:solidFill>
                    <a:srgbClr val="333333"/>
                  </a:solidFill>
                  <a:latin typeface="南构钦雕汉古" panose="00020600040101010101" pitchFamily="18" charset="-122"/>
                  <a:ea typeface="南构钦雕汉古" panose="00020600040101010101" pitchFamily="18" charset="-122"/>
                </a:rPr>
                <a:t>第叁节</a:t>
              </a:r>
              <a:endParaRPr lang="zh-CN" altLang="en-US" sz="1600" spc="600" dirty="0">
                <a:solidFill>
                  <a:srgbClr val="333333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7114754" y="3615995"/>
              <a:ext cx="202292" cy="0"/>
            </a:xfrm>
            <a:prstGeom prst="line">
              <a:avLst/>
            </a:prstGeom>
            <a:ln w="4064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9234266" y="2507131"/>
            <a:ext cx="1409345" cy="3112620"/>
            <a:chOff x="9234266" y="2507131"/>
            <a:chExt cx="1409345" cy="3112620"/>
          </a:xfrm>
        </p:grpSpPr>
        <p:sp>
          <p:nvSpPr>
            <p:cNvPr id="56" name="矩形 55"/>
            <p:cNvSpPr/>
            <p:nvPr/>
          </p:nvSpPr>
          <p:spPr>
            <a:xfrm>
              <a:off x="10076556" y="2672580"/>
              <a:ext cx="567055" cy="294717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l">
                <a:lnSpc>
                  <a:spcPts val="3000"/>
                </a:lnSpc>
                <a:buClrTx/>
                <a:buSzTx/>
                <a:buFontTx/>
              </a:pPr>
              <a:r>
                <a:rPr lang="en-US" altLang="zh-CN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3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中秋节</a:t>
              </a:r>
              <a:endParaRPr lang="zh-CN" alt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9234266" y="2507131"/>
              <a:ext cx="656335" cy="2087364"/>
            </a:xfrm>
            <a:prstGeom prst="rect">
              <a:avLst/>
            </a:prstGeom>
            <a:noFill/>
            <a:ln w="19050"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rgbClr val="F8F8F8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l">
                <a:buClrTx/>
                <a:buSzTx/>
                <a:buFontTx/>
              </a:pPr>
              <a:r>
                <a:rPr lang="zh-CN" altLang="en-US" sz="14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 </a:t>
              </a:r>
              <a:r>
                <a:rPr lang="zh-CN" altLang="en-US" sz="1600" spc="600" dirty="0">
                  <a:solidFill>
                    <a:srgbClr val="333333"/>
                  </a:solidFill>
                  <a:latin typeface="南构钦雕汉古" panose="00020600040101010101" pitchFamily="18" charset="-122"/>
                  <a:ea typeface="南构钦雕汉古" panose="00020600040101010101" pitchFamily="18" charset="-122"/>
                </a:rPr>
                <a:t>第肆节</a:t>
              </a:r>
              <a:endParaRPr lang="zh-CN" altLang="en-US" sz="1600" spc="600" dirty="0">
                <a:solidFill>
                  <a:srgbClr val="333333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9461287" y="3615995"/>
              <a:ext cx="202292" cy="0"/>
            </a:xfrm>
            <a:prstGeom prst="line">
              <a:avLst/>
            </a:prstGeom>
            <a:ln w="4064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1565" y="677290"/>
            <a:ext cx="1996361" cy="20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553"/>
            <a:ext cx="12192000" cy="60929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9015" y="2050415"/>
            <a:ext cx="7468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《论语》：浴乎沂，风乎舞雩，咏而归。</a:t>
            </a:r>
            <a:endParaRPr lang="zh-CN" altLang="en-US" sz="3200"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9015" y="3349625"/>
            <a:ext cx="8605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中原民谣：二月二，龙抬头；三月三，生轩辕。</a:t>
            </a:r>
            <a:endParaRPr lang="zh-CN" altLang="en-US" sz="32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015" y="4643755"/>
            <a:ext cx="9690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杜甫《丽人行》：三月三日天气新，长安水边多丽人。</a:t>
            </a:r>
            <a:endParaRPr lang="zh-CN" altLang="en-US" sz="32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-1270"/>
            <a:ext cx="1219327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83"/>
            <a:ext cx="12192000" cy="60929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41855" y="1584960"/>
            <a:ext cx="37268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割肉奉君尽丹心，</a:t>
            </a:r>
            <a:endParaRPr lang="zh-CN" altLang="en-US" sz="3200"/>
          </a:p>
          <a:p>
            <a:endParaRPr lang="zh-CN" altLang="en-US" sz="3200"/>
          </a:p>
        </p:txBody>
      </p:sp>
      <p:sp>
        <p:nvSpPr>
          <p:cNvPr id="11" name="文本框 10"/>
          <p:cNvSpPr txBox="1"/>
          <p:nvPr/>
        </p:nvSpPr>
        <p:spPr>
          <a:xfrm>
            <a:off x="2141855" y="2661285"/>
            <a:ext cx="3726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但愿主公常清明。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4070985" y="3564890"/>
            <a:ext cx="3726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——</a:t>
            </a:r>
            <a:r>
              <a:rPr lang="zh-CN" altLang="en-US" sz="3200"/>
              <a:t>介子推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83"/>
            <a:ext cx="12192000" cy="60929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27020" y="1737360"/>
            <a:ext cx="37268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棠梨花映白杨树,</a:t>
            </a:r>
            <a:endParaRPr lang="zh-CN" altLang="en-US" sz="3200"/>
          </a:p>
          <a:p>
            <a:endParaRPr lang="zh-CN" altLang="en-US" sz="320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020" y="2813685"/>
            <a:ext cx="3726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尽是死生别离处。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3463290" y="3726815"/>
            <a:ext cx="518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——</a:t>
            </a:r>
            <a:r>
              <a:rPr lang="zh-CN" altLang="en-US" sz="3200"/>
              <a:t>白居易《寒食野望吟》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83"/>
            <a:ext cx="12192000" cy="60929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31875" y="1203960"/>
            <a:ext cx="790384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840"/>
              </a:lnSpc>
            </a:pPr>
            <a:r>
              <a:rPr lang="en-US" altLang="zh-CN" sz="3200"/>
              <a:t>       </a:t>
            </a:r>
            <a:r>
              <a:rPr lang="zh-CN" altLang="en-US" sz="3200"/>
              <a:t>清明扫墓，倾城男女，纷出四郊，提酌挈盒，轮毂相望。各携纸鸢线轴，祭扫毕，即于坟前施放较胜。</a:t>
            </a:r>
            <a:endParaRPr lang="zh-CN" altLang="en-US" sz="3200"/>
          </a:p>
          <a:p>
            <a:pPr fontAlgn="auto">
              <a:lnSpc>
                <a:spcPts val="3840"/>
              </a:lnSpc>
            </a:pPr>
            <a:r>
              <a:rPr lang="en-US" altLang="zh-CN" sz="3200"/>
              <a:t>              ——</a:t>
            </a:r>
            <a:r>
              <a:rPr lang="zh-CN" altLang="en-US" sz="3200">
                <a:sym typeface="+mn-ea"/>
              </a:rPr>
              <a:t>清</a:t>
            </a:r>
            <a:r>
              <a:rPr lang="zh-CN" altLang="en-US" sz="3200">
                <a:latin typeface="仿宋" panose="02010609060101010101" charset="-122"/>
                <a:ea typeface="仿宋" panose="02010609060101010101" charset="-122"/>
                <a:sym typeface="+mn-ea"/>
              </a:rPr>
              <a:t>·</a:t>
            </a:r>
            <a:r>
              <a:rPr lang="zh-CN" altLang="en-US" sz="3200">
                <a:sym typeface="+mn-ea"/>
              </a:rPr>
              <a:t>潘荣陛《帝京岁时纪胜》</a:t>
            </a:r>
            <a:endParaRPr lang="en-US" altLang="zh-CN" sz="3200"/>
          </a:p>
        </p:txBody>
      </p:sp>
      <p:sp>
        <p:nvSpPr>
          <p:cNvPr id="11" name="文本框 10"/>
          <p:cNvSpPr txBox="1"/>
          <p:nvPr/>
        </p:nvSpPr>
        <p:spPr>
          <a:xfrm>
            <a:off x="1031875" y="3726815"/>
            <a:ext cx="79032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/>
            <a:r>
              <a:rPr lang="en-US" sz="3200"/>
              <a:t>        </a:t>
            </a:r>
            <a:r>
              <a:rPr sz="3200"/>
              <a:t>春之风自下而上，纸鸢因之而起，故有</a:t>
            </a:r>
            <a:r>
              <a:rPr lang="en-US" sz="3200"/>
              <a:t>“</a:t>
            </a:r>
            <a:r>
              <a:rPr sz="3200"/>
              <a:t>清明放断鹞</a:t>
            </a:r>
            <a:r>
              <a:rPr lang="en-US" sz="3200"/>
              <a:t>”</a:t>
            </a:r>
            <a:r>
              <a:rPr sz="3200"/>
              <a:t>之谚。</a:t>
            </a:r>
            <a:endParaRPr sz="3200"/>
          </a:p>
          <a:p>
            <a:pPr fontAlgn="auto"/>
            <a:r>
              <a:rPr lang="en-US" sz="3200"/>
              <a:t>                                   ——</a:t>
            </a:r>
            <a:r>
              <a:rPr sz="3200">
                <a:sym typeface="+mn-ea"/>
              </a:rPr>
              <a:t>《清嘉录》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83"/>
            <a:ext cx="12192000" cy="60929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27020" y="1737360"/>
            <a:ext cx="4963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礼敬祖先，慎终追远</a:t>
            </a:r>
            <a:endParaRPr lang="zh-CN" altLang="en-US" sz="320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020" y="2813685"/>
            <a:ext cx="424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踏青郊游，亲近自然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2827020" y="3877310"/>
            <a:ext cx="518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200"/>
              <a:t>哀而不伤</a:t>
            </a:r>
            <a:r>
              <a:rPr lang="zh-CN" sz="3200"/>
              <a:t>，</a:t>
            </a:r>
            <a:r>
              <a:rPr sz="3200"/>
              <a:t>天人合一</a:t>
            </a:r>
            <a:endParaRPr sz="3200"/>
          </a:p>
        </p:txBody>
      </p:sp>
      <p:sp>
        <p:nvSpPr>
          <p:cNvPr id="21" name="矩形 20"/>
          <p:cNvSpPr/>
          <p:nvPr/>
        </p:nvSpPr>
        <p:spPr>
          <a:xfrm>
            <a:off x="523875" y="257175"/>
            <a:ext cx="736600" cy="592455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rPr>
              <a:t>叁</a:t>
            </a:r>
            <a:endParaRPr lang="zh-CN" altLang="en-US" sz="3600" spc="300" dirty="0">
              <a:solidFill>
                <a:srgbClr val="A20000"/>
              </a:solidFill>
              <a:latin typeface="字魂47号-三分行楷" panose="00000500000000000000" pitchFamily="2" charset="-122"/>
              <a:ea typeface="字魂47号-三分行楷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74343" y="156315"/>
            <a:ext cx="834347" cy="701283"/>
            <a:chOff x="213078" y="148060"/>
            <a:chExt cx="834347" cy="70128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86" y="270839"/>
              <a:ext cx="283460" cy="454824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1" grpId="0"/>
      <p:bldP spid="3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901766" y="1869349"/>
            <a:ext cx="7670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pc="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肆</a:t>
            </a:r>
            <a:endParaRPr lang="zh-CN" altLang="en-US" sz="4000" spc="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926269" y="1542330"/>
            <a:ext cx="1869041" cy="4467812"/>
            <a:chOff x="5161469" y="1310555"/>
            <a:chExt cx="1869041" cy="446781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69" y="1310555"/>
              <a:ext cx="1869041" cy="446781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5667086" y="2002935"/>
              <a:ext cx="85979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sz="4400" b="0" i="0" u="none" strike="noStrike" spc="60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中 秋 节</a:t>
              </a:r>
              <a:endParaRPr lang="zh-CN" altLang="en-US" sz="4400" b="0" i="0" u="none" strike="noStrike" spc="6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131296" y="4318696"/>
            <a:ext cx="405680" cy="1459671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13995"/>
            <a:ext cx="1405890" cy="1412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240" y="2351405"/>
            <a:ext cx="8108315" cy="496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80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肆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5" y="178435"/>
            <a:ext cx="2720975" cy="208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090"/>
            <a:ext cx="12192000" cy="3470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19500" y="1390650"/>
            <a:ext cx="4963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月夕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3619500" y="2460625"/>
            <a:ext cx="424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八月节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3619500" y="3530600"/>
            <a:ext cx="518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/>
              <a:t>团圆节</a:t>
            </a:r>
            <a:endParaRPr 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805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肆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5" y="178435"/>
            <a:ext cx="2720975" cy="208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8160"/>
            <a:ext cx="12192000" cy="2529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65680" y="1190625"/>
            <a:ext cx="59810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“</a:t>
            </a:r>
            <a:r>
              <a:rPr lang="zh-CN" altLang="en-US" sz="3200"/>
              <a:t>中秋夜迎寒</a:t>
            </a:r>
            <a:r>
              <a:rPr lang="en-US" altLang="zh-CN" sz="3200"/>
              <a:t>”</a:t>
            </a:r>
            <a:r>
              <a:rPr lang="en-US" altLang="zh-CN" sz="3200">
                <a:sym typeface="+mn-ea"/>
              </a:rPr>
              <a:t>“</a:t>
            </a:r>
            <a:r>
              <a:rPr lang="zh-CN" altLang="en-US" sz="3200">
                <a:sym typeface="+mn-ea"/>
              </a:rPr>
              <a:t>秋分夕月（拜月）</a:t>
            </a:r>
            <a:r>
              <a:rPr lang="en-US" altLang="zh-CN" sz="3200">
                <a:sym typeface="+mn-ea"/>
              </a:rPr>
              <a:t>”</a:t>
            </a:r>
            <a:endParaRPr lang="en-US" altLang="zh-CN" sz="3200"/>
          </a:p>
          <a:p>
            <a:r>
              <a:rPr lang="en-US" altLang="zh-CN" sz="3200"/>
              <a:t>                             ——</a:t>
            </a:r>
            <a:r>
              <a:rPr lang="zh-CN" altLang="en-US" sz="3200"/>
              <a:t>《周礼》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2265680" y="2668270"/>
            <a:ext cx="62179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/>
              <a:t>天子春朝日，秋夕月；朝日以朝，夕月以夕。           </a:t>
            </a:r>
            <a:r>
              <a:rPr lang="en-US" altLang="zh-CN" sz="3200"/>
              <a:t>——</a:t>
            </a:r>
            <a:r>
              <a:rPr lang="zh-CN" sz="3200">
                <a:sym typeface="+mn-ea"/>
              </a:rPr>
              <a:t>《礼记》</a:t>
            </a:r>
            <a:endParaRPr lang="en-US" altLang="zh-CN" sz="3200"/>
          </a:p>
        </p:txBody>
      </p:sp>
      <p:sp>
        <p:nvSpPr>
          <p:cNvPr id="2" name="文本框 1"/>
          <p:cNvSpPr txBox="1"/>
          <p:nvPr/>
        </p:nvSpPr>
        <p:spPr>
          <a:xfrm>
            <a:off x="2265680" y="4145280"/>
            <a:ext cx="62179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/>
              <a:t>人法地，地法天，天法道，道法自然。           </a:t>
            </a:r>
            <a:r>
              <a:rPr lang="en-US" altLang="zh-CN" sz="3200"/>
              <a:t>——</a:t>
            </a:r>
            <a:r>
              <a:rPr lang="zh-CN" altLang="en-US" sz="3200"/>
              <a:t>老子</a:t>
            </a:r>
            <a:r>
              <a:rPr lang="zh-CN" sz="3200">
                <a:sym typeface="+mn-ea"/>
              </a:rPr>
              <a:t>《道德经》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肆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5" y="178435"/>
            <a:ext cx="2720975" cy="208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090"/>
            <a:ext cx="12192000" cy="3470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31010" y="2157095"/>
            <a:ext cx="6634480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spcAft>
                <a:spcPts val="1800"/>
              </a:spcAft>
              <a:buClrTx/>
              <a:buSzTx/>
              <a:buFontTx/>
            </a:pPr>
            <a:r>
              <a:rPr lang="zh-CN" sz="3200">
                <a:sym typeface="+mn-ea"/>
              </a:rPr>
              <a:t>小饼如嚼月，中有酥与饴。</a:t>
            </a:r>
            <a:endParaRPr lang="zh-CN" sz="3200"/>
          </a:p>
          <a:p>
            <a:pPr algn="l" fontAlgn="auto">
              <a:spcAft>
                <a:spcPts val="1800"/>
              </a:spcAft>
            </a:pPr>
            <a:r>
              <a:rPr lang="en-US" altLang="zh-CN" sz="3200"/>
              <a:t>                      ——</a:t>
            </a:r>
            <a:r>
              <a:rPr lang="zh-CN" altLang="en-US" sz="3200"/>
              <a:t>苏轼《月饼》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901766" y="1869349"/>
            <a:ext cx="7670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pc="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壹</a:t>
            </a:r>
            <a:endParaRPr lang="zh-CN" altLang="en-US" sz="4000" spc="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926269" y="1542330"/>
            <a:ext cx="1869041" cy="4467812"/>
            <a:chOff x="5161469" y="1310555"/>
            <a:chExt cx="1869041" cy="446781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69" y="1310555"/>
              <a:ext cx="1869041" cy="446781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5667086" y="2002935"/>
              <a:ext cx="85979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sz="4400" b="0" i="0" u="none" strike="noStrike" spc="60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春    节</a:t>
              </a:r>
              <a:endParaRPr lang="zh-CN" altLang="en-US" sz="4400" b="0" i="0" u="none" strike="noStrike" spc="6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131296" y="4318696"/>
            <a:ext cx="405680" cy="1459671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13995"/>
            <a:ext cx="1405890" cy="1412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240" y="2351405"/>
            <a:ext cx="8108315" cy="496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肆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5" y="178435"/>
            <a:ext cx="2720975" cy="208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090"/>
            <a:ext cx="12192000" cy="3470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6530" y="1722755"/>
            <a:ext cx="7561580" cy="2373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4000"/>
              </a:lnSpc>
              <a:spcAft>
                <a:spcPts val="1800"/>
              </a:spcAft>
              <a:buClrTx/>
              <a:buSzTx/>
              <a:buFontTx/>
            </a:pPr>
            <a:r>
              <a:rPr lang="en-US" altLang="zh-CN" sz="3200">
                <a:sym typeface="+mn-ea"/>
              </a:rPr>
              <a:t>       </a:t>
            </a:r>
            <a:r>
              <a:rPr lang="zh-CN" sz="3200">
                <a:sym typeface="+mn-ea"/>
              </a:rPr>
              <a:t>中秋月饼，以前门致美斋者为京都第一，他处不足食也。呈供月月饼到处皆有。大者尺余，上绘月宫蜡兔之形。</a:t>
            </a:r>
            <a:endParaRPr lang="zh-CN" sz="3200">
              <a:sym typeface="+mn-ea"/>
            </a:endParaRPr>
          </a:p>
          <a:p>
            <a:pPr algn="l" fontAlgn="auto">
              <a:lnSpc>
                <a:spcPts val="4000"/>
              </a:lnSpc>
              <a:spcAft>
                <a:spcPts val="1800"/>
              </a:spcAft>
            </a:pPr>
            <a:r>
              <a:rPr lang="en-US" altLang="zh-CN" sz="3200"/>
              <a:t>                ——</a:t>
            </a:r>
            <a:r>
              <a:rPr lang="zh-CN" altLang="en-US" sz="3200"/>
              <a:t>富察敦崇《燕京岁时记》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肆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5" y="178435"/>
            <a:ext cx="2720975" cy="208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090"/>
            <a:ext cx="12192000" cy="34709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935" y="1207135"/>
            <a:ext cx="3318510" cy="4900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490" y="1207135"/>
            <a:ext cx="3170555" cy="49002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7090" y="1207135"/>
            <a:ext cx="3274060" cy="4900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肆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5" y="178435"/>
            <a:ext cx="2720975" cy="208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090"/>
            <a:ext cx="12192000" cy="3470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9935" y="711835"/>
            <a:ext cx="921258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4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3200">
                <a:sym typeface="+mn-ea"/>
              </a:rPr>
              <a:t>水调歌头</a:t>
            </a:r>
            <a:endParaRPr lang="zh-CN" altLang="en-US" sz="3200">
              <a:sym typeface="+mn-ea"/>
            </a:endParaRPr>
          </a:p>
          <a:p>
            <a:pPr algn="ctr" fontAlgn="auto">
              <a:lnSpc>
                <a:spcPts val="4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2800">
                <a:sym typeface="+mn-ea"/>
              </a:rPr>
              <a:t>苏轼</a:t>
            </a:r>
            <a:endParaRPr lang="zh-CN" altLang="en-US" sz="2800">
              <a:sym typeface="+mn-ea"/>
            </a:endParaRPr>
          </a:p>
          <a:p>
            <a:pPr algn="ctr" fontAlgn="auto">
              <a:lnSpc>
                <a:spcPts val="4000"/>
              </a:lnSpc>
              <a:spcAft>
                <a:spcPts val="600"/>
              </a:spcAft>
              <a:buClrTx/>
              <a:buSzTx/>
              <a:buFontTx/>
            </a:pPr>
            <a:r>
              <a:rPr lang="zh-CN" sz="3200">
                <a:sym typeface="+mn-ea"/>
              </a:rPr>
              <a:t>       明月几时有？把酒问青天。不知天上宫阙，今夕是何年。我欲乘风归去，又恐琼楼玉宇，高处不胜寒。起舞弄清影，何似在人间。</a:t>
            </a:r>
            <a:endParaRPr lang="zh-CN" sz="3200">
              <a:sym typeface="+mn-ea"/>
            </a:endParaRPr>
          </a:p>
          <a:p>
            <a:pPr algn="l" fontAlgn="auto">
              <a:lnSpc>
                <a:spcPts val="4000"/>
              </a:lnSpc>
              <a:spcAft>
                <a:spcPts val="600"/>
              </a:spcAft>
              <a:buClrTx/>
              <a:buSzTx/>
              <a:buFontTx/>
            </a:pPr>
            <a:r>
              <a:rPr lang="zh-CN" sz="3200">
                <a:sym typeface="+mn-ea"/>
              </a:rPr>
              <a:t>       转朱阁，低绮户，照无眠。不应有恨，何事长向别时圆？人有悲欢离合，月有阴晴圆缺，此事古难全。但愿人长久，千里共婵娟。</a:t>
            </a:r>
            <a:endParaRPr lang="zh-CN" sz="3200">
              <a:sym typeface="+mn-ea"/>
            </a:endParaRPr>
          </a:p>
          <a:p>
            <a:pPr algn="l" fontAlgn="auto">
              <a:lnSpc>
                <a:spcPts val="4000"/>
              </a:lnSpc>
              <a:spcAft>
                <a:spcPts val="600"/>
              </a:spcAft>
            </a:pPr>
            <a:r>
              <a:rPr lang="en-US" altLang="zh-CN" sz="3200"/>
              <a:t>                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23904" y="256871"/>
              <a:ext cx="736600" cy="5867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肆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5" y="178435"/>
            <a:ext cx="2720975" cy="2088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090"/>
            <a:ext cx="12192000" cy="3470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68120" y="1647190"/>
            <a:ext cx="7324725" cy="2604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4000"/>
              </a:lnSpc>
              <a:spcAft>
                <a:spcPts val="1200"/>
              </a:spcAft>
              <a:buClrTx/>
              <a:buSzTx/>
              <a:buFontTx/>
            </a:pPr>
            <a:r>
              <a:rPr lang="zh-CN" sz="3200">
                <a:sym typeface="+mn-ea"/>
              </a:rPr>
              <a:t>十五夜望月寄杜郎中</a:t>
            </a:r>
            <a:endParaRPr lang="zh-CN" sz="3200">
              <a:sym typeface="+mn-ea"/>
            </a:endParaRPr>
          </a:p>
          <a:p>
            <a:pPr algn="ctr" fontAlgn="auto">
              <a:lnSpc>
                <a:spcPts val="4000"/>
              </a:lnSpc>
              <a:spcAft>
                <a:spcPts val="1200"/>
              </a:spcAft>
              <a:buClrTx/>
              <a:buSzTx/>
              <a:buFontTx/>
            </a:pPr>
            <a:r>
              <a:rPr lang="zh-CN" sz="2800">
                <a:sym typeface="+mn-ea"/>
              </a:rPr>
              <a:t>王建 </a:t>
            </a:r>
            <a:endParaRPr lang="zh-CN" sz="2800">
              <a:sym typeface="+mn-ea"/>
            </a:endParaRPr>
          </a:p>
          <a:p>
            <a:pPr algn="l" fontAlgn="auto">
              <a:lnSpc>
                <a:spcPts val="4000"/>
              </a:lnSpc>
              <a:spcAft>
                <a:spcPts val="1200"/>
              </a:spcAft>
              <a:buClrTx/>
              <a:buSzTx/>
              <a:buFontTx/>
            </a:pPr>
            <a:r>
              <a:rPr lang="zh-CN" sz="3200">
                <a:sym typeface="+mn-ea"/>
              </a:rPr>
              <a:t>中庭地白树栖鸦，冷露无声湿桂花。</a:t>
            </a:r>
            <a:endParaRPr lang="zh-CN" sz="3200">
              <a:sym typeface="+mn-ea"/>
            </a:endParaRPr>
          </a:p>
          <a:p>
            <a:pPr algn="l" fontAlgn="auto">
              <a:lnSpc>
                <a:spcPts val="4000"/>
              </a:lnSpc>
              <a:spcAft>
                <a:spcPts val="1200"/>
              </a:spcAft>
              <a:buClrTx/>
              <a:buSzTx/>
              <a:buFontTx/>
            </a:pPr>
            <a:r>
              <a:rPr lang="zh-CN" sz="3200">
                <a:sym typeface="+mn-ea"/>
              </a:rPr>
              <a:t>今夜月明人尽望，不知秋思在谁家。</a:t>
            </a:r>
            <a:r>
              <a:rPr lang="en-US" altLang="zh-CN" sz="3200"/>
              <a:t>                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70"/>
            <a:ext cx="12192000" cy="685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" y="-38735"/>
            <a:ext cx="12192000" cy="693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365" cy="6881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41275"/>
            <a:ext cx="12192000" cy="6857365"/>
            <a:chOff x="1" y="1"/>
            <a:chExt cx="19200" cy="1079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" y="1"/>
              <a:ext cx="19200" cy="1079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rcRect b="31270"/>
            <a:stretch>
              <a:fillRect/>
            </a:stretch>
          </p:blipFill>
          <p:spPr>
            <a:xfrm>
              <a:off x="1" y="961"/>
              <a:ext cx="7946" cy="26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-17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5746067"/>
            <a:ext cx="8260080" cy="11119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078" y="148060"/>
            <a:ext cx="1047426" cy="701283"/>
            <a:chOff x="213078" y="148060"/>
            <a:chExt cx="1047426" cy="7012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8" y="148060"/>
              <a:ext cx="834347" cy="7012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21840" y="256871"/>
              <a:ext cx="738664" cy="59247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3600" spc="300" dirty="0">
                  <a:solidFill>
                    <a:srgbClr val="A20000"/>
                  </a:solidFill>
                  <a:latin typeface="字魂47号-三分行楷" panose="00000500000000000000" pitchFamily="2" charset="-122"/>
                  <a:ea typeface="字魂47号-三分行楷" panose="00000500000000000000" pitchFamily="2" charset="-122"/>
                </a:rPr>
                <a:t>壹</a:t>
              </a:r>
              <a:endParaRPr lang="zh-CN" altLang="en-US" sz="3600" spc="300" dirty="0">
                <a:solidFill>
                  <a:srgbClr val="A20000"/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856" y="256869"/>
              <a:ext cx="283460" cy="45482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41"/>
            <a:ext cx="6686550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b="7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FSHAPE" val="1178102396"/>
  <p:tag name="KSO_WM_UNIT_PLACING_PICTURE_USER_VIEWPORT" val="{&quot;height&quot;:6209,&quot;width&quot;:9296}"/>
</p:tagLst>
</file>

<file path=ppt/tags/tag2.xml><?xml version="1.0" encoding="utf-8"?>
<p:tagLst xmlns:p="http://schemas.openxmlformats.org/presentationml/2006/main">
  <p:tag name="ISPRING_PRESENTATION_TITLE" val="极简中国风"/>
  <p:tag name="commondata" val="eyJoZGlkIjoiNDJhNmRkNzViNjZjOGM5ZmM5NmM2ZGNkODZhMjZmMW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1845</Words>
  <Application>WPS 演示</Application>
  <PresentationFormat>宽屏</PresentationFormat>
  <Paragraphs>256</Paragraphs>
  <Slides>43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5" baseType="lpstr">
      <vt:lpstr>Arial</vt:lpstr>
      <vt:lpstr>宋体</vt:lpstr>
      <vt:lpstr>Wingdings</vt:lpstr>
      <vt:lpstr>字魂47号-三分行楷</vt:lpstr>
      <vt:lpstr>南构钦雕汉古</vt:lpstr>
      <vt:lpstr>等线</vt:lpstr>
      <vt:lpstr>微软雅黑</vt:lpstr>
      <vt:lpstr>Arial Unicode MS</vt:lpstr>
      <vt:lpstr>等线 Light</vt:lpstr>
      <vt:lpstr>仿宋</vt:lpstr>
      <vt:lpstr>Calibri</vt:lpstr>
      <vt:lpstr>Office 主题​​</vt:lpstr>
      <vt:lpstr>节庆文化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极简中国风</dc:title>
  <dc:creator>张 建春</dc:creator>
  <cp:lastModifiedBy>周静研</cp:lastModifiedBy>
  <cp:revision>78</cp:revision>
  <dcterms:created xsi:type="dcterms:W3CDTF">2019-11-16T12:20:00Z</dcterms:created>
  <dcterms:modified xsi:type="dcterms:W3CDTF">2024-02-23T02:24:51Z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6D32E5B5AD5C4F6098CC4E3E4279AD91_13</vt:lpwstr>
  </property>
</Properties>
</file>