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4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8" r:id="rId3"/>
    <p:sldId id="458" r:id="rId5"/>
    <p:sldId id="375" r:id="rId6"/>
    <p:sldId id="461" r:id="rId7"/>
    <p:sldId id="462" r:id="rId8"/>
    <p:sldId id="463" r:id="rId9"/>
    <p:sldId id="260" r:id="rId10"/>
    <p:sldId id="459" r:id="rId11"/>
    <p:sldId id="287" r:id="rId12"/>
    <p:sldId id="288" r:id="rId13"/>
    <p:sldId id="266" r:id="rId14"/>
    <p:sldId id="261" r:id="rId15"/>
    <p:sldId id="263" r:id="rId16"/>
    <p:sldId id="275" r:id="rId17"/>
    <p:sldId id="267" r:id="rId18"/>
    <p:sldId id="490" r:id="rId19"/>
    <p:sldId id="491" r:id="rId20"/>
    <p:sldId id="273" r:id="rId21"/>
    <p:sldId id="464" r:id="rId22"/>
    <p:sldId id="277" r:id="rId23"/>
    <p:sldId id="465" r:id="rId24"/>
    <p:sldId id="315" r:id="rId25"/>
    <p:sldId id="264" r:id="rId26"/>
    <p:sldId id="271" r:id="rId27"/>
    <p:sldId id="272" r:id="rId28"/>
  </p:sldIdLst>
  <p:sldSz cx="12192000" cy="6858000"/>
  <p:notesSz cx="6858000" cy="9144000"/>
  <p:embeddedFontLst>
    <p:embeddedFont>
      <p:font typeface="南构丽萍手写" panose="00020600040101010101" pitchFamily="18" charset="-122"/>
      <p:regular r:id="rId33"/>
    </p:embeddedFont>
    <p:embeddedFont>
      <p:font typeface="微软雅黑" panose="020B0503020204020204" charset="-122"/>
      <p:regular r:id="rId34"/>
    </p:embeddedFont>
    <p:embeddedFont>
      <p:font typeface="等线" panose="02010600030101010101" charset="-122"/>
      <p:regular r:id="rId35"/>
    </p:embeddedFont>
    <p:embeddedFont>
      <p:font typeface="南构刘志文楷书" panose="00020600040101010101" pitchFamily="18" charset="-122"/>
      <p:regular r:id="rId36"/>
    </p:embeddedFont>
    <p:embeddedFont>
      <p:font typeface="南构黄年虎楷书" panose="00020600040101010101" pitchFamily="18" charset="-122"/>
      <p:regular r:id="rId37"/>
    </p:embeddedFont>
    <p:embeddedFont>
      <p:font typeface="义启魏碑体" panose="02010600030101010101" pitchFamily="2" charset="-122"/>
      <p:regular r:id="rId38"/>
    </p:embeddedFont>
    <p:embeddedFont>
      <p:font typeface="楷体" panose="02010609060101010101" charset="-122"/>
      <p:regular r:id="rId39"/>
    </p:embeddedFont>
    <p:embeddedFont>
      <p:font typeface="华文隶书" panose="02010800040101010101" charset="-122"/>
      <p:regular r:id="rId40"/>
    </p:embeddedFont>
    <p:embeddedFont>
      <p:font typeface="等线 Light" panose="02010600030101010101" charset="-122"/>
      <p:regular r:id="rId41"/>
    </p:embeddedFont>
    <p:embeddedFont>
      <p:font typeface="南构钦雕汉古" panose="00020600040101010101" pitchFamily="18" charset="-122"/>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19" autoAdjust="0"/>
  </p:normalViewPr>
  <p:slideViewPr>
    <p:cSldViewPr snapToGrid="0">
      <p:cViewPr varScale="1">
        <p:scale>
          <a:sx n="97" d="100"/>
          <a:sy n="97" d="100"/>
        </p:scale>
        <p:origin x="10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2CAE7-825C-40AA-A635-FF58D4EA4EF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CFA64-169C-4C32-9428-4B2ABA2A128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https://ibaotu.com/sucai/19550957.html,https://ibaotu.com/sucai/19542073.html,https://ibaotu.com/sucai/19552835.html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字体：</a:t>
            </a:r>
            <a:r>
              <a:rPr lang="en-US" altLang="zh-CN" sz="1800" kern="100" dirty="0">
                <a:solidFill>
                  <a:srgbClr val="575656"/>
                </a:solidFill>
                <a:effectLst/>
                <a:latin typeface="微软雅黑" panose="020B0503020204020204" charset="-122"/>
                <a:ea typeface="等线" panose="02010600030101010101" charset="-122"/>
                <a:cs typeface="Times New Roman" panose="02020603050405020304" pitchFamily="18" charset="0"/>
              </a:rPr>
              <a:t>https://ibaotu.com/Font/quanbu-0/7b3f7ceee60c96f7cbb9a5f4db3113e3.html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音乐：https://ibaotu.com/sucai/18154171.html?kwd=小清新</a:t>
            </a:r>
            <a:endParaRPr lang="en-US" altLang="zh-CN" dirty="0"/>
          </a:p>
          <a:p>
            <a:r>
              <a:rPr lang="zh-CN" altLang="en-US" dirty="0"/>
              <a:t>摄影图：</a:t>
            </a:r>
            <a:r>
              <a:rPr lang="en-US" altLang="zh-CN" dirty="0"/>
              <a:t>https://ibaotu.com/sucai/19543223.html, https://ibaotu.com/sucai/19543219.html, https://ibaotu.com/sucai/19543221.html, https://ibaotu.com/sucai/19529979.html, https://ibaotu.com/sucai/19522730.html</a:t>
            </a:r>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BCFA64-169C-4C32-9428-4B2ABA2A128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A01E11-21DB-4474-A122-D5D5E9C4791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3CB288-039E-4D9F-8828-1C1E8D661DB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01E11-21DB-4474-A122-D5D5E9C4791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CB288-039E-4D9F-8828-1C1E8D661D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4" Type="http://schemas.openxmlformats.org/officeDocument/2006/relationships/notesSlide" Target="../notesSlides/notesSlide1.xml"/><Relationship Id="rId13" Type="http://schemas.openxmlformats.org/officeDocument/2006/relationships/slideLayout" Target="../slideLayouts/slideLayout1.xml"/><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image34.wdp"/><Relationship Id="rId4" Type="http://schemas.openxmlformats.org/officeDocument/2006/relationships/image" Target="../media/image33.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39.wdp"/><Relationship Id="rId7" Type="http://schemas.openxmlformats.org/officeDocument/2006/relationships/image" Target="../media/image38.png"/><Relationship Id="rId6" Type="http://schemas.microsoft.com/office/2007/relationships/hdphoto" Target="../media/image37.wdp"/><Relationship Id="rId5" Type="http://schemas.openxmlformats.org/officeDocument/2006/relationships/image" Target="../media/image36.png"/><Relationship Id="rId4" Type="http://schemas.openxmlformats.org/officeDocument/2006/relationships/image" Target="../media/image18.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9" Type="http://schemas.openxmlformats.org/officeDocument/2006/relationships/image" Target="../media/image47.png"/><Relationship Id="rId8" Type="http://schemas.microsoft.com/office/2007/relationships/hdphoto" Target="../media/image46.wdp"/><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1" Type="http://schemas.openxmlformats.org/officeDocument/2006/relationships/slideLayout" Target="../slideLayouts/slideLayout2.xml"/><Relationship Id="rId10" Type="http://schemas.microsoft.com/office/2007/relationships/hdphoto" Target="../media/image48.wdp"/><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0.pn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54.jpe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58.wdp"/><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58.wdp"/><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4.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矩形 34"/>
          <p:cNvSpPr/>
          <p:nvPr/>
        </p:nvSpPr>
        <p:spPr>
          <a:xfrm>
            <a:off x="-1509486" y="1508566"/>
            <a:ext cx="15225486" cy="4681909"/>
          </a:xfrm>
          <a:prstGeom prst="rect">
            <a:avLst/>
          </a:prstGeom>
          <a:blipFill dpi="0" rotWithShape="1">
            <a:blip r:embed="rId2">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385208" y="-517012"/>
            <a:ext cx="8051136" cy="4731545"/>
          </a:xfrm>
          <a:prstGeom prst="rect">
            <a:avLst/>
          </a:prstGeom>
          <a:blipFill dpi="0" rotWithShape="1">
            <a:blip r:embed="rId3">
              <a:alphaModFix amt="1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8" y="4065352"/>
            <a:ext cx="12208198" cy="242528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49866"/>
            <a:ext cx="12192000" cy="2308133"/>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854917"/>
            <a:ext cx="2177143" cy="1003082"/>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2959872" cy="2220687"/>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9190" y="-205684"/>
            <a:ext cx="3542105" cy="3187895"/>
          </a:xfrm>
          <a:prstGeom prst="rect">
            <a:avLst/>
          </a:prstGeom>
        </p:spPr>
      </p:pic>
      <p:pic>
        <p:nvPicPr>
          <p:cNvPr id="47" name="图片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354606">
            <a:off x="5097000" y="4119894"/>
            <a:ext cx="1310342" cy="1025150"/>
          </a:xfrm>
          <a:prstGeom prst="rect">
            <a:avLst/>
          </a:prstGeom>
        </p:spPr>
      </p:pic>
      <p:pic>
        <p:nvPicPr>
          <p:cNvPr id="27"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0298" y="4502037"/>
            <a:ext cx="1646977" cy="1529814"/>
          </a:xfrm>
          <a:prstGeom prst="rect">
            <a:avLst/>
          </a:prstGeom>
        </p:spPr>
      </p:pic>
      <p:grpSp>
        <p:nvGrpSpPr>
          <p:cNvPr id="5" name="组合 4"/>
          <p:cNvGrpSpPr/>
          <p:nvPr/>
        </p:nvGrpSpPr>
        <p:grpSpPr>
          <a:xfrm>
            <a:off x="3878880" y="174711"/>
            <a:ext cx="7619365" cy="2427605"/>
            <a:chOff x="4180505" y="257896"/>
            <a:chExt cx="7619365" cy="2427605"/>
          </a:xfrm>
        </p:grpSpPr>
        <p:sp>
          <p:nvSpPr>
            <p:cNvPr id="34" name="标题 1"/>
            <p:cNvSpPr txBox="1"/>
            <p:nvPr/>
          </p:nvSpPr>
          <p:spPr>
            <a:xfrm>
              <a:off x="4180505" y="257896"/>
              <a:ext cx="7619365" cy="24276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zh-CN" altLang="en-US" sz="4800" spc="600" dirty="0">
                  <a:solidFill>
                    <a:schemeClr val="tx1">
                      <a:lumMod val="75000"/>
                      <a:lumOff val="25000"/>
                    </a:schemeClr>
                  </a:solidFill>
                  <a:latin typeface="南构丽萍手写" panose="00020600040101010101" pitchFamily="18" charset="-122"/>
                  <a:ea typeface="南构丽萍手写" panose="00020600040101010101" pitchFamily="18" charset="-122"/>
                </a:rPr>
                <a:t>神话传说</a:t>
              </a:r>
              <a:endParaRPr lang="zh-CN" altLang="en-US" sz="4800" spc="600" dirty="0">
                <a:solidFill>
                  <a:schemeClr val="tx1">
                    <a:lumMod val="75000"/>
                    <a:lumOff val="25000"/>
                  </a:schemeClr>
                </a:solidFill>
                <a:latin typeface="南构丽萍手写" panose="00020600040101010101" pitchFamily="18" charset="-122"/>
                <a:ea typeface="南构丽萍手写" panose="00020600040101010101" pitchFamily="18" charset="-122"/>
              </a:endParaRPr>
            </a:p>
          </p:txBody>
        </p:sp>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41534">
              <a:off x="6063676" y="1709506"/>
              <a:ext cx="312150" cy="393767"/>
            </a:xfrm>
            <a:prstGeom prst="rect">
              <a:avLst/>
            </a:prstGeom>
          </p:spPr>
        </p:pic>
        <p:pic>
          <p:nvPicPr>
            <p:cNvPr id="51" name="图片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24007">
              <a:off x="8046751" y="2162183"/>
              <a:ext cx="312150" cy="393767"/>
            </a:xfrm>
            <a:prstGeom prst="rect">
              <a:avLst/>
            </a:prstGeom>
          </p:spPr>
        </p:pic>
      </p:grpSp>
      <p:pic>
        <p:nvPicPr>
          <p:cNvPr id="4" name="图片 3"/>
          <p:cNvPicPr>
            <a:picLocks noChangeAspect="1"/>
          </p:cNvPicPr>
          <p:nvPr/>
        </p:nvPicPr>
        <p:blipFill>
          <a:blip r:embed="rId12"/>
          <a:stretch>
            <a:fillRect/>
          </a:stretch>
        </p:blipFill>
        <p:spPr>
          <a:xfrm>
            <a:off x="314325" y="1725930"/>
            <a:ext cx="3199130" cy="3199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50"/>
                                        <p:tgtEl>
                                          <p:spTgt spid="16"/>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750"/>
                                        <p:tgtEl>
                                          <p:spTgt spid="8"/>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750"/>
                                        <p:tgtEl>
                                          <p:spTgt spid="27"/>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750"/>
                                        <p:tgtEl>
                                          <p:spTgt spid="21"/>
                                        </p:tgtEl>
                                      </p:cBhvr>
                                    </p:animEffect>
                                  </p:childTnLst>
                                </p:cTn>
                              </p:par>
                            </p:childTnLst>
                          </p:cTn>
                        </p:par>
                        <p:par>
                          <p:cTn id="26" fill="hold">
                            <p:stCondLst>
                              <p:cond delay="5000"/>
                            </p:stCondLst>
                            <p:childTnLst>
                              <p:par>
                                <p:cTn id="27" presetID="22" presetClass="entr" presetSubtype="2"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750"/>
                                        <p:tgtEl>
                                          <p:spTgt spid="19"/>
                                        </p:tgtEl>
                                      </p:cBhvr>
                                    </p:animEffect>
                                  </p:childTnLst>
                                </p:cTn>
                              </p:par>
                            </p:childTnLst>
                          </p:cTn>
                        </p:par>
                        <p:par>
                          <p:cTn id="30" fill="hold">
                            <p:stCondLst>
                              <p:cond delay="6000"/>
                            </p:stCondLst>
                            <p:childTnLst>
                              <p:par>
                                <p:cTn id="31" presetID="53" presetClass="entr" presetSubtype="16"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750" fill="hold"/>
                                        <p:tgtEl>
                                          <p:spTgt spid="33"/>
                                        </p:tgtEl>
                                        <p:attrNameLst>
                                          <p:attrName>ppt_w</p:attrName>
                                        </p:attrNameLst>
                                      </p:cBhvr>
                                      <p:tavLst>
                                        <p:tav tm="0">
                                          <p:val>
                                            <p:fltVal val="0"/>
                                          </p:val>
                                        </p:tav>
                                        <p:tav tm="100000">
                                          <p:val>
                                            <p:strVal val="#ppt_w"/>
                                          </p:val>
                                        </p:tav>
                                      </p:tavLst>
                                    </p:anim>
                                    <p:anim calcmode="lin" valueType="num">
                                      <p:cBhvr>
                                        <p:cTn id="34" dur="750" fill="hold"/>
                                        <p:tgtEl>
                                          <p:spTgt spid="33"/>
                                        </p:tgtEl>
                                        <p:attrNameLst>
                                          <p:attrName>ppt_h</p:attrName>
                                        </p:attrNameLst>
                                      </p:cBhvr>
                                      <p:tavLst>
                                        <p:tav tm="0">
                                          <p:val>
                                            <p:fltVal val="0"/>
                                          </p:val>
                                        </p:tav>
                                        <p:tav tm="100000">
                                          <p:val>
                                            <p:strVal val="#ppt_h"/>
                                          </p:val>
                                        </p:tav>
                                      </p:tavLst>
                                    </p:anim>
                                    <p:animEffect transition="in" filter="fade">
                                      <p:cBhvr>
                                        <p:cTn id="35" dur="750"/>
                                        <p:tgtEl>
                                          <p:spTgt spid="33"/>
                                        </p:tgtEl>
                                      </p:cBhvr>
                                    </p:animEffect>
                                  </p:childTnLst>
                                </p:cTn>
                              </p:par>
                            </p:childTnLst>
                          </p:cTn>
                        </p:par>
                        <p:par>
                          <p:cTn id="36" fill="hold">
                            <p:stCondLst>
                              <p:cond delay="7000"/>
                            </p:stCondLst>
                            <p:childTnLst>
                              <p:par>
                                <p:cTn id="37" presetID="14" presetClass="entr" presetSubtype="1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750"/>
                                        <p:tgtEl>
                                          <p:spTgt spid="25"/>
                                        </p:tgtEl>
                                      </p:cBhvr>
                                    </p:animEffect>
                                  </p:childTnLst>
                                </p:cTn>
                              </p:par>
                            </p:childTnLst>
                          </p:cTn>
                        </p:par>
                        <p:par>
                          <p:cTn id="40" fill="hold">
                            <p:stCondLst>
                              <p:cond delay="8000"/>
                            </p:stCondLst>
                            <p:childTnLst>
                              <p:par>
                                <p:cTn id="41" presetID="16" presetClass="entr" presetSubtype="37"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outVertical)">
                                      <p:cBhvr>
                                        <p:cTn id="43" dur="750"/>
                                        <p:tgtEl>
                                          <p:spTgt spid="35"/>
                                        </p:tgtEl>
                                      </p:cBhvr>
                                    </p:animEffect>
                                  </p:childTnLst>
                                </p:cTn>
                              </p:par>
                            </p:childTnLst>
                          </p:cTn>
                        </p:par>
                        <p:par>
                          <p:cTn id="44" fill="hold">
                            <p:stCondLst>
                              <p:cond delay="9000"/>
                            </p:stCondLst>
                            <p:childTnLst>
                              <p:par>
                                <p:cTn id="45" presetID="5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750" fill="hold"/>
                                        <p:tgtEl>
                                          <p:spTgt spid="5"/>
                                        </p:tgtEl>
                                        <p:attrNameLst>
                                          <p:attrName>ppt_w</p:attrName>
                                        </p:attrNameLst>
                                      </p:cBhvr>
                                      <p:tavLst>
                                        <p:tav tm="0">
                                          <p:val>
                                            <p:fltVal val="0"/>
                                          </p:val>
                                        </p:tav>
                                        <p:tav tm="100000">
                                          <p:val>
                                            <p:strVal val="#ppt_w"/>
                                          </p:val>
                                        </p:tav>
                                      </p:tavLst>
                                    </p:anim>
                                    <p:anim calcmode="lin" valueType="num">
                                      <p:cBhvr>
                                        <p:cTn id="48" dur="750" fill="hold"/>
                                        <p:tgtEl>
                                          <p:spTgt spid="5"/>
                                        </p:tgtEl>
                                        <p:attrNameLst>
                                          <p:attrName>ppt_h</p:attrName>
                                        </p:attrNameLst>
                                      </p:cBhvr>
                                      <p:tavLst>
                                        <p:tav tm="0">
                                          <p:val>
                                            <p:fltVal val="0"/>
                                          </p:val>
                                        </p:tav>
                                        <p:tav tm="100000">
                                          <p:val>
                                            <p:strVal val="#ppt_h"/>
                                          </p:val>
                                        </p:tav>
                                      </p:tavLst>
                                    </p:anim>
                                    <p:animEffect transition="in" filter="fade">
                                      <p:cBhvr>
                                        <p:cTn id="49" dur="750"/>
                                        <p:tgtEl>
                                          <p:spTgt spid="5"/>
                                        </p:tgtEl>
                                      </p:cBhvr>
                                    </p:animEffect>
                                  </p:childTnLst>
                                </p:cTn>
                              </p:par>
                            </p:childTnLst>
                          </p:cTn>
                        </p:par>
                        <p:par>
                          <p:cTn id="50" fill="hold">
                            <p:stCondLst>
                              <p:cond delay="10000"/>
                            </p:stCondLst>
                            <p:childTnLst>
                              <p:par>
                                <p:cTn id="51" presetID="53" presetClass="entr" presetSubtype="16"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p:cTn id="53" dur="750" fill="hold"/>
                                        <p:tgtEl>
                                          <p:spTgt spid="47"/>
                                        </p:tgtEl>
                                        <p:attrNameLst>
                                          <p:attrName>ppt_w</p:attrName>
                                        </p:attrNameLst>
                                      </p:cBhvr>
                                      <p:tavLst>
                                        <p:tav tm="0">
                                          <p:val>
                                            <p:fltVal val="0"/>
                                          </p:val>
                                        </p:tav>
                                        <p:tav tm="100000">
                                          <p:val>
                                            <p:strVal val="#ppt_w"/>
                                          </p:val>
                                        </p:tav>
                                      </p:tavLst>
                                    </p:anim>
                                    <p:anim calcmode="lin" valueType="num">
                                      <p:cBhvr>
                                        <p:cTn id="54" dur="750" fill="hold"/>
                                        <p:tgtEl>
                                          <p:spTgt spid="47"/>
                                        </p:tgtEl>
                                        <p:attrNameLst>
                                          <p:attrName>ppt_h</p:attrName>
                                        </p:attrNameLst>
                                      </p:cBhvr>
                                      <p:tavLst>
                                        <p:tav tm="0">
                                          <p:val>
                                            <p:fltVal val="0"/>
                                          </p:val>
                                        </p:tav>
                                        <p:tav tm="100000">
                                          <p:val>
                                            <p:strVal val="#ppt_h"/>
                                          </p:val>
                                        </p:tav>
                                      </p:tavLst>
                                    </p:anim>
                                    <p:animEffect transition="in" filter="fade">
                                      <p:cBhvr>
                                        <p:cTn id="55"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15" name="文本框 14"/>
          <p:cNvSpPr txBox="1"/>
          <p:nvPr/>
        </p:nvSpPr>
        <p:spPr>
          <a:xfrm>
            <a:off x="8488449" y="2669527"/>
            <a:ext cx="2975964" cy="954107"/>
          </a:xfrm>
          <a:prstGeom prst="rect">
            <a:avLst/>
          </a:prstGeom>
          <a:noFill/>
        </p:spPr>
        <p:txBody>
          <a:bodyPr vert="horz" wrap="square" rtlCol="0">
            <a:spAutoFit/>
          </a:bodyPr>
          <a:lstStyle/>
          <a:p>
            <a:pPr algn="l">
              <a:lnSpc>
                <a:spcPct val="100000"/>
              </a:lnSpc>
            </a:pPr>
            <a:r>
              <a:rPr lang="en-US" sz="2800" b="1" spc="600" dirty="0">
                <a:latin typeface="义启魏碑体" panose="02010600030101010101" pitchFamily="2" charset="-122"/>
                <a:ea typeface="义启魏碑体" panose="02010600030101010101" pitchFamily="2" charset="-122"/>
                <a:sym typeface="+mn-ea"/>
              </a:rPr>
              <a:t>DNA</a:t>
            </a:r>
            <a:r>
              <a:rPr sz="2800" b="1" spc="600" dirty="0">
                <a:latin typeface="义启魏碑体" panose="02010600030101010101" pitchFamily="2" charset="-122"/>
                <a:ea typeface="义启魏碑体" panose="02010600030101010101" pitchFamily="2" charset="-122"/>
                <a:sym typeface="+mn-ea"/>
              </a:rPr>
              <a:t>双螺旋线的结构形式</a:t>
            </a:r>
            <a:r>
              <a:rPr lang="zh-CN" altLang="en-US" sz="2800" spc="600" dirty="0">
                <a:latin typeface="义启魏碑体" panose="02010600030101010101" pitchFamily="2" charset="-122"/>
                <a:ea typeface="义启魏碑体" panose="02010600030101010101" pitchFamily="2" charset="-122"/>
                <a:sym typeface="+mn-ea"/>
              </a:rPr>
              <a:t>  </a:t>
            </a:r>
            <a:endParaRPr lang="zh-CN" altLang="en-US" sz="2800" spc="600" dirty="0">
              <a:latin typeface="义启魏碑体" panose="02010600030101010101" pitchFamily="2" charset="-122"/>
              <a:ea typeface="义启魏碑体" panose="02010600030101010101" pitchFamily="2" charset="-122"/>
            </a:endParaRPr>
          </a:p>
        </p:txBody>
      </p:sp>
      <p:sp>
        <p:nvSpPr>
          <p:cNvPr id="100" name="文本框 99"/>
          <p:cNvSpPr txBox="1"/>
          <p:nvPr/>
        </p:nvSpPr>
        <p:spPr>
          <a:xfrm>
            <a:off x="78841" y="1672293"/>
            <a:ext cx="499018" cy="2676525"/>
          </a:xfrm>
          <a:prstGeom prst="rect">
            <a:avLst/>
          </a:prstGeom>
          <a:noFill/>
          <a:ln w="9525">
            <a:noFill/>
          </a:ln>
        </p:spPr>
        <p:txBody>
          <a:bodyPr wrap="square">
            <a:spAutoFit/>
          </a:bodyPr>
          <a:lstStyle/>
          <a:p>
            <a:pPr indent="0"/>
            <a:r>
              <a:rPr lang="zh-CN" altLang="en-US" sz="2400" b="1" spc="600" dirty="0">
                <a:effectLst>
                  <a:outerShdw blurRad="38100" dist="38100" dir="2700000" algn="tl">
                    <a:srgbClr val="000000">
                      <a:alpha val="43137"/>
                    </a:srgbClr>
                  </a:outerShdw>
                </a:effectLst>
                <a:latin typeface="楷体" panose="02010609060101010101" charset="-122"/>
                <a:ea typeface="楷体" panose="02010609060101010101" charset="-122"/>
              </a:rPr>
              <a:t>伏羲女娲交尾图</a:t>
            </a:r>
            <a:endParaRPr lang="zh-CN" altLang="en-US" sz="2400" b="1">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5187" b="95918" l="10000" r="90938">
                        <a14:foregroundMark x1="10938" y1="5357" x2="90938" y2="7313"/>
                        <a14:foregroundMark x1="21250" y1="53656" x2="72031" y2="54677"/>
                        <a14:foregroundMark x1="26719" y1="43963" x2="19219" y2="90051"/>
                        <a14:foregroundMark x1="26406" y1="94813" x2="71563" y2="95918"/>
                      </a14:backgroundRemoval>
                    </a14:imgEffect>
                  </a14:imgLayer>
                </a14:imgProps>
              </a:ext>
            </a:extLst>
          </a:blip>
          <a:stretch>
            <a:fillRect/>
          </a:stretch>
        </p:blipFill>
        <p:spPr>
          <a:xfrm>
            <a:off x="821055" y="804227"/>
            <a:ext cx="2778760" cy="5109210"/>
          </a:xfrm>
          <a:prstGeom prst="rect">
            <a:avLst/>
          </a:prstGeom>
        </p:spPr>
      </p:pic>
      <p:pic>
        <p:nvPicPr>
          <p:cNvPr id="3" name="图片 2"/>
          <p:cNvPicPr>
            <a:picLocks noChangeAspect="1"/>
          </p:cNvPicPr>
          <p:nvPr/>
        </p:nvPicPr>
        <p:blipFill>
          <a:blip r:embed="rId6"/>
          <a:stretch>
            <a:fillRect/>
          </a:stretch>
        </p:blipFill>
        <p:spPr>
          <a:xfrm>
            <a:off x="4076701" y="1257310"/>
            <a:ext cx="2975963" cy="4203044"/>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advClick="0" advTm="0">
        <p14:prism isInverted="1"/>
      </p:transition>
    </mc:Choice>
    <mc:Fallback>
      <p:transition spd="slow" advClick="0"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6999" y="-166545"/>
            <a:ext cx="2287450" cy="1887335"/>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0" y="-185636"/>
            <a:ext cx="2045871" cy="1796743"/>
          </a:xfrm>
          <a:prstGeom prst="rect">
            <a:avLst/>
          </a:prstGeom>
        </p:spPr>
      </p:pic>
      <p:sp>
        <p:nvSpPr>
          <p:cNvPr id="26" name="文本框 25"/>
          <p:cNvSpPr txBox="1"/>
          <p:nvPr/>
        </p:nvSpPr>
        <p:spPr>
          <a:xfrm>
            <a:off x="1693940" y="1720817"/>
            <a:ext cx="567055" cy="2918619"/>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rPr>
              <a:t>葫芦藏人</a:t>
            </a:r>
            <a:endPar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4894785"/>
            <a:ext cx="5005069" cy="1975047"/>
          </a:xfrm>
          <a:prstGeom prst="rect">
            <a:avLst/>
          </a:prstGeom>
        </p:spPr>
      </p:pic>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ackgroundRemoval t="5667" b="98000" l="6000" r="93667">
                        <a14:foregroundMark x1="36333" y1="8167" x2="53167" y2="5667"/>
                        <a14:foregroundMark x1="15500" y1="34000" x2="14500" y2="70000"/>
                        <a14:foregroundMark x1="6000" y1="39167" x2="6000" y2="58500"/>
                        <a14:foregroundMark x1="85667" y1="34500" x2="81667" y2="59667"/>
                        <a14:foregroundMark x1="47667" y1="35167" x2="47333" y2="38167"/>
                        <a14:foregroundMark x1="74000" y1="45167" x2="77000" y2="46833"/>
                        <a14:foregroundMark x1="41500" y1="46167" x2="47333" y2="47333"/>
                        <a14:foregroundMark x1="37167" y1="85000" x2="58000" y2="89667"/>
                        <a14:foregroundMark x1="53833" y1="94333" x2="67833" y2="92167"/>
                        <a14:foregroundMark x1="93333" y1="39667" x2="93667" y2="62667"/>
                        <a14:foregroundMark x1="43667" y1="98000" x2="56833" y2="98000"/>
                      </a14:backgroundRemoval>
                    </a14:imgEffect>
                  </a14:imgLayer>
                </a14:imgProps>
              </a:ext>
            </a:extLst>
          </a:blip>
          <a:stretch>
            <a:fillRect/>
          </a:stretch>
        </p:blipFill>
        <p:spPr>
          <a:xfrm>
            <a:off x="3333430" y="1417974"/>
            <a:ext cx="3597275" cy="3597275"/>
          </a:xfrm>
          <a:prstGeom prst="ellipse">
            <a:avLst/>
          </a:prstGeom>
          <a:ln>
            <a:noFill/>
          </a:ln>
          <a:effectLst>
            <a:softEdge rad="112500"/>
          </a:effectLst>
        </p:spPr>
      </p:pic>
      <p:pic>
        <p:nvPicPr>
          <p:cNvPr id="4" name="图片 3"/>
          <p:cNvPicPr>
            <a:picLocks noChangeAspect="1"/>
          </p:cNvPicPr>
          <p:nvPr/>
        </p:nvPicPr>
        <p:blipFill>
          <a:blip r:embed="rId7">
            <a:extLst>
              <a:ext uri="{BEBA8EAE-BF5A-486C-A8C5-ECC9F3942E4B}">
                <a14:imgProps xmlns:a14="http://schemas.microsoft.com/office/drawing/2010/main">
                  <a14:imgLayer r:embed="rId8">
                    <a14:imgEffect>
                      <a14:backgroundRemoval t="10000" b="96667" l="10000" r="98200">
                        <a14:foregroundMark x1="35800" y1="91111" x2="76200" y2="90278"/>
                        <a14:foregroundMark x1="33200" y1="80833" x2="32800" y2="94722"/>
                        <a14:foregroundMark x1="18200" y1="53611" x2="19400" y2="92222"/>
                        <a14:foregroundMark x1="14000" y1="65278" x2="34200" y2="63611"/>
                        <a14:foregroundMark x1="14000" y1="84167" x2="29800" y2="91111"/>
                        <a14:foregroundMark x1="81400" y1="91111" x2="96400" y2="82778"/>
                        <a14:foregroundMark x1="87000" y1="74167" x2="98200" y2="64167"/>
                        <a14:foregroundMark x1="42200" y1="96667" x2="56800" y2="96667"/>
                        <a14:backgroundMark x1="23800" y1="99167" x2="96800" y2="99722"/>
                        <a14:backgroundMark x1="99600" y1="57778" x2="99400" y2="91111"/>
                      </a14:backgroundRemoval>
                    </a14:imgEffect>
                  </a14:imgLayer>
                </a14:imgProps>
              </a:ext>
            </a:extLst>
          </a:blip>
          <a:stretch>
            <a:fillRect/>
          </a:stretch>
        </p:blipFill>
        <p:spPr>
          <a:xfrm>
            <a:off x="7223551" y="1210436"/>
            <a:ext cx="4762500"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750"/>
                                        <p:tgtEl>
                                          <p:spTgt spid="1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750" fill="hold"/>
                                        <p:tgtEl>
                                          <p:spTgt spid="26"/>
                                        </p:tgtEl>
                                        <p:attrNameLst>
                                          <p:attrName>ppt_w</p:attrName>
                                        </p:attrNameLst>
                                      </p:cBhvr>
                                      <p:tavLst>
                                        <p:tav tm="0">
                                          <p:val>
                                            <p:fltVal val="0"/>
                                          </p:val>
                                        </p:tav>
                                        <p:tav tm="100000">
                                          <p:val>
                                            <p:strVal val="#ppt_w"/>
                                          </p:val>
                                        </p:tav>
                                      </p:tavLst>
                                    </p:anim>
                                    <p:anim calcmode="lin" valueType="num">
                                      <p:cBhvr>
                                        <p:cTn id="15" dur="750" fill="hold"/>
                                        <p:tgtEl>
                                          <p:spTgt spid="26"/>
                                        </p:tgtEl>
                                        <p:attrNameLst>
                                          <p:attrName>ppt_h</p:attrName>
                                        </p:attrNameLst>
                                      </p:cBhvr>
                                      <p:tavLst>
                                        <p:tav tm="0">
                                          <p:val>
                                            <p:fltVal val="0"/>
                                          </p:val>
                                        </p:tav>
                                        <p:tav tm="100000">
                                          <p:val>
                                            <p:strVal val="#ppt_h"/>
                                          </p:val>
                                        </p:tav>
                                      </p:tavLst>
                                    </p:anim>
                                    <p:animEffect transition="in" filter="fade">
                                      <p:cBhvr>
                                        <p:cTn id="16" dur="750"/>
                                        <p:tgtEl>
                                          <p:spTgt spid="26"/>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0936285" y="131712"/>
            <a:ext cx="567055" cy="3486818"/>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rPr>
              <a:t>葫芦神话</a:t>
            </a:r>
            <a:endPar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grpSp>
        <p:nvGrpSpPr>
          <p:cNvPr id="16" name="组合 15"/>
          <p:cNvGrpSpPr/>
          <p:nvPr/>
        </p:nvGrpSpPr>
        <p:grpSpPr>
          <a:xfrm>
            <a:off x="10748962" y="-21749"/>
            <a:ext cx="69772" cy="3476948"/>
            <a:chOff x="10272712" y="-12224"/>
            <a:chExt cx="69772" cy="3034033"/>
          </a:xfrm>
        </p:grpSpPr>
        <p:pic>
          <p:nvPicPr>
            <p:cNvPr id="13" name="图形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790583" y="1469908"/>
              <a:ext cx="3034030" cy="69772"/>
            </a:xfrm>
            <a:prstGeom prst="rect">
              <a:avLst/>
            </a:prstGeom>
          </p:spPr>
        </p:pic>
        <p:pic>
          <p:nvPicPr>
            <p:cNvPr id="15" name="图形 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8790583" y="1469905"/>
              <a:ext cx="3034030" cy="69772"/>
            </a:xfrm>
            <a:prstGeom prst="rect">
              <a:avLst/>
            </a:prstGeom>
          </p:spPr>
        </p:pic>
      </p:grpSp>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5280" y="413897"/>
            <a:ext cx="2424260" cy="805201"/>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342" y="414177"/>
            <a:ext cx="1844169" cy="627710"/>
          </a:xfrm>
          <a:prstGeom prst="rect">
            <a:avLst/>
          </a:prstGeom>
        </p:spPr>
      </p:pic>
      <p:pic>
        <p:nvPicPr>
          <p:cNvPr id="4" name="图片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00037" y="874703"/>
            <a:ext cx="3919145" cy="2766106"/>
          </a:xfrm>
          <a:prstGeom prst="rect">
            <a:avLst/>
          </a:prstGeom>
        </p:spPr>
      </p:pic>
      <p:sp>
        <p:nvSpPr>
          <p:cNvPr id="100" name="文本框 99"/>
          <p:cNvSpPr txBox="1"/>
          <p:nvPr/>
        </p:nvSpPr>
        <p:spPr>
          <a:xfrm>
            <a:off x="5492750" y="1219200"/>
            <a:ext cx="5255260" cy="3169285"/>
          </a:xfrm>
          <a:prstGeom prst="rect">
            <a:avLst/>
          </a:prstGeom>
          <a:noFill/>
          <a:ln w="9525">
            <a:noFill/>
          </a:ln>
        </p:spPr>
        <p:txBody>
          <a:bodyPr wrap="square">
            <a:spAutoFit/>
          </a:bodyPr>
          <a:lstStyle/>
          <a:p>
            <a:pPr algn="ctr">
              <a:lnSpc>
                <a:spcPts val="3000"/>
              </a:lnSpc>
              <a:buClrTx/>
              <a:buSzTx/>
              <a:buFontTx/>
            </a:pPr>
            <a:r>
              <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rPr>
              <a:t>葫芦生人</a:t>
            </a:r>
            <a:endPar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endParaRPr>
          </a:p>
          <a:p>
            <a:pPr algn="l">
              <a:lnSpc>
                <a:spcPts val="3000"/>
              </a:lnSpc>
              <a:buClrTx/>
              <a:buSzTx/>
              <a:buFontTx/>
            </a:pPr>
            <a:endPar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endParaRPr>
          </a:p>
          <a:p>
            <a:pPr algn="l">
              <a:lnSpc>
                <a:spcPts val="3000"/>
              </a:lnSpc>
              <a:buClrTx/>
              <a:buSzTx/>
              <a:buFontTx/>
            </a:pPr>
            <a:r>
              <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rPr>
              <a:t>     近代闻一多等人研究，共发现“葫芦生人”神话119则，涉及汉、彝、怒、白、佤、苗、瑶、畲、黎、水、侗、壮、哈尼、纳西、拉祜、基诺、土家、布依、布朗、仡佬、崩龙（即德昂族）等民族。</a:t>
            </a:r>
            <a:endParaRPr lang="zh-CN" altLang="en-US" sz="240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endParaRPr>
          </a:p>
        </p:txBody>
      </p:sp>
      <p:pic>
        <p:nvPicPr>
          <p:cNvPr id="6" name="图片 5"/>
          <p:cNvPicPr>
            <a:picLocks noChangeAspect="1"/>
          </p:cNvPicPr>
          <p:nvPr/>
        </p:nvPicPr>
        <p:blipFill>
          <a:blip r:embed="rId9">
            <a:extLst>
              <a:ext uri="{BEBA8EAE-BF5A-486C-A8C5-ECC9F3942E4B}">
                <a14:imgProps xmlns:a14="http://schemas.microsoft.com/office/drawing/2010/main">
                  <a14:imgLayer r:embed="rId10">
                    <a14:imgEffect>
                      <a14:backgroundRemoval t="5617" b="95238" l="9890" r="89810">
                        <a14:foregroundMark x1="38761" y1="5617" x2="40759" y2="8669"/>
                        <a14:foregroundMark x1="30170" y1="92796" x2="26074" y2="95238"/>
                        <a14:foregroundMark x1="46953" y1="39194" x2="47353" y2="50183"/>
                        <a14:foregroundMark x1="45255" y1="36752" x2="48551" y2="38217"/>
                        <a14:foregroundMark x1="63736" y1="38217" x2="63736" y2="45665"/>
                      </a14:backgroundRemoval>
                    </a14:imgEffect>
                  </a14:imgLayer>
                </a14:imgProps>
              </a:ext>
            </a:extLst>
          </a:blip>
          <a:stretch>
            <a:fillRect/>
          </a:stretch>
        </p:blipFill>
        <p:spPr>
          <a:xfrm>
            <a:off x="600916" y="3792179"/>
            <a:ext cx="2903367" cy="23751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750"/>
                                        <p:tgtEl>
                                          <p:spTgt spid="10"/>
                                        </p:tgtEl>
                                      </p:cBhvr>
                                    </p:animEffect>
                                  </p:childTnLst>
                                </p:cTn>
                              </p:par>
                            </p:childTnLst>
                          </p:cTn>
                        </p:par>
                        <p:par>
                          <p:cTn id="18" fill="hold">
                            <p:stCondLst>
                              <p:cond delay="3000"/>
                            </p:stCondLst>
                            <p:childTnLst>
                              <p:par>
                                <p:cTn id="19" presetID="22" presetClass="entr" presetSubtype="2"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right)">
                                      <p:cBhvr>
                                        <p:cTn id="21" dur="750"/>
                                        <p:tgtEl>
                                          <p:spTgt spid="35"/>
                                        </p:tgtEl>
                                      </p:cBhvr>
                                    </p:animEffect>
                                  </p:childTnLst>
                                </p:cTn>
                              </p:par>
                              <p:par>
                                <p:cTn id="22" presetID="22" presetClass="entr" presetSubtype="8"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0936285" y="131712"/>
            <a:ext cx="567055" cy="3486818"/>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rPr>
              <a:t>葫芦神话</a:t>
            </a:r>
            <a:endPar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grpSp>
        <p:nvGrpSpPr>
          <p:cNvPr id="16" name="组合 15"/>
          <p:cNvGrpSpPr/>
          <p:nvPr/>
        </p:nvGrpSpPr>
        <p:grpSpPr>
          <a:xfrm>
            <a:off x="10748962" y="-21749"/>
            <a:ext cx="69772" cy="3476948"/>
            <a:chOff x="10272712" y="-12224"/>
            <a:chExt cx="69772" cy="3034033"/>
          </a:xfrm>
        </p:grpSpPr>
        <p:pic>
          <p:nvPicPr>
            <p:cNvPr id="13" name="图形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790583" y="1469908"/>
              <a:ext cx="3034030" cy="69772"/>
            </a:xfrm>
            <a:prstGeom prst="rect">
              <a:avLst/>
            </a:prstGeom>
          </p:spPr>
        </p:pic>
        <p:pic>
          <p:nvPicPr>
            <p:cNvPr id="15" name="图形 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8790583" y="1469905"/>
              <a:ext cx="3034030" cy="69772"/>
            </a:xfrm>
            <a:prstGeom prst="rect">
              <a:avLst/>
            </a:prstGeom>
          </p:spPr>
        </p:pic>
      </p:grpSp>
      <p:sp>
        <p:nvSpPr>
          <p:cNvPr id="24" name="文本框 23"/>
          <p:cNvSpPr txBox="1"/>
          <p:nvPr/>
        </p:nvSpPr>
        <p:spPr>
          <a:xfrm>
            <a:off x="1140460" y="1807845"/>
            <a:ext cx="567055" cy="2716530"/>
          </a:xfrm>
          <a:prstGeom prst="rect">
            <a:avLst/>
          </a:prstGeom>
          <a:noFill/>
        </p:spPr>
        <p:txBody>
          <a:bodyPr vert="eaVert" wrap="square">
            <a:spAutoFit/>
          </a:bodyPr>
          <a:lstStyle>
            <a:defPPr>
              <a:defRPr lang="zh-CN"/>
            </a:defPPr>
            <a:lvl1pPr algn="ctr">
              <a:lnSpc>
                <a:spcPts val="2500"/>
              </a:lnSpc>
              <a:defRPr sz="1400" b="0" i="0" u="none" strike="noStrike" spc="3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pPr algn="l">
              <a:lnSpc>
                <a:spcPts val="3000"/>
              </a:lnSpc>
            </a:pPr>
            <a:r>
              <a:rPr lang="zh-CN" altLang="en-US" sz="2800" spc="600" dirty="0"/>
              <a:t>葫芦生人</a:t>
            </a:r>
            <a:endParaRPr lang="zh-CN" altLang="en-US" sz="2800" spc="600" dirty="0"/>
          </a:p>
        </p:txBody>
      </p:sp>
      <p:sp>
        <p:nvSpPr>
          <p:cNvPr id="100" name="文本框 99"/>
          <p:cNvSpPr txBox="1"/>
          <p:nvPr/>
        </p:nvSpPr>
        <p:spPr>
          <a:xfrm>
            <a:off x="4668520" y="1807845"/>
            <a:ext cx="3757295" cy="1753235"/>
          </a:xfrm>
          <a:prstGeom prst="rect">
            <a:avLst/>
          </a:prstGeom>
          <a:noFill/>
          <a:ln w="9525">
            <a:noFill/>
          </a:ln>
        </p:spPr>
        <p:txBody>
          <a:bodyPr wrap="square">
            <a:spAutoFit/>
          </a:bodyPr>
          <a:lstStyle/>
          <a:p>
            <a:pPr algn="l" fontAlgn="auto">
              <a:lnSpc>
                <a:spcPct val="150000"/>
              </a:lnSpc>
              <a:buClrTx/>
              <a:buSzTx/>
              <a:buFontTx/>
            </a:pPr>
            <a:r>
              <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rPr>
              <a:t>祭祖敬老（祖灵崇拜）</a:t>
            </a:r>
            <a:endPar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endParaRPr>
          </a:p>
          <a:p>
            <a:pPr algn="l" fontAlgn="auto">
              <a:lnSpc>
                <a:spcPct val="150000"/>
              </a:lnSpc>
              <a:buClrTx/>
              <a:buSzTx/>
              <a:buFontTx/>
            </a:pPr>
            <a:r>
              <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rPr>
              <a:t> 合卺而酳（yìn）</a:t>
            </a:r>
            <a:endPar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endParaRPr>
          </a:p>
          <a:p>
            <a:pPr algn="l" fontAlgn="auto">
              <a:lnSpc>
                <a:spcPct val="150000"/>
              </a:lnSpc>
              <a:buClrTx/>
              <a:buSzTx/>
              <a:buFontTx/>
            </a:pPr>
            <a:r>
              <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rPr>
              <a:t>送瓜（葫芦）求子</a:t>
            </a:r>
            <a:endParaRPr lang="zh-CN" altLang="en-US" sz="2400" b="0" spc="300" dirty="0">
              <a:solidFill>
                <a:schemeClr val="tx1">
                  <a:lumMod val="75000"/>
                  <a:lumOff val="25000"/>
                </a:schemeClr>
              </a:solidFill>
              <a:effectLst/>
              <a:latin typeface="南构钦雕汉古" panose="00020600040101010101" pitchFamily="18" charset="-122"/>
              <a:ea typeface="南构钦雕汉古" panose="00020600040101010101" pitchFamily="18" charset="-122"/>
            </a:endParaRPr>
          </a:p>
        </p:txBody>
      </p:sp>
      <p:sp>
        <p:nvSpPr>
          <p:cNvPr id="2" name="右箭头 1"/>
          <p:cNvSpPr/>
          <p:nvPr/>
        </p:nvSpPr>
        <p:spPr>
          <a:xfrm>
            <a:off x="2740660" y="2555240"/>
            <a:ext cx="82423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750"/>
                                        <p:tgtEl>
                                          <p:spTgt spid="10"/>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750" fill="hold"/>
                                        <p:tgtEl>
                                          <p:spTgt spid="24"/>
                                        </p:tgtEl>
                                        <p:attrNameLst>
                                          <p:attrName>ppt_x</p:attrName>
                                        </p:attrNameLst>
                                      </p:cBhvr>
                                      <p:tavLst>
                                        <p:tav tm="0">
                                          <p:val>
                                            <p:strVal val="#ppt_x"/>
                                          </p:val>
                                        </p:tav>
                                        <p:tav tm="100000">
                                          <p:val>
                                            <p:strVal val="#ppt_x"/>
                                          </p:val>
                                        </p:tav>
                                      </p:tavLst>
                                    </p:anim>
                                    <p:anim calcmode="lin" valueType="num">
                                      <p:cBhvr additive="base">
                                        <p:cTn id="22"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pic>
        <p:nvPicPr>
          <p:cNvPr id="105" name="图片 104"/>
          <p:cNvPicPr/>
          <p:nvPr/>
        </p:nvPicPr>
        <p:blipFill>
          <a:blip r:embed="rId3">
            <a:clrChange>
              <a:clrFrom>
                <a:srgbClr val="EADDCA">
                  <a:alpha val="100000"/>
                </a:srgbClr>
              </a:clrFrom>
              <a:clrTo>
                <a:srgbClr val="EADDCA">
                  <a:alpha val="100000"/>
                  <a:alpha val="0"/>
                </a:srgbClr>
              </a:clrTo>
            </a:clrChange>
          </a:blip>
          <a:stretch>
            <a:fillRect/>
          </a:stretch>
        </p:blipFill>
        <p:spPr>
          <a:xfrm>
            <a:off x="14982" y="-12065"/>
            <a:ext cx="3907037" cy="6858000"/>
          </a:xfrm>
          <a:prstGeom prst="rect">
            <a:avLst/>
          </a:prstGeom>
          <a:noFill/>
          <a:ln w="9525">
            <a:noFill/>
          </a:ln>
        </p:spPr>
      </p:pic>
      <p:sp>
        <p:nvSpPr>
          <p:cNvPr id="26" name="文本框 25"/>
          <p:cNvSpPr txBox="1"/>
          <p:nvPr/>
        </p:nvSpPr>
        <p:spPr>
          <a:xfrm>
            <a:off x="4993040" y="221340"/>
            <a:ext cx="6486505" cy="6739255"/>
          </a:xfrm>
          <a:prstGeom prst="rect">
            <a:avLst/>
          </a:prstGeom>
          <a:noFill/>
        </p:spPr>
        <p:txBody>
          <a:bodyPr vert="horz" wrap="square">
            <a:spAutoFit/>
          </a:bodyPr>
          <a:lstStyle>
            <a:defPPr>
              <a:defRPr lang="zh-CN"/>
            </a:defPPr>
            <a:lvl1pPr>
              <a:lnSpc>
                <a:spcPts val="3000"/>
              </a:lnSpc>
              <a:defRPr sz="1400" b="0" i="0" u="none" strike="noStrike" spc="300">
                <a:solidFill>
                  <a:schemeClr val="tx1">
                    <a:lumMod val="75000"/>
                    <a:lumOff val="25000"/>
                  </a:schemeClr>
                </a:solidFill>
                <a:effectLst/>
                <a:latin typeface="南构钦雕汉古" panose="00020600040101010101" pitchFamily="18" charset="-122"/>
                <a:ea typeface="南构钦雕汉古" panose="00020600040101010101" pitchFamily="18" charset="-122"/>
              </a:defRPr>
            </a:lvl1pPr>
          </a:lstStyle>
          <a:p>
            <a:pPr fontAlgn="auto">
              <a:lnSpc>
                <a:spcPct val="150000"/>
              </a:lnSpc>
            </a:pPr>
            <a:r>
              <a:rPr lang="en-US" altLang="zh-CN" sz="2400" dirty="0"/>
              <a:t>    </a:t>
            </a:r>
            <a:r>
              <a:rPr lang="zh-CN" altLang="en-US" sz="2400" dirty="0"/>
              <a:t>《山海经》记载：“有人衣青，名曰黄帝女妖。”（青魅，旱鬼也。）蚩尤作兵伐黄帝，黄帝乃令应龙攻之冀州之野。（冀州，中土。）应龙蓄水，蚩尤请风伯、雨师，从大风雨。黄帝乃下天女曰妖，雨止，遂杀蚩尤；“黄帝妻嫘祖，生昌意。昌意降处若水，生幹流，取倬子曰河女，生帝颛顼。”</a:t>
            </a:r>
            <a:endParaRPr lang="zh-CN" altLang="en-US" sz="2400" dirty="0"/>
          </a:p>
          <a:p>
            <a:pPr fontAlgn="auto">
              <a:lnSpc>
                <a:spcPct val="150000"/>
              </a:lnSpc>
            </a:pPr>
            <a:r>
              <a:rPr lang="zh-CN" altLang="en-US" sz="2400" dirty="0"/>
              <a:t>得玄女帮助，制作80面夔皮鼓，夔是东海中的神兽，其光如日月，其声如雷，黄帝用其皮蒙鼓，用雷兽之骨作鼓槌，“声闻五百里，以威天下”。</a:t>
            </a:r>
            <a:endParaRPr lang="zh-CN" altLang="en-US" sz="2400" dirty="0"/>
          </a:p>
          <a:p>
            <a:pPr fontAlgn="auto">
              <a:lnSpc>
                <a:spcPct val="150000"/>
              </a:lnSpc>
            </a:pP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750" fill="hold"/>
                                        <p:tgtEl>
                                          <p:spTgt spid="26"/>
                                        </p:tgtEl>
                                        <p:attrNameLst>
                                          <p:attrName>ppt_x</p:attrName>
                                        </p:attrNameLst>
                                      </p:cBhvr>
                                      <p:tavLst>
                                        <p:tav tm="0">
                                          <p:val>
                                            <p:strVal val="0-#ppt_w/2"/>
                                          </p:val>
                                        </p:tav>
                                        <p:tav tm="100000">
                                          <p:val>
                                            <p:strVal val="#ppt_x"/>
                                          </p:val>
                                        </p:tav>
                                      </p:tavLst>
                                    </p:anim>
                                    <p:anim calcmode="lin" valueType="num">
                                      <p:cBhvr additive="base">
                                        <p:cTn id="11" dur="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文本框 23"/>
          <p:cNvSpPr txBox="1"/>
          <p:nvPr/>
        </p:nvSpPr>
        <p:spPr>
          <a:xfrm>
            <a:off x="149860" y="1634490"/>
            <a:ext cx="3159760" cy="732155"/>
          </a:xfrm>
          <a:prstGeom prst="rect">
            <a:avLst/>
          </a:prstGeom>
          <a:noFill/>
        </p:spPr>
        <p:txBody>
          <a:bodyPr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2500"/>
              </a:lnSpc>
            </a:pPr>
            <a:r>
              <a:rPr lang="zh-CN" altLang="en-US" sz="8000" dirty="0">
                <a:solidFill>
                  <a:schemeClr val="tx1">
                    <a:lumMod val="75000"/>
                    <a:lumOff val="25000"/>
                  </a:schemeClr>
                </a:solidFill>
              </a:rPr>
              <a:t>神农氏</a:t>
            </a:r>
            <a:endParaRPr lang="zh-CN" altLang="en-US" sz="8000" dirty="0">
              <a:solidFill>
                <a:schemeClr val="tx1">
                  <a:lumMod val="75000"/>
                  <a:lumOff val="25000"/>
                </a:schemeClr>
              </a:solidFill>
            </a:endParaRPr>
          </a:p>
        </p:txBody>
      </p:sp>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4894785"/>
            <a:ext cx="5005069" cy="1975047"/>
          </a:xfrm>
          <a:prstGeom prst="rect">
            <a:avLst/>
          </a:prstGeom>
        </p:spPr>
      </p:pic>
      <p:pic>
        <p:nvPicPr>
          <p:cNvPr id="103" name="图片 102"/>
          <p:cNvPicPr/>
          <p:nvPr/>
        </p:nvPicPr>
        <p:blipFill>
          <a:blip r:embed="rId3"/>
          <a:stretch>
            <a:fillRect/>
          </a:stretch>
        </p:blipFill>
        <p:spPr>
          <a:xfrm>
            <a:off x="-65405" y="2823210"/>
            <a:ext cx="3935095" cy="4168775"/>
          </a:xfrm>
          <a:prstGeom prst="rect">
            <a:avLst/>
          </a:prstGeom>
          <a:noFill/>
          <a:ln w="9525">
            <a:noFill/>
          </a:ln>
        </p:spPr>
      </p:pic>
      <p:sp>
        <p:nvSpPr>
          <p:cNvPr id="104" name="文本框 103"/>
          <p:cNvSpPr txBox="1"/>
          <p:nvPr/>
        </p:nvSpPr>
        <p:spPr>
          <a:xfrm>
            <a:off x="4016375" y="1050290"/>
            <a:ext cx="7734935" cy="5262245"/>
          </a:xfrm>
          <a:prstGeom prst="rect">
            <a:avLst/>
          </a:prstGeom>
          <a:noFill/>
          <a:ln w="9525">
            <a:noFill/>
          </a:ln>
        </p:spPr>
        <p:txBody>
          <a:bodyPr wrap="square">
            <a:spAutoFit/>
          </a:bodyPr>
          <a:p>
            <a:pPr algn="l" fontAlgn="auto">
              <a:lnSpc>
                <a:spcPct val="150000"/>
              </a:lnSpc>
              <a:buClrTx/>
              <a:buSzTx/>
              <a:buFontTx/>
            </a:pPr>
            <a:r>
              <a:rPr lang="zh-CN" b="1">
                <a:solidFill>
                  <a:srgbClr val="333333"/>
                </a:solidFill>
                <a:latin typeface="Arial" panose="020B0604020202020204" pitchFamily="34" charset="0"/>
                <a:ea typeface="宋体" panose="02010600030101010101" pitchFamily="2" charset="-122"/>
              </a:rPr>
              <a:t>《</a:t>
            </a:r>
            <a:r>
              <a:rPr lang="zh-CN" sz="2800" b="1">
                <a:solidFill>
                  <a:srgbClr val="333333"/>
                </a:solidFill>
                <a:latin typeface="Arial" panose="020B0604020202020204" pitchFamily="34" charset="0"/>
                <a:ea typeface="宋体" panose="02010600030101010101" pitchFamily="2" charset="-122"/>
              </a:rPr>
              <a:t>淮南子》记载：“神农尝百草之滋味，一日而遇七十毒</a:t>
            </a:r>
            <a:r>
              <a:rPr lang="zh-CN" sz="2800" b="1">
                <a:solidFill>
                  <a:srgbClr val="333333"/>
                </a:solidFill>
                <a:latin typeface="Arial" panose="020B0604020202020204" pitchFamily="34" charset="0"/>
                <a:ea typeface="宋体" panose="02010600030101010101" pitchFamily="2" charset="-122"/>
                <a:sym typeface="+mn-ea"/>
              </a:rPr>
              <a:t>。</a:t>
            </a:r>
            <a:r>
              <a:rPr lang="zh-CN" sz="2800" b="1">
                <a:solidFill>
                  <a:srgbClr val="333333"/>
                </a:solidFill>
                <a:latin typeface="Arial" panose="020B0604020202020204" pitchFamily="34" charset="0"/>
                <a:ea typeface="宋体" panose="02010600030101010101" pitchFamily="2" charset="-122"/>
              </a:rPr>
              <a:t>”</a:t>
            </a: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r>
              <a:rPr lang="zh-CN" sz="2800" b="1">
                <a:solidFill>
                  <a:srgbClr val="333333"/>
                </a:solidFill>
                <a:latin typeface="Arial" panose="020B0604020202020204" pitchFamily="34" charset="0"/>
                <a:ea typeface="宋体" panose="02010600030101010101" pitchFamily="2" charset="-122"/>
              </a:rPr>
              <a:t>“茶树本是神农栽，朵朵白花叶间开。栽时不畏云和雾，长时不怕风雨来。嫩叶做茶解百毒，每家每户都喜爱。”</a:t>
            </a: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endParaRPr lang="zh-CN" sz="2800" b="1">
              <a:solidFill>
                <a:srgbClr val="333333"/>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750" fill="hold"/>
                                        <p:tgtEl>
                                          <p:spTgt spid="24"/>
                                        </p:tgtEl>
                                        <p:attrNameLst>
                                          <p:attrName>ppt_w</p:attrName>
                                        </p:attrNameLst>
                                      </p:cBhvr>
                                      <p:tavLst>
                                        <p:tav tm="0">
                                          <p:val>
                                            <p:fltVal val="0"/>
                                          </p:val>
                                        </p:tav>
                                        <p:tav tm="100000">
                                          <p:val>
                                            <p:strVal val="#ppt_w"/>
                                          </p:val>
                                        </p:tav>
                                      </p:tavLst>
                                    </p:anim>
                                    <p:anim calcmode="lin" valueType="num">
                                      <p:cBhvr>
                                        <p:cTn id="8" dur="750" fill="hold"/>
                                        <p:tgtEl>
                                          <p:spTgt spid="24"/>
                                        </p:tgtEl>
                                        <p:attrNameLst>
                                          <p:attrName>ppt_h</p:attrName>
                                        </p:attrNameLst>
                                      </p:cBhvr>
                                      <p:tavLst>
                                        <p:tav tm="0">
                                          <p:val>
                                            <p:fltVal val="0"/>
                                          </p:val>
                                        </p:tav>
                                        <p:tav tm="100000">
                                          <p:val>
                                            <p:strVal val="#ppt_h"/>
                                          </p:val>
                                        </p:tav>
                                      </p:tavLst>
                                    </p:anim>
                                    <p:animEffect transition="in" filter="fade">
                                      <p:cBhvr>
                                        <p:cTn id="9" dur="750"/>
                                        <p:tgtEl>
                                          <p:spTgt spid="24"/>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 y="0"/>
            <a:ext cx="12192000" cy="6858000"/>
          </a:xfrm>
          <a:prstGeom prst="rect">
            <a:avLst/>
          </a:prstGeom>
        </p:spPr>
      </p:pic>
      <p:sp>
        <p:nvSpPr>
          <p:cNvPr id="26" name="文本框 25"/>
          <p:cNvSpPr txBox="1"/>
          <p:nvPr/>
        </p:nvSpPr>
        <p:spPr>
          <a:xfrm>
            <a:off x="4993040" y="221340"/>
            <a:ext cx="6486505" cy="645160"/>
          </a:xfrm>
          <a:prstGeom prst="rect">
            <a:avLst/>
          </a:prstGeom>
          <a:noFill/>
        </p:spPr>
        <p:txBody>
          <a:bodyPr vert="horz" wrap="square">
            <a:spAutoFit/>
          </a:bodyPr>
          <a:lstStyle>
            <a:defPPr>
              <a:defRPr lang="zh-CN"/>
            </a:defPPr>
            <a:lvl1pPr>
              <a:lnSpc>
                <a:spcPts val="3000"/>
              </a:lnSpc>
              <a:defRPr sz="1400" b="0" i="0" u="none" strike="noStrike" spc="300">
                <a:solidFill>
                  <a:schemeClr val="tx1">
                    <a:lumMod val="75000"/>
                    <a:lumOff val="25000"/>
                  </a:schemeClr>
                </a:solidFill>
                <a:effectLst/>
                <a:latin typeface="南构钦雕汉古" panose="00020600040101010101" pitchFamily="18" charset="-122"/>
                <a:ea typeface="南构钦雕汉古" panose="00020600040101010101" pitchFamily="18" charset="-122"/>
              </a:defRPr>
            </a:lvl1pPr>
          </a:lstStyle>
          <a:p>
            <a:pPr fontAlgn="auto">
              <a:lnSpc>
                <a:spcPct val="150000"/>
              </a:lnSpc>
            </a:pPr>
            <a:r>
              <a:rPr lang="en-US" altLang="zh-CN" sz="2400" dirty="0"/>
              <a:t>   </a:t>
            </a:r>
            <a:endParaRPr lang="zh-CN" altLang="en-US" sz="2400" dirty="0"/>
          </a:p>
        </p:txBody>
      </p:sp>
      <p:sp>
        <p:nvSpPr>
          <p:cNvPr id="109" name="文本框 108"/>
          <p:cNvSpPr txBox="1"/>
          <p:nvPr/>
        </p:nvSpPr>
        <p:spPr>
          <a:xfrm>
            <a:off x="816610" y="1514475"/>
            <a:ext cx="7795895" cy="2030095"/>
          </a:xfrm>
          <a:prstGeom prst="rect">
            <a:avLst/>
          </a:prstGeom>
          <a:noFill/>
          <a:ln w="9525">
            <a:noFill/>
          </a:ln>
        </p:spPr>
        <p:txBody>
          <a:bodyPr wrap="square">
            <a:spAutoFit/>
          </a:bodyPr>
          <a:p>
            <a:pPr indent="0" fontAlgn="auto">
              <a:lnSpc>
                <a:spcPct val="150000"/>
              </a:lnSpc>
            </a:pPr>
            <a:r>
              <a:rPr lang="zh-CN" sz="2800" b="1">
                <a:solidFill>
                  <a:schemeClr val="tx1"/>
                </a:solidFill>
                <a:latin typeface="楷体" panose="02010609060101010101" charset="-122"/>
                <a:ea typeface="楷体" panose="02010609060101010101" charset="-122"/>
              </a:rPr>
              <a:t>“蚩尤兄弟八十一人，并兽身人语，铜头铁额，食沙石子，造立兵杖、刀、戟、大弩，威震天下”“蚩尤作冶”“以金作兵”</a:t>
            </a:r>
            <a:endParaRPr lang="zh-CN" sz="2800" b="1">
              <a:solidFill>
                <a:schemeClr val="tx1"/>
              </a:solidFill>
              <a:latin typeface="楷体" panose="02010609060101010101" charset="-122"/>
              <a:ea typeface="楷体" panose="02010609060101010101" charset="-122"/>
            </a:endParaRPr>
          </a:p>
        </p:txBody>
      </p:sp>
      <p:pic>
        <p:nvPicPr>
          <p:cNvPr id="110" name="图片 109"/>
          <p:cNvPicPr/>
          <p:nvPr/>
        </p:nvPicPr>
        <p:blipFill>
          <a:blip r:embed="rId2"/>
          <a:stretch>
            <a:fillRect/>
          </a:stretch>
        </p:blipFill>
        <p:spPr>
          <a:xfrm>
            <a:off x="8916353" y="1514158"/>
            <a:ext cx="4657725" cy="53435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 y="0"/>
            <a:ext cx="12192000" cy="6858000"/>
          </a:xfrm>
          <a:prstGeom prst="rect">
            <a:avLst/>
          </a:prstGeom>
        </p:spPr>
      </p:pic>
      <p:pic>
        <p:nvPicPr>
          <p:cNvPr id="105" name="图片 104"/>
          <p:cNvPicPr/>
          <p:nvPr/>
        </p:nvPicPr>
        <p:blipFill>
          <a:blip r:embed="rId2">
            <a:clrChange>
              <a:clrFrom>
                <a:srgbClr val="EADDCA">
                  <a:alpha val="100000"/>
                </a:srgbClr>
              </a:clrFrom>
              <a:clrTo>
                <a:srgbClr val="EADDCA">
                  <a:alpha val="100000"/>
                  <a:alpha val="0"/>
                </a:srgbClr>
              </a:clrTo>
            </a:clrChange>
          </a:blip>
          <a:stretch>
            <a:fillRect/>
          </a:stretch>
        </p:blipFill>
        <p:spPr>
          <a:xfrm>
            <a:off x="14982" y="-12065"/>
            <a:ext cx="3907037" cy="6858000"/>
          </a:xfrm>
          <a:prstGeom prst="rect">
            <a:avLst/>
          </a:prstGeom>
          <a:noFill/>
          <a:ln w="9525">
            <a:noFill/>
          </a:ln>
        </p:spPr>
      </p:pic>
      <p:sp>
        <p:nvSpPr>
          <p:cNvPr id="26" name="文本框 25"/>
          <p:cNvSpPr txBox="1"/>
          <p:nvPr/>
        </p:nvSpPr>
        <p:spPr>
          <a:xfrm>
            <a:off x="4993040" y="221340"/>
            <a:ext cx="6486505" cy="645160"/>
          </a:xfrm>
          <a:prstGeom prst="rect">
            <a:avLst/>
          </a:prstGeom>
          <a:noFill/>
        </p:spPr>
        <p:txBody>
          <a:bodyPr vert="horz" wrap="square">
            <a:spAutoFit/>
          </a:bodyPr>
          <a:lstStyle>
            <a:defPPr>
              <a:defRPr lang="zh-CN"/>
            </a:defPPr>
            <a:lvl1pPr>
              <a:lnSpc>
                <a:spcPts val="3000"/>
              </a:lnSpc>
              <a:defRPr sz="1400" b="0" i="0" u="none" strike="noStrike" spc="300">
                <a:solidFill>
                  <a:schemeClr val="tx1">
                    <a:lumMod val="75000"/>
                    <a:lumOff val="25000"/>
                  </a:schemeClr>
                </a:solidFill>
                <a:effectLst/>
                <a:latin typeface="南构钦雕汉古" panose="00020600040101010101" pitchFamily="18" charset="-122"/>
                <a:ea typeface="南构钦雕汉古" panose="00020600040101010101" pitchFamily="18" charset="-122"/>
              </a:defRPr>
            </a:lvl1pPr>
          </a:lstStyle>
          <a:p>
            <a:pPr fontAlgn="auto">
              <a:lnSpc>
                <a:spcPct val="150000"/>
              </a:lnSpc>
            </a:pPr>
            <a:r>
              <a:rPr lang="en-US" altLang="zh-CN" sz="2400" dirty="0"/>
              <a:t>   </a:t>
            </a:r>
            <a:endParaRPr lang="zh-CN" altLang="en-US" sz="2400" dirty="0"/>
          </a:p>
        </p:txBody>
      </p:sp>
      <p:sp>
        <p:nvSpPr>
          <p:cNvPr id="109" name="文本框 108"/>
          <p:cNvSpPr txBox="1"/>
          <p:nvPr/>
        </p:nvSpPr>
        <p:spPr>
          <a:xfrm>
            <a:off x="4082415" y="405765"/>
            <a:ext cx="5822950" cy="5262245"/>
          </a:xfrm>
          <a:prstGeom prst="rect">
            <a:avLst/>
          </a:prstGeom>
          <a:noFill/>
          <a:ln w="9525">
            <a:noFill/>
          </a:ln>
        </p:spPr>
        <p:txBody>
          <a:bodyPr wrap="square">
            <a:spAutoFit/>
          </a:bodyPr>
          <a:p>
            <a:pPr indent="0" fontAlgn="auto">
              <a:lnSpc>
                <a:spcPct val="150000"/>
              </a:lnSpc>
            </a:pPr>
            <a:r>
              <a:rPr lang="zh-CN" sz="2800" b="1">
                <a:solidFill>
                  <a:srgbClr val="FF0000"/>
                </a:solidFill>
                <a:latin typeface="楷体" panose="02010609060101010101" charset="-122"/>
                <a:ea typeface="楷体" panose="02010609060101010101" charset="-122"/>
              </a:rPr>
              <a:t>距今四五千年左右是自然环境大变化时期，不断升高的气温，持续不断的冰川融化与降雨均骤然停止。距今五千年前后，从辽东半岛到长江三角洲都留下海退的遗迹。涿鹿之战中，那些被巫术呼唤来的暴风雨及其后的干旱，正与气候由平稳到发生波动的情况相合。</a:t>
            </a:r>
            <a:endParaRPr lang="zh-CN" altLang="en-US" sz="2800" b="1">
              <a:solidFill>
                <a:srgbClr val="FF0000"/>
              </a:solidFill>
              <a:latin typeface="楷体" panose="02010609060101010101" charset="-122"/>
              <a:ea typeface="楷体" panose="02010609060101010101" charset="-122"/>
            </a:endParaRPr>
          </a:p>
        </p:txBody>
      </p:sp>
      <p:pic>
        <p:nvPicPr>
          <p:cNvPr id="110" name="图片 109"/>
          <p:cNvPicPr/>
          <p:nvPr/>
        </p:nvPicPr>
        <p:blipFill>
          <a:blip r:embed="rId3"/>
          <a:stretch>
            <a:fillRect/>
          </a:stretch>
        </p:blipFill>
        <p:spPr>
          <a:xfrm>
            <a:off x="8916353" y="1514158"/>
            <a:ext cx="4657725" cy="53435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文本框 22"/>
          <p:cNvSpPr txBox="1"/>
          <p:nvPr/>
        </p:nvSpPr>
        <p:spPr>
          <a:xfrm>
            <a:off x="519120" y="1432564"/>
            <a:ext cx="567055" cy="2313758"/>
          </a:xfrm>
          <a:prstGeom prst="rect">
            <a:avLst/>
          </a:prstGeom>
          <a:noFill/>
        </p:spPr>
        <p:txBody>
          <a:bodyPr vert="eaVert" wrap="square">
            <a:spAutoFit/>
          </a:bodyPr>
          <a:lstStyle>
            <a:defPPr>
              <a:defRPr lang="zh-CN"/>
            </a:defPPr>
            <a:lvl1pPr algn="ctr">
              <a:lnSpc>
                <a:spcPts val="2500"/>
              </a:lnSpc>
              <a:defRPr sz="1400" b="0" i="0" u="none" strike="noStrike" spc="3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pPr algn="l">
              <a:lnSpc>
                <a:spcPts val="3000"/>
              </a:lnSpc>
            </a:pPr>
            <a:r>
              <a:rPr lang="zh-CN" altLang="en-US" sz="3600" spc="600" dirty="0"/>
              <a:t>逐鹿之战</a:t>
            </a:r>
            <a:endParaRPr lang="zh-CN" altLang="en-US" sz="3600" spc="600" dirty="0"/>
          </a:p>
        </p:txBody>
      </p:sp>
      <p:pic>
        <p:nvPicPr>
          <p:cNvPr id="104" name="图片 103"/>
          <p:cNvPicPr/>
          <p:nvPr/>
        </p:nvPicPr>
        <p:blipFill>
          <a:blip r:embed="rId2"/>
          <a:stretch>
            <a:fillRect/>
          </a:stretch>
        </p:blipFill>
        <p:spPr>
          <a:xfrm>
            <a:off x="2223135" y="857885"/>
            <a:ext cx="8187055" cy="45554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文本框 22"/>
          <p:cNvSpPr txBox="1"/>
          <p:nvPr/>
        </p:nvSpPr>
        <p:spPr>
          <a:xfrm>
            <a:off x="519120" y="1432564"/>
            <a:ext cx="567055" cy="2313758"/>
          </a:xfrm>
          <a:prstGeom prst="rect">
            <a:avLst/>
          </a:prstGeom>
          <a:noFill/>
        </p:spPr>
        <p:txBody>
          <a:bodyPr vert="eaVert" wrap="square">
            <a:spAutoFit/>
          </a:bodyPr>
          <a:lstStyle>
            <a:defPPr>
              <a:defRPr lang="zh-CN"/>
            </a:defPPr>
            <a:lvl1pPr algn="ctr">
              <a:lnSpc>
                <a:spcPts val="2500"/>
              </a:lnSpc>
              <a:defRPr sz="1400" b="0" i="0" u="none" strike="noStrike" spc="3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pPr algn="l">
              <a:lnSpc>
                <a:spcPts val="3000"/>
              </a:lnSpc>
            </a:pPr>
            <a:r>
              <a:rPr lang="zh-CN" altLang="en-US" sz="3600" spc="600" dirty="0">
                <a:sym typeface="+mn-ea"/>
              </a:rPr>
              <a:t>阪泉</a:t>
            </a:r>
            <a:r>
              <a:rPr lang="zh-CN" altLang="en-US" sz="3600" spc="600" dirty="0"/>
              <a:t>之战</a:t>
            </a:r>
            <a:endParaRPr lang="zh-CN" altLang="en-US" sz="3600" spc="600" dirty="0"/>
          </a:p>
        </p:txBody>
      </p:sp>
      <p:sp>
        <p:nvSpPr>
          <p:cNvPr id="2" name="文本框 1"/>
          <p:cNvSpPr txBox="1"/>
          <p:nvPr/>
        </p:nvSpPr>
        <p:spPr>
          <a:xfrm>
            <a:off x="2305050" y="1297305"/>
            <a:ext cx="9152890" cy="2999740"/>
          </a:xfrm>
          <a:prstGeom prst="rect">
            <a:avLst/>
          </a:prstGeom>
          <a:noFill/>
          <a:ln w="9525">
            <a:noFill/>
          </a:ln>
        </p:spPr>
        <p:txBody>
          <a:bodyPr wrap="square">
            <a:spAutoFit/>
          </a:bodyPr>
          <a:p>
            <a:pPr algn="l" fontAlgn="auto">
              <a:lnSpc>
                <a:spcPct val="150000"/>
              </a:lnSpc>
              <a:buClrTx/>
              <a:buSzTx/>
              <a:buFontTx/>
            </a:pPr>
            <a:r>
              <a:rPr lang="en-US" altLang="zh-CN" b="1">
                <a:solidFill>
                  <a:srgbClr val="333333"/>
                </a:solidFill>
                <a:latin typeface="Arial" panose="020B0604020202020204" pitchFamily="34" charset="0"/>
                <a:ea typeface="宋体" panose="02010600030101010101" pitchFamily="2" charset="-122"/>
              </a:rPr>
              <a:t>       </a:t>
            </a:r>
            <a:r>
              <a:rPr lang="zh-CN" b="1">
                <a:solidFill>
                  <a:srgbClr val="333333"/>
                </a:solidFill>
                <a:latin typeface="Arial" panose="020B0604020202020204" pitchFamily="34" charset="0"/>
                <a:ea typeface="宋体" panose="02010600030101010101" pitchFamily="2" charset="-122"/>
              </a:rPr>
              <a:t>黄帝统一华夏的过程中，与炎帝两部落联盟在阪泉进行的一次战争。阪泉之战对开启中华文明史、实现中华民族第一次大统一有重要意义。</a:t>
            </a:r>
            <a:endParaRPr lang="zh-CN"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endParaRPr lang="zh-CN"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r>
              <a:rPr lang="zh-CN" b="1">
                <a:solidFill>
                  <a:srgbClr val="333333"/>
                </a:solidFill>
                <a:latin typeface="Arial" panose="020B0604020202020204" pitchFamily="34" charset="0"/>
                <a:ea typeface="宋体" panose="02010600030101010101" pitchFamily="2" charset="-122"/>
              </a:rPr>
              <a:t> </a:t>
            </a:r>
            <a:r>
              <a:rPr lang="en-US" altLang="zh-CN" b="1">
                <a:solidFill>
                  <a:srgbClr val="333333"/>
                </a:solidFill>
                <a:latin typeface="Arial" panose="020B0604020202020204" pitchFamily="34" charset="0"/>
                <a:ea typeface="宋体" panose="02010600030101010101" pitchFamily="2" charset="-122"/>
              </a:rPr>
              <a:t>     </a:t>
            </a:r>
            <a:r>
              <a:rPr lang="zh-CN" b="1">
                <a:solidFill>
                  <a:srgbClr val="333333"/>
                </a:solidFill>
                <a:latin typeface="Arial" panose="020B0604020202020204" pitchFamily="34" charset="0"/>
                <a:ea typeface="宋体" panose="02010600030101010101" pitchFamily="2" charset="-122"/>
              </a:rPr>
              <a:t>《史记·五帝本纪》中有如下一段记载：“轩辕之时，神农氏世衰。诸侯相侵伐，暴虐百姓，而神农氏弗能征。于是轩辕乃习用干戈，以征不享，诸侯咸来宾从。而蚩尤最为暴，莫能伐。炎帝欲侵陵诸侯，诸侯咸归轩辕。轩辕乃修德振兵，治五气，艺五种，抚万民，度四方，教熊罴貔貅貙虎，以与炎帝战于阪泉之野，三战，然后得其志。”</a:t>
            </a:r>
            <a:endParaRPr lang="zh-CN" b="1">
              <a:solidFill>
                <a:srgbClr val="333333"/>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6999" y="-166545"/>
            <a:ext cx="2287450" cy="1887335"/>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0" y="-185636"/>
            <a:ext cx="2045871" cy="1796743"/>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021" y="-498682"/>
            <a:ext cx="3020244" cy="3020244"/>
          </a:xfrm>
          <a:prstGeom prst="rect">
            <a:avLst/>
          </a:prstGeom>
        </p:spPr>
      </p:pic>
      <p:sp>
        <p:nvSpPr>
          <p:cNvPr id="26" name="文本框 25"/>
          <p:cNvSpPr txBox="1"/>
          <p:nvPr/>
        </p:nvSpPr>
        <p:spPr>
          <a:xfrm>
            <a:off x="-127240" y="2259932"/>
            <a:ext cx="567055" cy="2918619"/>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rPr>
              <a:t>盘古开天</a:t>
            </a:r>
            <a:endPar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5672" y="-185724"/>
            <a:ext cx="2547143" cy="1545416"/>
          </a:xfrm>
          <a:prstGeom prst="rect">
            <a:avLst/>
          </a:prstGeom>
        </p:spPr>
      </p:pic>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0" y="4894785"/>
            <a:ext cx="5005069" cy="1975047"/>
          </a:xfrm>
          <a:prstGeom prst="rect">
            <a:avLst/>
          </a:prstGeom>
        </p:spPr>
      </p:pic>
      <p:sp>
        <p:nvSpPr>
          <p:cNvPr id="2" name="文本框 1"/>
          <p:cNvSpPr txBox="1"/>
          <p:nvPr/>
        </p:nvSpPr>
        <p:spPr>
          <a:xfrm>
            <a:off x="3909060" y="1247775"/>
            <a:ext cx="8077200" cy="5477510"/>
          </a:xfrm>
          <a:prstGeom prst="rect">
            <a:avLst/>
          </a:prstGeom>
          <a:noFill/>
        </p:spPr>
        <p:txBody>
          <a:bodyPr vert="horz" wrap="square">
            <a:spAutoFit/>
          </a:bodyPr>
          <a:lstStyle>
            <a:defPPr>
              <a:defRPr lang="zh-CN"/>
            </a:defPPr>
            <a:lvl1pPr>
              <a:lnSpc>
                <a:spcPts val="3000"/>
              </a:lnSpc>
              <a:defRPr b="0" i="0" u="none" strike="noStrike" spc="6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r>
              <a:rPr lang="en-US" altLang="zh-CN" sz="2400" dirty="0">
                <a:solidFill>
                  <a:schemeClr val="tx1">
                    <a:lumMod val="85000"/>
                    <a:lumOff val="15000"/>
                  </a:schemeClr>
                </a:solidFill>
                <a:latin typeface="义启魏碑体" panose="02010600030101010101" pitchFamily="2" charset="-122"/>
                <a:ea typeface="义启魏碑体" panose="02010600030101010101" pitchFamily="2" charset="-122"/>
                <a:sym typeface="+mn-ea"/>
              </a:rPr>
              <a:t>  </a:t>
            </a:r>
            <a:r>
              <a:rPr lang="en-US" altLang="zh-CN" sz="2400" b="1"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 </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天地浑沌如鸡子，盘古生其中。万八千岁，天地开辟，阳清为天，阴浊为地。盘古在其中，一日九变，</a:t>
            </a:r>
            <a:r>
              <a:rPr lang="zh-CN" altLang="en-US"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神于天，圣于地。</a:t>
            </a:r>
            <a:r>
              <a:rPr lang="zh-CN" altLang="en-US" sz="2400" b="1"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天日高一丈，地日厚一丈，盘古日长一丈，如此万八千岁。天数极高，地数极深，盘古极长。后乃有三皇。数起于一，立于三，成于五，盛于七，处于九，故天去地九万里。</a:t>
            </a: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a:p>
            <a:r>
              <a:rPr lang="zh-CN" altLang="en-US" sz="2400" b="1"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   首生盘古。垂死化身。气成风云。声为雷霆。左眼为日。右眼为月。四肢五体为四极五岳。血液为江河。筋脉为地里。肌肉为田土。发为星辰。皮肤为草木。齿骨为金石。精髓为珠玉。汗流为雨泽。身之诸虫。因风所感。化为黎甿。</a:t>
            </a:r>
            <a:endParaRPr lang="en-US" altLang="zh-CN" sz="2400" b="1"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a:p>
            <a:endParaRPr lang="en-US" altLang="zh-CN" sz="2400" b="1" spc="300" dirty="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pic>
        <p:nvPicPr>
          <p:cNvPr id="6" name="图片 5"/>
          <p:cNvPicPr>
            <a:picLocks noChangeAspect="1"/>
          </p:cNvPicPr>
          <p:nvPr/>
        </p:nvPicPr>
        <p:blipFill>
          <a:blip r:embed="rId7"/>
          <a:stretch>
            <a:fillRect/>
          </a:stretch>
        </p:blipFill>
        <p:spPr>
          <a:xfrm>
            <a:off x="668000" y="1611742"/>
            <a:ext cx="2862554" cy="4369161"/>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750"/>
                                        <p:tgtEl>
                                          <p:spTgt spid="14"/>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750"/>
                                        <p:tgtEl>
                                          <p:spTgt spid="18"/>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750" fill="hold"/>
                                        <p:tgtEl>
                                          <p:spTgt spid="20"/>
                                        </p:tgtEl>
                                        <p:attrNameLst>
                                          <p:attrName>ppt_w</p:attrName>
                                        </p:attrNameLst>
                                      </p:cBhvr>
                                      <p:tavLst>
                                        <p:tav tm="0">
                                          <p:val>
                                            <p:fltVal val="0"/>
                                          </p:val>
                                        </p:tav>
                                        <p:tav tm="100000">
                                          <p:val>
                                            <p:strVal val="#ppt_w"/>
                                          </p:val>
                                        </p:tav>
                                      </p:tavLst>
                                    </p:anim>
                                    <p:anim calcmode="lin" valueType="num">
                                      <p:cBhvr>
                                        <p:cTn id="19" dur="750" fill="hold"/>
                                        <p:tgtEl>
                                          <p:spTgt spid="20"/>
                                        </p:tgtEl>
                                        <p:attrNameLst>
                                          <p:attrName>ppt_h</p:attrName>
                                        </p:attrNameLst>
                                      </p:cBhvr>
                                      <p:tavLst>
                                        <p:tav tm="0">
                                          <p:val>
                                            <p:fltVal val="0"/>
                                          </p:val>
                                        </p:tav>
                                        <p:tav tm="100000">
                                          <p:val>
                                            <p:strVal val="#ppt_h"/>
                                          </p:val>
                                        </p:tav>
                                      </p:tavLst>
                                    </p:anim>
                                    <p:animEffect transition="in" filter="fade">
                                      <p:cBhvr>
                                        <p:cTn id="20" dur="750"/>
                                        <p:tgtEl>
                                          <p:spTgt spid="20"/>
                                        </p:tgtEl>
                                      </p:cBhvr>
                                    </p:animEffect>
                                  </p:childTnLst>
                                </p:cTn>
                              </p:par>
                            </p:childTnLst>
                          </p:cTn>
                        </p:par>
                        <p:par>
                          <p:cTn id="21" fill="hold">
                            <p:stCondLst>
                              <p:cond delay="3000"/>
                            </p:stCondLst>
                            <p:childTnLst>
                              <p:par>
                                <p:cTn id="22" presetID="53" presetClass="entr" presetSubtype="16"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750" fill="hold"/>
                                        <p:tgtEl>
                                          <p:spTgt spid="26"/>
                                        </p:tgtEl>
                                        <p:attrNameLst>
                                          <p:attrName>ppt_w</p:attrName>
                                        </p:attrNameLst>
                                      </p:cBhvr>
                                      <p:tavLst>
                                        <p:tav tm="0">
                                          <p:val>
                                            <p:fltVal val="0"/>
                                          </p:val>
                                        </p:tav>
                                        <p:tav tm="100000">
                                          <p:val>
                                            <p:strVal val="#ppt_w"/>
                                          </p:val>
                                        </p:tav>
                                      </p:tavLst>
                                    </p:anim>
                                    <p:anim calcmode="lin" valueType="num">
                                      <p:cBhvr>
                                        <p:cTn id="25" dur="750" fill="hold"/>
                                        <p:tgtEl>
                                          <p:spTgt spid="26"/>
                                        </p:tgtEl>
                                        <p:attrNameLst>
                                          <p:attrName>ppt_h</p:attrName>
                                        </p:attrNameLst>
                                      </p:cBhvr>
                                      <p:tavLst>
                                        <p:tav tm="0">
                                          <p:val>
                                            <p:fltVal val="0"/>
                                          </p:val>
                                        </p:tav>
                                        <p:tav tm="100000">
                                          <p:val>
                                            <p:strVal val="#ppt_h"/>
                                          </p:val>
                                        </p:tav>
                                      </p:tavLst>
                                    </p:anim>
                                    <p:animEffect transition="in" filter="fade">
                                      <p:cBhvr>
                                        <p:cTn id="26" dur="750"/>
                                        <p:tgtEl>
                                          <p:spTgt spid="26"/>
                                        </p:tgtEl>
                                      </p:cBhvr>
                                    </p:animEffect>
                                  </p:childTnLst>
                                </p:cTn>
                              </p:par>
                            </p:childTnLst>
                          </p:cTn>
                        </p:par>
                        <p:par>
                          <p:cTn id="27" fill="hold">
                            <p:stCondLst>
                              <p:cond delay="4000"/>
                            </p:stCondLst>
                            <p:childTnLst>
                              <p:par>
                                <p:cTn id="28" presetID="22" presetClass="entr" presetSubtype="8"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6" name="图片 105"/>
          <p:cNvPicPr/>
          <p:nvPr/>
        </p:nvPicPr>
        <p:blipFill>
          <a:blip r:embed="rId2"/>
          <a:stretch>
            <a:fillRect/>
          </a:stretch>
        </p:blipFill>
        <p:spPr>
          <a:xfrm>
            <a:off x="79" y="0"/>
            <a:ext cx="7387432" cy="6858000"/>
          </a:xfrm>
          <a:prstGeom prst="rect">
            <a:avLst/>
          </a:prstGeom>
          <a:noFill/>
          <a:ln w="9525">
            <a:noFill/>
          </a:ln>
        </p:spPr>
      </p:pic>
      <p:sp>
        <p:nvSpPr>
          <p:cNvPr id="4" name="文本框 3"/>
          <p:cNvSpPr txBox="1"/>
          <p:nvPr/>
        </p:nvSpPr>
        <p:spPr>
          <a:xfrm>
            <a:off x="7747635" y="975995"/>
            <a:ext cx="4256405" cy="4523105"/>
          </a:xfrm>
          <a:prstGeom prst="rect">
            <a:avLst/>
          </a:prstGeom>
          <a:noFill/>
          <a:ln w="9525">
            <a:noFill/>
          </a:ln>
        </p:spPr>
        <p:txBody>
          <a:bodyPr wrap="square">
            <a:spAutoFit/>
          </a:bodyPr>
          <a:p>
            <a:pPr algn="l" fontAlgn="auto">
              <a:lnSpc>
                <a:spcPct val="150000"/>
              </a:lnSpc>
              <a:buClrTx/>
              <a:buSzTx/>
              <a:buFontTx/>
            </a:pPr>
            <a:r>
              <a:rPr lang="en-US" altLang="zh-CN" b="1">
                <a:solidFill>
                  <a:srgbClr val="333333"/>
                </a:solidFill>
                <a:latin typeface="Arial" panose="020B0604020202020204" pitchFamily="34" charset="0"/>
                <a:ea typeface="宋体" panose="02010600030101010101" pitchFamily="2" charset="-122"/>
              </a:rPr>
              <a:t>    </a:t>
            </a:r>
            <a:r>
              <a:rPr sz="2400" b="1">
                <a:solidFill>
                  <a:srgbClr val="333333"/>
                </a:solidFill>
                <a:latin typeface="Arial" panose="020B0604020202020204" pitchFamily="34" charset="0"/>
                <a:ea typeface="宋体" panose="02010600030101010101" pitchFamily="2" charset="-122"/>
              </a:rPr>
              <a:t>中国社会科学院历史研究所2002年编制的《中国历史年表》中把“三皇”之首“ 天皇”燧人氏所处的年代界定为100万年前。 燧人氏生于商丘，葬于商丘。商丘因此被誉为中国火文化的发祥地，被中国文联授予“中国火文化之乡”称号。 </a:t>
            </a:r>
            <a:endParaRPr sz="2400" b="1">
              <a:solidFill>
                <a:srgbClr val="333333"/>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14:prism/>
      </p:transition>
    </mc:Choice>
    <mc:Fallback>
      <p:transition spd="slow" advClick="0"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2921635" y="474980"/>
            <a:ext cx="9152890" cy="5908040"/>
          </a:xfrm>
          <a:prstGeom prst="rect">
            <a:avLst/>
          </a:prstGeom>
          <a:noFill/>
          <a:ln w="9525">
            <a:noFill/>
          </a:ln>
        </p:spPr>
        <p:txBody>
          <a:bodyPr wrap="square">
            <a:spAutoFit/>
          </a:bodyPr>
          <a:p>
            <a:pPr algn="l" fontAlgn="auto">
              <a:lnSpc>
                <a:spcPct val="150000"/>
              </a:lnSpc>
              <a:buClrTx/>
              <a:buSzTx/>
              <a:buFontTx/>
            </a:pPr>
            <a:r>
              <a:rPr lang="zh-CN" sz="2800" b="1">
                <a:solidFill>
                  <a:srgbClr val="333333"/>
                </a:solidFill>
                <a:latin typeface="Arial" panose="020B0604020202020204" pitchFamily="34" charset="0"/>
                <a:ea typeface="宋体" panose="02010600030101010101" pitchFamily="2" charset="-122"/>
              </a:rPr>
              <a:t>《山海经·海外南经》记载：“南祝融，兽身人面，乘两龙。”</a:t>
            </a: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r>
              <a:rPr lang="zh-CN" sz="2800" b="1">
                <a:solidFill>
                  <a:srgbClr val="333333"/>
                </a:solidFill>
                <a:latin typeface="Arial" panose="020B0604020202020204" pitchFamily="34" charset="0"/>
                <a:ea typeface="宋体" panose="02010600030101010101" pitchFamily="2" charset="-122"/>
              </a:rPr>
              <a:t>《山海经·海内经》记载：“炎帝之妻，赤水之子听訞，生炎居。炎居生节并，节并生戏器，戏器生祝融。祝融降处于江水，生共工。”</a:t>
            </a: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endParaRPr lang="zh-CN" sz="2800" b="1">
              <a:solidFill>
                <a:srgbClr val="333333"/>
              </a:solidFill>
              <a:latin typeface="Arial" panose="020B0604020202020204" pitchFamily="34" charset="0"/>
              <a:ea typeface="宋体" panose="02010600030101010101" pitchFamily="2" charset="-122"/>
            </a:endParaRPr>
          </a:p>
          <a:p>
            <a:pPr algn="l" fontAlgn="auto">
              <a:lnSpc>
                <a:spcPct val="150000"/>
              </a:lnSpc>
              <a:buClrTx/>
              <a:buSzTx/>
              <a:buFontTx/>
            </a:pPr>
            <a:r>
              <a:rPr lang="zh-CN" sz="2800" b="1">
                <a:solidFill>
                  <a:srgbClr val="333333"/>
                </a:solidFill>
                <a:latin typeface="Arial" panose="020B0604020202020204" pitchFamily="34" charset="0"/>
                <a:ea typeface="宋体" panose="02010600030101010101" pitchFamily="2" charset="-122"/>
              </a:rPr>
              <a:t>“洪水滔天。鲧窃帝之息壤以堙洪水，不待帝命。帝令祝融杀鲧于羽郊。”</a:t>
            </a:r>
            <a:endParaRPr lang="zh-CN" sz="2800" b="1">
              <a:solidFill>
                <a:srgbClr val="333333"/>
              </a:solidFill>
              <a:latin typeface="Arial" panose="020B0604020202020204" pitchFamily="34" charset="0"/>
              <a:ea typeface="宋体" panose="02010600030101010101" pitchFamily="2" charset="-122"/>
            </a:endParaRPr>
          </a:p>
        </p:txBody>
      </p:sp>
      <p:pic>
        <p:nvPicPr>
          <p:cNvPr id="107" name="图片 106"/>
          <p:cNvPicPr/>
          <p:nvPr/>
        </p:nvPicPr>
        <p:blipFill>
          <a:blip r:embed="rId2">
            <a:clrChange>
              <a:clrFrom>
                <a:srgbClr val="D0C598">
                  <a:alpha val="100000"/>
                </a:srgbClr>
              </a:clrFrom>
              <a:clrTo>
                <a:srgbClr val="D0C598">
                  <a:alpha val="100000"/>
                  <a:alpha val="0"/>
                </a:srgbClr>
              </a:clrTo>
            </a:clrChange>
          </a:blip>
          <a:stretch>
            <a:fillRect/>
          </a:stretch>
        </p:blipFill>
        <p:spPr>
          <a:xfrm>
            <a:off x="0" y="2232025"/>
            <a:ext cx="2921635" cy="45688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750" advClick="0" advTm="0">
        <p:blinds dir="vert"/>
      </p:transition>
    </mc:Choice>
    <mc:Fallback>
      <p:transition spd="slow" advClick="0" advTm="0">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1590"/>
            <a:ext cx="12192000" cy="6858000"/>
          </a:xfrm>
          <a:prstGeom prst="rect">
            <a:avLst/>
          </a:prstGeom>
        </p:spPr>
      </p:pic>
      <p:sp>
        <p:nvSpPr>
          <p:cNvPr id="8" name="文本框 7"/>
          <p:cNvSpPr txBox="1"/>
          <p:nvPr/>
        </p:nvSpPr>
        <p:spPr>
          <a:xfrm>
            <a:off x="10936285" y="131712"/>
            <a:ext cx="567055" cy="3486818"/>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rPr>
              <a:t>大禹治水</a:t>
            </a:r>
            <a:endPar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grpSp>
        <p:nvGrpSpPr>
          <p:cNvPr id="16" name="组合 15"/>
          <p:cNvGrpSpPr/>
          <p:nvPr/>
        </p:nvGrpSpPr>
        <p:grpSpPr>
          <a:xfrm>
            <a:off x="10748962" y="-21749"/>
            <a:ext cx="69772" cy="3476948"/>
            <a:chOff x="10272712" y="-12224"/>
            <a:chExt cx="69772" cy="3034033"/>
          </a:xfrm>
        </p:grpSpPr>
        <p:pic>
          <p:nvPicPr>
            <p:cNvPr id="13" name="图形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790583" y="1469908"/>
              <a:ext cx="3034030" cy="69772"/>
            </a:xfrm>
            <a:prstGeom prst="rect">
              <a:avLst/>
            </a:prstGeom>
          </p:spPr>
        </p:pic>
        <p:pic>
          <p:nvPicPr>
            <p:cNvPr id="15" name="图形 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8790583" y="1469905"/>
              <a:ext cx="3034030" cy="69772"/>
            </a:xfrm>
            <a:prstGeom prst="rect">
              <a:avLst/>
            </a:prstGeom>
          </p:spPr>
        </p:pic>
      </p:grpSp>
      <p:sp>
        <p:nvSpPr>
          <p:cNvPr id="26" name="文本框 25"/>
          <p:cNvSpPr txBox="1"/>
          <p:nvPr/>
        </p:nvSpPr>
        <p:spPr>
          <a:xfrm>
            <a:off x="546100" y="591820"/>
            <a:ext cx="7023100" cy="5077460"/>
          </a:xfrm>
          <a:prstGeom prst="rect">
            <a:avLst/>
          </a:prstGeom>
          <a:noFill/>
        </p:spPr>
        <p:txBody>
          <a:bodyPr vert="horz" wrap="square">
            <a:spAutoFit/>
          </a:bodyPr>
          <a:lstStyle>
            <a:defPPr>
              <a:defRPr lang="zh-CN"/>
            </a:defPPr>
            <a:lvl1pPr>
              <a:lnSpc>
                <a:spcPts val="3000"/>
              </a:lnSpc>
              <a:defRPr sz="1400" b="0" i="0" u="none" strike="noStrike" spc="300">
                <a:solidFill>
                  <a:schemeClr val="tx1">
                    <a:lumMod val="75000"/>
                    <a:lumOff val="25000"/>
                  </a:schemeClr>
                </a:solidFill>
                <a:effectLst/>
                <a:latin typeface="南构钦雕汉古" panose="00020600040101010101" pitchFamily="18" charset="-122"/>
                <a:ea typeface="南构钦雕汉古" panose="00020600040101010101" pitchFamily="18" charset="-122"/>
              </a:defRPr>
            </a:lvl1pPr>
          </a:lstStyle>
          <a:p>
            <a:pPr algn="l">
              <a:lnSpc>
                <a:spcPct val="150000"/>
              </a:lnSpc>
              <a:buClrTx/>
              <a:buSzTx/>
              <a:buFontTx/>
            </a:pPr>
            <a:r>
              <a:rPr lang="en-US" altLang="zh-CN" sz="2400" dirty="0"/>
              <a:t>    </a:t>
            </a:r>
            <a:r>
              <a:rPr lang="zh-CN" altLang="en-US" sz="2400" dirty="0"/>
              <a:t>《山海经·海内经》：“洪水滔天，鲧窃帝之息壤以堙洪水，不待帝命。帝令祝融杀鲧于羽郊。鲧复生禹，帝乃命禹布土以定九州。”</a:t>
            </a:r>
            <a:endParaRPr lang="zh-CN" altLang="en-US" sz="2400" dirty="0"/>
          </a:p>
          <a:p>
            <a:pPr algn="l">
              <a:lnSpc>
                <a:spcPct val="150000"/>
              </a:lnSpc>
              <a:buClrTx/>
              <a:buSzTx/>
              <a:buFontTx/>
            </a:pPr>
            <a:endParaRPr lang="zh-CN" altLang="en-US" sz="2400" dirty="0"/>
          </a:p>
          <a:p>
            <a:pPr algn="l">
              <a:lnSpc>
                <a:spcPct val="150000"/>
              </a:lnSpc>
              <a:buClrTx/>
              <a:buSzTx/>
              <a:buFontTx/>
            </a:pPr>
            <a:r>
              <a:rPr lang="zh-CN" altLang="en-US" sz="2400" dirty="0"/>
              <a:t>    《淮南子》：“禹治洪水，通轘辕山，化为熊。谓涂山氏曰：“欲饷，闻鼓声乃来。”禹跳石，误中鼓，涂山氏往，见禹方坐熊，惭而去。至嵩高山下，化为石，方生启。禹曰：“归我子！”石破北方而启生。”　</a:t>
            </a:r>
            <a:endParaRPr lang="zh-CN" altLang="en-US" sz="2400" dirty="0"/>
          </a:p>
        </p:txBody>
      </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2489"/>
            <a:ext cx="12192000" cy="1109771"/>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300" y="1179462"/>
            <a:ext cx="2252175" cy="1906842"/>
          </a:xfrm>
          <a:prstGeom prst="rect">
            <a:avLst/>
          </a:prstGeom>
        </p:spPr>
      </p:pic>
      <p:pic>
        <p:nvPicPr>
          <p:cNvPr id="2" name="图片 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82366" y="1035952"/>
            <a:ext cx="5810250" cy="5810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750"/>
                                        <p:tgtEl>
                                          <p:spTgt spid="10"/>
                                        </p:tgtEl>
                                      </p:cBhvr>
                                    </p:animEffect>
                                  </p:childTnLst>
                                </p:cTn>
                              </p:par>
                            </p:childTnLst>
                          </p:cTn>
                        </p:par>
                        <p:par>
                          <p:cTn id="18" fill="hold">
                            <p:stCondLst>
                              <p:cond delay="3000"/>
                            </p:stCondLst>
                            <p:childTnLst>
                              <p:par>
                                <p:cTn id="19" presetID="16" presetClass="entr" presetSubtype="37"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750"/>
                                        <p:tgtEl>
                                          <p:spTgt spid="28"/>
                                        </p:tgtEl>
                                      </p:cBhvr>
                                    </p:animEffect>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750" fill="hold"/>
                                        <p:tgtEl>
                                          <p:spTgt spid="34"/>
                                        </p:tgtEl>
                                        <p:attrNameLst>
                                          <p:attrName>ppt_w</p:attrName>
                                        </p:attrNameLst>
                                      </p:cBhvr>
                                      <p:tavLst>
                                        <p:tav tm="0">
                                          <p:val>
                                            <p:fltVal val="0"/>
                                          </p:val>
                                        </p:tav>
                                        <p:tav tm="100000">
                                          <p:val>
                                            <p:strVal val="#ppt_w"/>
                                          </p:val>
                                        </p:tav>
                                      </p:tavLst>
                                    </p:anim>
                                    <p:anim calcmode="lin" valueType="num">
                                      <p:cBhvr>
                                        <p:cTn id="26" dur="750" fill="hold"/>
                                        <p:tgtEl>
                                          <p:spTgt spid="34"/>
                                        </p:tgtEl>
                                        <p:attrNameLst>
                                          <p:attrName>ppt_h</p:attrName>
                                        </p:attrNameLst>
                                      </p:cBhvr>
                                      <p:tavLst>
                                        <p:tav tm="0">
                                          <p:val>
                                            <p:fltVal val="0"/>
                                          </p:val>
                                        </p:tav>
                                        <p:tav tm="100000">
                                          <p:val>
                                            <p:strVal val="#ppt_h"/>
                                          </p:val>
                                        </p:tav>
                                      </p:tavLst>
                                    </p:anim>
                                    <p:anim calcmode="lin" valueType="num">
                                      <p:cBhvr>
                                        <p:cTn id="27" dur="750" fill="hold"/>
                                        <p:tgtEl>
                                          <p:spTgt spid="34"/>
                                        </p:tgtEl>
                                        <p:attrNameLst>
                                          <p:attrName>style.rotation</p:attrName>
                                        </p:attrNameLst>
                                      </p:cBhvr>
                                      <p:tavLst>
                                        <p:tav tm="0">
                                          <p:val>
                                            <p:fltVal val="90"/>
                                          </p:val>
                                        </p:tav>
                                        <p:tav tm="100000">
                                          <p:val>
                                            <p:fltVal val="0"/>
                                          </p:val>
                                        </p:tav>
                                      </p:tavLst>
                                    </p:anim>
                                    <p:animEffect transition="in" filter="fade">
                                      <p:cBhvr>
                                        <p:cTn id="28" dur="750"/>
                                        <p:tgtEl>
                                          <p:spTgt spid="34"/>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0-#ppt_w/2"/>
                                          </p:val>
                                        </p:tav>
                                        <p:tav tm="100000">
                                          <p:val>
                                            <p:strVal val="#ppt_x"/>
                                          </p:val>
                                        </p:tav>
                                      </p:tavLst>
                                    </p:anim>
                                    <p:anim calcmode="lin" valueType="num">
                                      <p:cBhvr additive="base">
                                        <p:cTn id="32" dur="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065"/>
            <a:ext cx="12192000" cy="6858000"/>
          </a:xfrm>
          <a:prstGeom prst="rect">
            <a:avLst/>
          </a:prstGeom>
        </p:spPr>
      </p:pic>
      <p:sp>
        <p:nvSpPr>
          <p:cNvPr id="8" name="文本框 7"/>
          <p:cNvSpPr txBox="1"/>
          <p:nvPr/>
        </p:nvSpPr>
        <p:spPr>
          <a:xfrm>
            <a:off x="10936285" y="131712"/>
            <a:ext cx="567055" cy="3486818"/>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rPr>
              <a:t>大禹治水</a:t>
            </a:r>
            <a:endPar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grpSp>
        <p:nvGrpSpPr>
          <p:cNvPr id="16" name="组合 15"/>
          <p:cNvGrpSpPr/>
          <p:nvPr/>
        </p:nvGrpSpPr>
        <p:grpSpPr>
          <a:xfrm>
            <a:off x="10748962" y="-21749"/>
            <a:ext cx="69772" cy="3476948"/>
            <a:chOff x="10272712" y="-12224"/>
            <a:chExt cx="69772" cy="3034033"/>
          </a:xfrm>
        </p:grpSpPr>
        <p:pic>
          <p:nvPicPr>
            <p:cNvPr id="13" name="图形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790583" y="1469908"/>
              <a:ext cx="3034030" cy="69772"/>
            </a:xfrm>
            <a:prstGeom prst="rect">
              <a:avLst/>
            </a:prstGeom>
          </p:spPr>
        </p:pic>
        <p:pic>
          <p:nvPicPr>
            <p:cNvPr id="15" name="图形 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8790583" y="1469905"/>
              <a:ext cx="3034030" cy="69772"/>
            </a:xfrm>
            <a:prstGeom prst="rect">
              <a:avLst/>
            </a:prstGeom>
          </p:spPr>
        </p:pic>
      </p:grpSp>
      <p:sp>
        <p:nvSpPr>
          <p:cNvPr id="26" name="文本框 25"/>
          <p:cNvSpPr txBox="1"/>
          <p:nvPr/>
        </p:nvSpPr>
        <p:spPr>
          <a:xfrm>
            <a:off x="746795" y="1266550"/>
            <a:ext cx="6486505" cy="3969385"/>
          </a:xfrm>
          <a:prstGeom prst="rect">
            <a:avLst/>
          </a:prstGeom>
          <a:noFill/>
        </p:spPr>
        <p:txBody>
          <a:bodyPr vert="horz" wrap="square">
            <a:spAutoFit/>
          </a:bodyPr>
          <a:lstStyle>
            <a:defPPr>
              <a:defRPr lang="zh-CN"/>
            </a:defPPr>
            <a:lvl1pPr>
              <a:lnSpc>
                <a:spcPts val="3000"/>
              </a:lnSpc>
              <a:defRPr sz="1400" b="0" i="0" u="none" strike="noStrike" spc="300">
                <a:solidFill>
                  <a:schemeClr val="tx1">
                    <a:lumMod val="75000"/>
                    <a:lumOff val="25000"/>
                  </a:schemeClr>
                </a:solidFill>
                <a:effectLst/>
                <a:latin typeface="南构钦雕汉古" panose="00020600040101010101" pitchFamily="18" charset="-122"/>
                <a:ea typeface="南构钦雕汉古" panose="00020600040101010101" pitchFamily="18" charset="-122"/>
              </a:defRPr>
            </a:lvl1pPr>
          </a:lstStyle>
          <a:p>
            <a:pPr fontAlgn="auto">
              <a:lnSpc>
                <a:spcPct val="150000"/>
              </a:lnSpc>
            </a:pPr>
            <a:r>
              <a:rPr lang="en-US" altLang="zh-CN" sz="2400" dirty="0"/>
              <a:t>    </a:t>
            </a:r>
            <a:r>
              <a:rPr lang="zh-CN" altLang="en-US" sz="2400" dirty="0"/>
              <a:t>尧舜时，九河不治，洪水泛滥。尧用鲧（gǔn）治水，鲧用雍堵之法，九年而无功。后舜用禹治水，禹开九州，通九道，陂（bēi修筑河岸）九泽，度（duó）九山。疏通河道，因势利导，十三年终克水患。一成一败，其治不同也。</a:t>
            </a:r>
            <a:endParaRPr lang="zh-CN" altLang="en-US" sz="2400" dirty="0"/>
          </a:p>
          <a:p>
            <a:pPr fontAlgn="auto">
              <a:lnSpc>
                <a:spcPct val="150000"/>
              </a:lnSpc>
            </a:pPr>
            <a:r>
              <a:rPr lang="zh-CN" altLang="en-US" sz="2400" dirty="0"/>
              <a:t>                         </a:t>
            </a:r>
            <a:r>
              <a:rPr lang="en-US" altLang="zh-CN" sz="2400" dirty="0"/>
              <a:t>——</a:t>
            </a:r>
            <a:r>
              <a:rPr lang="zh-CN" altLang="en-US" sz="2400" dirty="0"/>
              <a:t>《史记</a:t>
            </a:r>
            <a:r>
              <a:rPr lang="en-US" altLang="zh-CN" sz="2400" dirty="0"/>
              <a:t>·</a:t>
            </a:r>
            <a:r>
              <a:rPr lang="zh-CN" altLang="en-US" sz="2400" dirty="0"/>
              <a:t>大禹治水》　</a:t>
            </a:r>
            <a:endParaRPr lang="zh-CN" altLang="en-US" sz="2400" dirty="0"/>
          </a:p>
        </p:txBody>
      </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2489"/>
            <a:ext cx="12192000" cy="1109771"/>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365" y="131712"/>
            <a:ext cx="2252175" cy="1906842"/>
          </a:xfrm>
          <a:prstGeom prst="rect">
            <a:avLst/>
          </a:prstGeom>
        </p:spPr>
      </p:pic>
      <p:pic>
        <p:nvPicPr>
          <p:cNvPr id="2" name="图片 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91891" y="1179462"/>
            <a:ext cx="5810250" cy="5810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rism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750"/>
                                        <p:tgtEl>
                                          <p:spTgt spid="10"/>
                                        </p:tgtEl>
                                      </p:cBhvr>
                                    </p:animEffect>
                                  </p:childTnLst>
                                </p:cTn>
                              </p:par>
                            </p:childTnLst>
                          </p:cTn>
                        </p:par>
                        <p:par>
                          <p:cTn id="18" fill="hold">
                            <p:stCondLst>
                              <p:cond delay="3000"/>
                            </p:stCondLst>
                            <p:childTnLst>
                              <p:par>
                                <p:cTn id="19" presetID="16" presetClass="entr" presetSubtype="37"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750"/>
                                        <p:tgtEl>
                                          <p:spTgt spid="28"/>
                                        </p:tgtEl>
                                      </p:cBhvr>
                                    </p:animEffect>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750" fill="hold"/>
                                        <p:tgtEl>
                                          <p:spTgt spid="34"/>
                                        </p:tgtEl>
                                        <p:attrNameLst>
                                          <p:attrName>ppt_w</p:attrName>
                                        </p:attrNameLst>
                                      </p:cBhvr>
                                      <p:tavLst>
                                        <p:tav tm="0">
                                          <p:val>
                                            <p:fltVal val="0"/>
                                          </p:val>
                                        </p:tav>
                                        <p:tav tm="100000">
                                          <p:val>
                                            <p:strVal val="#ppt_w"/>
                                          </p:val>
                                        </p:tav>
                                      </p:tavLst>
                                    </p:anim>
                                    <p:anim calcmode="lin" valueType="num">
                                      <p:cBhvr>
                                        <p:cTn id="26" dur="750" fill="hold"/>
                                        <p:tgtEl>
                                          <p:spTgt spid="34"/>
                                        </p:tgtEl>
                                        <p:attrNameLst>
                                          <p:attrName>ppt_h</p:attrName>
                                        </p:attrNameLst>
                                      </p:cBhvr>
                                      <p:tavLst>
                                        <p:tav tm="0">
                                          <p:val>
                                            <p:fltVal val="0"/>
                                          </p:val>
                                        </p:tav>
                                        <p:tav tm="100000">
                                          <p:val>
                                            <p:strVal val="#ppt_h"/>
                                          </p:val>
                                        </p:tav>
                                      </p:tavLst>
                                    </p:anim>
                                    <p:anim calcmode="lin" valueType="num">
                                      <p:cBhvr>
                                        <p:cTn id="27" dur="750" fill="hold"/>
                                        <p:tgtEl>
                                          <p:spTgt spid="34"/>
                                        </p:tgtEl>
                                        <p:attrNameLst>
                                          <p:attrName>style.rotation</p:attrName>
                                        </p:attrNameLst>
                                      </p:cBhvr>
                                      <p:tavLst>
                                        <p:tav tm="0">
                                          <p:val>
                                            <p:fltVal val="90"/>
                                          </p:val>
                                        </p:tav>
                                        <p:tav tm="100000">
                                          <p:val>
                                            <p:fltVal val="0"/>
                                          </p:val>
                                        </p:tav>
                                      </p:tavLst>
                                    </p:anim>
                                    <p:animEffect transition="in" filter="fade">
                                      <p:cBhvr>
                                        <p:cTn id="28" dur="750"/>
                                        <p:tgtEl>
                                          <p:spTgt spid="34"/>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0-#ppt_w/2"/>
                                          </p:val>
                                        </p:tav>
                                        <p:tav tm="100000">
                                          <p:val>
                                            <p:strVal val="#ppt_x"/>
                                          </p:val>
                                        </p:tav>
                                      </p:tavLst>
                                    </p:anim>
                                    <p:anim calcmode="lin" valueType="num">
                                      <p:cBhvr additive="base">
                                        <p:cTn id="32" dur="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065"/>
            <a:ext cx="12192000" cy="6858000"/>
          </a:xfrm>
          <a:prstGeom prst="rect">
            <a:avLst/>
          </a:prstGeom>
        </p:spPr>
      </p:pic>
      <p:sp>
        <p:nvSpPr>
          <p:cNvPr id="8" name="文本框 7"/>
          <p:cNvSpPr txBox="1"/>
          <p:nvPr/>
        </p:nvSpPr>
        <p:spPr>
          <a:xfrm>
            <a:off x="10936285" y="131712"/>
            <a:ext cx="567055" cy="3486818"/>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rPr>
              <a:t>禹征三苗</a:t>
            </a:r>
            <a:endPar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grpSp>
        <p:nvGrpSpPr>
          <p:cNvPr id="16" name="组合 15"/>
          <p:cNvGrpSpPr/>
          <p:nvPr/>
        </p:nvGrpSpPr>
        <p:grpSpPr>
          <a:xfrm>
            <a:off x="10748962" y="-21749"/>
            <a:ext cx="69772" cy="3476948"/>
            <a:chOff x="10272712" y="-12224"/>
            <a:chExt cx="69772" cy="3034033"/>
          </a:xfrm>
        </p:grpSpPr>
        <p:pic>
          <p:nvPicPr>
            <p:cNvPr id="13" name="图形 12"/>
            <p:cNvPicPr>
              <a:picLocks noChangeAspect="1"/>
            </p:cNvPicPr>
            <p:nvPr/>
          </p:nvPicPr>
          <p:blipFill>
            <a:blip r:embed="rId3"/>
            <a:stretch>
              <a:fillRect/>
            </a:stretch>
          </p:blipFill>
          <p:spPr>
            <a:xfrm rot="5400000">
              <a:off x="8790583" y="1469908"/>
              <a:ext cx="3034030" cy="69772"/>
            </a:xfrm>
            <a:prstGeom prst="rect">
              <a:avLst/>
            </a:prstGeom>
          </p:spPr>
        </p:pic>
        <p:pic>
          <p:nvPicPr>
            <p:cNvPr id="15" name="图形 14"/>
            <p:cNvPicPr>
              <a:picLocks noChangeAspect="1"/>
            </p:cNvPicPr>
            <p:nvPr/>
          </p:nvPicPr>
          <p:blipFill>
            <a:blip r:embed="rId3"/>
            <a:stretch>
              <a:fillRect/>
            </a:stretch>
          </p:blipFill>
          <p:spPr>
            <a:xfrm rot="16200000" flipH="1">
              <a:off x="8790583" y="1469905"/>
              <a:ext cx="3034030" cy="69772"/>
            </a:xfrm>
            <a:prstGeom prst="rect">
              <a:avLst/>
            </a:prstGeom>
          </p:spPr>
        </p:pic>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345" y="-1783080"/>
            <a:ext cx="4279265" cy="4279265"/>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7050" y="4046260"/>
            <a:ext cx="3319735" cy="2878415"/>
          </a:xfrm>
          <a:prstGeom prst="rect">
            <a:avLst/>
          </a:prstGeom>
        </p:spPr>
      </p:pic>
      <p:sp>
        <p:nvSpPr>
          <p:cNvPr id="100" name="文本框 99"/>
          <p:cNvSpPr txBox="1"/>
          <p:nvPr/>
        </p:nvSpPr>
        <p:spPr>
          <a:xfrm>
            <a:off x="2087880" y="-91440"/>
            <a:ext cx="4458335" cy="7016115"/>
          </a:xfrm>
          <a:prstGeom prst="rect">
            <a:avLst/>
          </a:prstGeom>
          <a:noFill/>
          <a:ln w="9525">
            <a:noFill/>
          </a:ln>
        </p:spPr>
        <p:txBody>
          <a:bodyPr wrap="square">
            <a:spAutoFit/>
          </a:bodyPr>
          <a:lstStyle/>
          <a:p>
            <a:pPr>
              <a:lnSpc>
                <a:spcPts val="4500"/>
              </a:lnSpc>
              <a:buClr>
                <a:srgbClr val="C00000"/>
              </a:buClr>
              <a:buSzTx/>
              <a:buFontTx/>
            </a:pPr>
            <a:r>
              <a:rPr lang="en-US" altLang="zh-CN" sz="2400" spc="300" dirty="0">
                <a:solidFill>
                  <a:schemeClr val="tx1">
                    <a:lumMod val="75000"/>
                    <a:lumOff val="25000"/>
                  </a:schemeClr>
                </a:solidFill>
                <a:latin typeface="南构黄年虎楷书" panose="00020600040101010101" pitchFamily="18" charset="-122"/>
                <a:ea typeface="南构黄年虎楷书" panose="00020600040101010101" pitchFamily="18" charset="-122"/>
              </a:rPr>
              <a:t>     </a:t>
            </a:r>
            <a:r>
              <a:rPr lang="zh-CN" altLang="en-US" sz="2400" spc="300" dirty="0">
                <a:solidFill>
                  <a:schemeClr val="tx1">
                    <a:lumMod val="75000"/>
                    <a:lumOff val="25000"/>
                  </a:schemeClr>
                </a:solidFill>
                <a:latin typeface="南构黄年虎楷书" panose="00020600040101010101" pitchFamily="18" charset="-122"/>
                <a:ea typeface="南构黄年虎楷书" panose="00020600040101010101" pitchFamily="18" charset="-122"/>
              </a:rPr>
              <a:t>《墨子·非攻下》：“昔者三苗大乱，天命殛之，日妖宵出，雨血三朝，龙生于庙，犬哭乎市，夏冰，地坼及泉，五谷变化，民乃大振。高阳乃命玄宫，禹亲把天之瑞令，以征有苗。四电诱祗，有神人面鸟身，若瑾以侍，搤矢有苗之祥。苗师大乱，后乃遂几。”</a:t>
            </a:r>
            <a:endParaRPr lang="zh-CN" altLang="en-US" sz="2400" spc="3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a:p>
            <a:pPr>
              <a:lnSpc>
                <a:spcPts val="4500"/>
              </a:lnSpc>
              <a:buClr>
                <a:srgbClr val="C00000"/>
              </a:buClr>
              <a:buSzTx/>
              <a:buFontTx/>
            </a:pPr>
            <a:r>
              <a:rPr lang="zh-CN" altLang="en-US" sz="2400" spc="300" dirty="0">
                <a:solidFill>
                  <a:schemeClr val="tx1">
                    <a:lumMod val="75000"/>
                    <a:lumOff val="25000"/>
                  </a:schemeClr>
                </a:solidFill>
                <a:latin typeface="南构黄年虎楷书" panose="00020600040101010101" pitchFamily="18" charset="-122"/>
                <a:ea typeface="南构黄年虎楷书" panose="00020600040101010101" pitchFamily="18" charset="-122"/>
              </a:rPr>
              <a:t>     《海外东经》：“东方句芒，鸟身人面，乘两蛇。”</a:t>
            </a:r>
            <a:endParaRPr lang="zh-CN" altLang="en-US" sz="2400" spc="3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sp>
        <p:nvSpPr>
          <p:cNvPr id="2" name="文本框 1"/>
          <p:cNvSpPr txBox="1"/>
          <p:nvPr/>
        </p:nvSpPr>
        <p:spPr>
          <a:xfrm>
            <a:off x="7176770" y="1381760"/>
            <a:ext cx="3571875" cy="3553460"/>
          </a:xfrm>
          <a:prstGeom prst="rect">
            <a:avLst/>
          </a:prstGeom>
          <a:noFill/>
          <a:ln w="9525">
            <a:noFill/>
          </a:ln>
        </p:spPr>
        <p:txBody>
          <a:bodyPr wrap="square">
            <a:spAutoFit/>
          </a:bodyPr>
          <a:lstStyle/>
          <a:p>
            <a:pPr algn="l">
              <a:lnSpc>
                <a:spcPts val="4500"/>
              </a:lnSpc>
              <a:buClr>
                <a:srgbClr val="C00000"/>
              </a:buClr>
              <a:buSzTx/>
              <a:buFontTx/>
            </a:pPr>
            <a:r>
              <a:rPr lang="zh-CN" altLang="en-US" sz="2400" b="0" spc="300" dirty="0">
                <a:solidFill>
                  <a:schemeClr val="tx1">
                    <a:lumMod val="75000"/>
                    <a:lumOff val="25000"/>
                  </a:schemeClr>
                </a:solidFill>
                <a:latin typeface="南构黄年虎楷书" panose="00020600040101010101" pitchFamily="18" charset="-122"/>
                <a:ea typeface="南构黄年虎楷书" panose="00020600040101010101" pitchFamily="18" charset="-122"/>
              </a:rPr>
              <a:t>大禹所在的王湾三期文化和以东夷为代表的大汶口文化合力消灭了三苗的石家河文化 并催熟了王湾三期文化向新砦期转型。</a:t>
            </a:r>
            <a:endParaRPr lang="zh-CN" altLang="en-US" sz="2400" spc="3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14:prism isContent="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750"/>
                                        <p:tgtEl>
                                          <p:spTgt spid="10"/>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anim calcmode="lin" valueType="num">
                                      <p:cBhvr>
                                        <p:cTn id="23" dur="750" fill="hold"/>
                                        <p:tgtEl>
                                          <p:spTgt spid="4"/>
                                        </p:tgtEl>
                                        <p:attrNameLst>
                                          <p:attrName>style.rotation</p:attrName>
                                        </p:attrNameLst>
                                      </p:cBhvr>
                                      <p:tavLst>
                                        <p:tav tm="0">
                                          <p:val>
                                            <p:fltVal val="90"/>
                                          </p:val>
                                        </p:tav>
                                        <p:tav tm="100000">
                                          <p:val>
                                            <p:fltVal val="0"/>
                                          </p:val>
                                        </p:tav>
                                      </p:tavLst>
                                    </p:anim>
                                    <p:animEffect transition="in" filter="fade">
                                      <p:cBhvr>
                                        <p:cTn id="24" dur="750"/>
                                        <p:tgtEl>
                                          <p:spTgt spid="4"/>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文本框 7"/>
          <p:cNvSpPr txBox="1"/>
          <p:nvPr/>
        </p:nvSpPr>
        <p:spPr>
          <a:xfrm>
            <a:off x="10936285" y="131712"/>
            <a:ext cx="567055" cy="3486818"/>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rPr>
              <a:t>牧野之战</a:t>
            </a:r>
            <a:endParaRPr lang="zh-CN" altLang="en-US" sz="36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181" y="5312251"/>
            <a:ext cx="1345819" cy="1533525"/>
          </a:xfrm>
          <a:prstGeom prst="rect">
            <a:avLst/>
          </a:prstGeom>
        </p:spPr>
      </p:pic>
      <p:grpSp>
        <p:nvGrpSpPr>
          <p:cNvPr id="16" name="组合 15"/>
          <p:cNvGrpSpPr/>
          <p:nvPr/>
        </p:nvGrpSpPr>
        <p:grpSpPr>
          <a:xfrm>
            <a:off x="10748962" y="-21749"/>
            <a:ext cx="69772" cy="3476948"/>
            <a:chOff x="10272712" y="-12224"/>
            <a:chExt cx="69772" cy="3034033"/>
          </a:xfrm>
        </p:grpSpPr>
        <p:pic>
          <p:nvPicPr>
            <p:cNvPr id="13" name="图形 12"/>
            <p:cNvPicPr>
              <a:picLocks noChangeAspect="1"/>
            </p:cNvPicPr>
            <p:nvPr/>
          </p:nvPicPr>
          <p:blipFill>
            <a:blip r:embed="rId3"/>
            <a:stretch>
              <a:fillRect/>
            </a:stretch>
          </p:blipFill>
          <p:spPr>
            <a:xfrm rot="5400000">
              <a:off x="8790583" y="1469908"/>
              <a:ext cx="3034030" cy="69772"/>
            </a:xfrm>
            <a:prstGeom prst="rect">
              <a:avLst/>
            </a:prstGeom>
          </p:spPr>
        </p:pic>
        <p:pic>
          <p:nvPicPr>
            <p:cNvPr id="15" name="图形 14"/>
            <p:cNvPicPr>
              <a:picLocks noChangeAspect="1"/>
            </p:cNvPicPr>
            <p:nvPr/>
          </p:nvPicPr>
          <p:blipFill>
            <a:blip r:embed="rId3"/>
            <a:stretch>
              <a:fillRect/>
            </a:stretch>
          </p:blipFill>
          <p:spPr>
            <a:xfrm rot="16200000" flipH="1">
              <a:off x="8790583" y="1469905"/>
              <a:ext cx="3034030" cy="69772"/>
            </a:xfrm>
            <a:prstGeom prst="rect">
              <a:avLst/>
            </a:prstGeom>
          </p:spPr>
        </p:pic>
      </p:gr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8769" flipH="1">
            <a:off x="328265" y="234042"/>
            <a:ext cx="2473403" cy="841886"/>
          </a:xfrm>
          <a:prstGeom prst="rect">
            <a:avLst/>
          </a:prstGeom>
        </p:spPr>
      </p:pic>
      <p:sp>
        <p:nvSpPr>
          <p:cNvPr id="19" name="文本框 18"/>
          <p:cNvSpPr txBox="1"/>
          <p:nvPr/>
        </p:nvSpPr>
        <p:spPr>
          <a:xfrm>
            <a:off x="7128510" y="850900"/>
            <a:ext cx="3314700" cy="4707890"/>
          </a:xfrm>
          <a:prstGeom prst="rect">
            <a:avLst/>
          </a:prstGeom>
          <a:noFill/>
        </p:spPr>
        <p:txBody>
          <a:bodyPr vert="horz" wrap="square">
            <a:spAutoFit/>
          </a:bodyPr>
          <a:lstStyle>
            <a:defPPr>
              <a:defRPr lang="zh-CN"/>
            </a:defPPr>
            <a:lvl1pPr>
              <a:lnSpc>
                <a:spcPts val="3000"/>
              </a:lnSpc>
              <a:defRPr sz="2400" b="0" i="0" u="none" strike="noStrike" spc="6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r>
              <a:rPr lang="zh-CN" dirty="0"/>
              <a:t>《利簋》铭曰：“武王征商，唯甲子朝（早晨），岁鼎克昏辰，夙（日出）有商”，“岁鼎克昏”是指岁星、昏星（水星）位于金星的两侧，三星鼎足，可推断牧野之战是发生在公元前1050年12月28日早晨6、7点钟。</a:t>
            </a:r>
            <a:endParaRPr lang="zh-CN" dirty="0"/>
          </a:p>
        </p:txBody>
      </p:sp>
      <p:pic>
        <p:nvPicPr>
          <p:cNvPr id="2" name="图片 1"/>
          <p:cNvPicPr>
            <a:picLocks noChangeAspect="1"/>
          </p:cNvPicPr>
          <p:nvPr/>
        </p:nvPicPr>
        <p:blipFill>
          <a:blip r:embed="rId5"/>
          <a:stretch>
            <a:fillRect/>
          </a:stretch>
        </p:blipFill>
        <p:spPr>
          <a:xfrm>
            <a:off x="173990" y="1584960"/>
            <a:ext cx="6649720" cy="3409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rism isInverted="1" isContent="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750"/>
                                        <p:tgtEl>
                                          <p:spTgt spid="1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750"/>
                                        <p:tgtEl>
                                          <p:spTgt spid="10"/>
                                        </p:tgtEl>
                                      </p:cBhvr>
                                    </p:animEffect>
                                  </p:childTnLst>
                                </p:cTn>
                              </p:par>
                            </p:childTnLst>
                          </p:cTn>
                        </p:par>
                        <p:par>
                          <p:cTn id="18" fill="hold">
                            <p:stCondLst>
                              <p:cond delay="30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750"/>
                                        <p:tgtEl>
                                          <p:spTgt spid="7"/>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705080" y="1258133"/>
            <a:ext cx="10488057" cy="5077460"/>
          </a:xfrm>
          <a:prstGeom prst="rect">
            <a:avLst/>
          </a:prstGeom>
          <a:noFill/>
        </p:spPr>
        <p:txBody>
          <a:bodyPr vert="horz" wrap="square" rtlCol="0">
            <a:spAutoFit/>
          </a:bodyPr>
          <a:lstStyle/>
          <a:p>
            <a:pPr algn="ctr"/>
            <a:r>
              <a:rPr lang="zh-CN" altLang="en-US" sz="4400" dirty="0" smtClean="0">
                <a:solidFill>
                  <a:schemeClr val="tx1">
                    <a:lumMod val="85000"/>
                    <a:lumOff val="15000"/>
                  </a:schemeClr>
                </a:solidFill>
                <a:latin typeface="华文隶书" panose="02010800040101010101" charset="-122"/>
                <a:ea typeface="华文隶书" panose="02010800040101010101" charset="-122"/>
              </a:rPr>
              <a:t>世界是从哪里来的？</a:t>
            </a:r>
            <a:endParaRPr lang="en-US" altLang="zh-CN" sz="4400" dirty="0" smtClean="0">
              <a:solidFill>
                <a:schemeClr val="tx1">
                  <a:lumMod val="85000"/>
                  <a:lumOff val="15000"/>
                </a:schemeClr>
              </a:solidFill>
              <a:latin typeface="华文隶书" panose="02010800040101010101" charset="-122"/>
              <a:ea typeface="华文隶书" panose="02010800040101010101" charset="-122"/>
            </a:endParaRPr>
          </a:p>
          <a:p>
            <a:pPr algn="ctr"/>
            <a:endParaRPr lang="en-US" altLang="zh-CN" sz="28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pPr algn="ctr" fontAlgn="auto">
              <a:lnSpc>
                <a:spcPct val="150000"/>
              </a:lnSpc>
            </a:pPr>
            <a:r>
              <a:rPr lang="zh-CN" altLang="en-US"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神话传说：</a:t>
            </a:r>
            <a:r>
              <a:rPr lang="zh-CN" altLang="en-US"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中国神话、希伯来神话、古希腊神话</a:t>
            </a:r>
            <a:endParaRPr lang="en-US" altLang="zh-CN"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a:p>
            <a:pPr algn="ctr" fontAlgn="auto">
              <a:lnSpc>
                <a:spcPct val="150000"/>
              </a:lnSpc>
            </a:pPr>
            <a:r>
              <a:rPr lang="zh-CN" altLang="en-US"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哲学解说：</a:t>
            </a:r>
            <a:r>
              <a:rPr lang="zh-CN" altLang="en-US"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老子论道</a:t>
            </a:r>
            <a:endParaRPr lang="en-US" altLang="zh-CN"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a:p>
            <a:pPr algn="ctr" fontAlgn="auto">
              <a:lnSpc>
                <a:spcPct val="150000"/>
              </a:lnSpc>
            </a:pPr>
            <a:r>
              <a:rPr lang="zh-CN" altLang="en-US"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科学假说：</a:t>
            </a:r>
            <a:r>
              <a:rPr lang="zh-CN" altLang="en-US"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宇宙大爆炸、达尔文进化论</a:t>
            </a:r>
            <a:endParaRPr lang="en-US" altLang="zh-CN" sz="3200" b="1" dirty="0" smtClean="0">
              <a:solidFill>
                <a:schemeClr val="tx1">
                  <a:lumMod val="85000"/>
                  <a:lumOff val="15000"/>
                </a:schemeClr>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a:p>
            <a:pPr algn="ctr"/>
            <a:endParaRPr lang="en-US" altLang="zh-CN"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endParaRPr lang="en-US" altLang="zh-CN"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r>
              <a:rPr lang="zh-CN" altLang="en-US" sz="3600" dirty="0" smtClean="0">
                <a:solidFill>
                  <a:schemeClr val="tx1">
                    <a:lumMod val="85000"/>
                    <a:lumOff val="15000"/>
                  </a:schemeClr>
                </a:solidFill>
                <a:latin typeface="义启魏碑体" panose="02010600030101010101" pitchFamily="2" charset="-122"/>
                <a:ea typeface="义启魏碑体" panose="02010600030101010101" pitchFamily="2" charset="-122"/>
              </a:rPr>
              <a:t>       </a:t>
            </a:r>
            <a:endParaRPr lang="zh-CN" altLang="en-US"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75784" name="Picture 8" descr="https://timgsa.baidu.com/timg?image&amp;quality=80&amp;size=b9999_10000&amp;sec=1565591588542&amp;di=af19c571e9be94c9031ce68956255a45&amp;imgtype=0&amp;src=http%3A%2F%2Fb-ssl.duitang.com%2Fuploads%2Fitem%2F201601%2F27%2F20160127104355_ZxuNv.thumb.700_0.jpeg"/>
          <p:cNvPicPr>
            <a:picLocks noChangeAspect="1" noChangeArrowheads="1"/>
          </p:cNvPicPr>
          <p:nvPr/>
        </p:nvPicPr>
        <p:blipFill>
          <a:blip r:embed="rId4"/>
          <a:srcRect/>
          <a:stretch>
            <a:fillRect/>
          </a:stretch>
        </p:blipFill>
        <p:spPr bwMode="auto">
          <a:xfrm>
            <a:off x="0" y="1647748"/>
            <a:ext cx="6667500" cy="3067050"/>
          </a:xfrm>
          <a:prstGeom prst="rect">
            <a:avLst/>
          </a:prstGeom>
          <a:noFill/>
        </p:spPr>
      </p:pic>
      <p:pic>
        <p:nvPicPr>
          <p:cNvPr id="2" name="图片 1"/>
          <p:cNvPicPr>
            <a:picLocks noChangeAspect="1"/>
          </p:cNvPicPr>
          <p:nvPr/>
        </p:nvPicPr>
        <p:blipFill>
          <a:blip r:embed="rId5"/>
          <a:stretch>
            <a:fillRect/>
          </a:stretch>
        </p:blipFill>
        <p:spPr>
          <a:xfrm>
            <a:off x="6791325" y="0"/>
            <a:ext cx="5400675" cy="6600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671213" y="366310"/>
            <a:ext cx="10798297" cy="2676525"/>
          </a:xfrm>
          <a:prstGeom prst="rect">
            <a:avLst/>
          </a:prstGeom>
          <a:noFill/>
        </p:spPr>
        <p:txBody>
          <a:bodyPr vert="horz" wrap="square" rtlCol="0">
            <a:spAutoFit/>
          </a:bodyPr>
          <a:lstStyle/>
          <a:p>
            <a:endParaRPr lang="en-US" altLang="zh-CN" sz="28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pPr algn="ctr"/>
            <a:r>
              <a:rPr lang="zh-CN" altLang="en-US" sz="3200" b="1" dirty="0" smtClean="0">
                <a:solidFill>
                  <a:schemeClr val="tx1">
                    <a:lumMod val="85000"/>
                    <a:lumOff val="15000"/>
                  </a:schemeClr>
                </a:solidFill>
                <a:latin typeface="义启魏碑体" panose="02010600030101010101" pitchFamily="2" charset="-122"/>
                <a:ea typeface="义启魏碑体" panose="02010600030101010101" pitchFamily="2" charset="-122"/>
              </a:rPr>
              <a:t>哲学解说：</a:t>
            </a:r>
            <a:r>
              <a:rPr lang="zh-CN" altLang="en-US" sz="3200" b="1" dirty="0" smtClean="0">
                <a:solidFill>
                  <a:schemeClr val="tx1">
                    <a:lumMod val="85000"/>
                    <a:lumOff val="15000"/>
                  </a:schemeClr>
                </a:solidFill>
                <a:latin typeface="义启魏碑体" panose="02010600030101010101" pitchFamily="2" charset="-122"/>
                <a:ea typeface="义启魏碑体" panose="02010600030101010101" pitchFamily="2" charset="-122"/>
              </a:rPr>
              <a:t>老子论道</a:t>
            </a:r>
            <a:endParaRPr lang="en-US" altLang="zh-CN" sz="3200" b="1"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endParaRPr lang="en-US" altLang="zh-CN"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endParaRPr lang="en-US" altLang="zh-CN"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r>
              <a:rPr lang="zh-CN" altLang="en-US" sz="3600" dirty="0" smtClean="0">
                <a:solidFill>
                  <a:schemeClr val="tx1">
                    <a:lumMod val="85000"/>
                    <a:lumOff val="15000"/>
                  </a:schemeClr>
                </a:solidFill>
                <a:latin typeface="义启魏碑体" panose="02010600030101010101" pitchFamily="2" charset="-122"/>
                <a:ea typeface="义启魏碑体" panose="02010600030101010101" pitchFamily="2" charset="-122"/>
              </a:rPr>
              <a:t>       </a:t>
            </a:r>
            <a:endParaRPr lang="zh-CN" altLang="en-US"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75778" name="Picture 2" descr="https://timgsa.baidu.com/timg?image&amp;quality=80&amp;size=b9999_10000&amp;sec=1565591223513&amp;di=6cba2c9f0fb0f09650d2d58ee1244de1&amp;imgtype=0&amp;src=http%3A%2F%2F5b0988e595225.cdn.sohucs.com%2Fimages%2F20171114%2Fd5012c55912442c38d7fc429a1ad0110.jpeg"/>
          <p:cNvPicPr>
            <a:picLocks noChangeAspect="1" noChangeArrowheads="1"/>
          </p:cNvPicPr>
          <p:nvPr/>
        </p:nvPicPr>
        <p:blipFill>
          <a:blip r:embed="rId4"/>
          <a:srcRect/>
          <a:stretch>
            <a:fillRect/>
          </a:stretch>
        </p:blipFill>
        <p:spPr bwMode="auto">
          <a:xfrm>
            <a:off x="2374345" y="1788683"/>
            <a:ext cx="7610475" cy="449008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9" name="矩形 8"/>
          <p:cNvSpPr/>
          <p:nvPr/>
        </p:nvSpPr>
        <p:spPr>
          <a:xfrm>
            <a:off x="2258650" y="512151"/>
            <a:ext cx="7955280" cy="1198880"/>
          </a:xfrm>
          <a:prstGeom prst="rect">
            <a:avLst/>
          </a:prstGeom>
        </p:spPr>
        <p:txBody>
          <a:bodyPr wrap="none">
            <a:spAutoFit/>
          </a:bodyPr>
          <a:lstStyle/>
          <a:p>
            <a:r>
              <a:rPr lang="zh-CN" altLang="en-US" sz="3600" dirty="0" smtClean="0">
                <a:solidFill>
                  <a:schemeClr val="tx1">
                    <a:lumMod val="85000"/>
                    <a:lumOff val="15000"/>
                  </a:schemeClr>
                </a:solidFill>
                <a:latin typeface="义启魏碑体" panose="02010600030101010101" pitchFamily="2" charset="-122"/>
                <a:ea typeface="义启魏碑体" panose="02010600030101010101" pitchFamily="2" charset="-122"/>
              </a:rPr>
              <a:t>科学假说：</a:t>
            </a:r>
            <a:r>
              <a:rPr lang="zh-CN" altLang="en-US" sz="3600" dirty="0" smtClean="0">
                <a:solidFill>
                  <a:schemeClr val="tx1">
                    <a:lumMod val="85000"/>
                    <a:lumOff val="15000"/>
                  </a:schemeClr>
                </a:solidFill>
                <a:latin typeface="义启魏碑体" panose="02010600030101010101" pitchFamily="2" charset="-122"/>
                <a:ea typeface="义启魏碑体" panose="02010600030101010101" pitchFamily="2" charset="-122"/>
              </a:rPr>
              <a:t>宇宙大爆炸、达尔文进化论</a:t>
            </a:r>
            <a:endParaRPr lang="en-US" altLang="zh-CN"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a:p>
            <a:endParaRPr lang="en-US" altLang="zh-CN" sz="3600" dirty="0" smtClean="0">
              <a:solidFill>
                <a:schemeClr val="tx1">
                  <a:lumMod val="85000"/>
                  <a:lumOff val="15000"/>
                </a:schemeClr>
              </a:solidFill>
              <a:latin typeface="义启魏碑体" panose="02010600030101010101" pitchFamily="2" charset="-122"/>
              <a:ea typeface="义启魏碑体" panose="02010600030101010101" pitchFamily="2" charset="-122"/>
            </a:endParaRPr>
          </a:p>
        </p:txBody>
      </p:sp>
      <p:pic>
        <p:nvPicPr>
          <p:cNvPr id="84994" name="Picture 2" descr="https://timgsa.baidu.com/timg?image&amp;quality=80&amp;size=b9999_10000&amp;sec=1565592468060&amp;di=ade6a2bc70a804da3b0355f73f6eaf39&amp;imgtype=0&amp;src=http%3A%2F%2Fn.sinaimg.cn%2Fsinacn%2Fw1100h619%2F20180307%2F79d5-fxipenp3185021.jpg"/>
          <p:cNvPicPr>
            <a:picLocks noChangeAspect="1" noChangeArrowheads="1"/>
          </p:cNvPicPr>
          <p:nvPr/>
        </p:nvPicPr>
        <p:blipFill>
          <a:blip r:embed="rId4"/>
          <a:srcRect/>
          <a:stretch>
            <a:fillRect/>
          </a:stretch>
        </p:blipFill>
        <p:spPr bwMode="auto">
          <a:xfrm>
            <a:off x="209321" y="1991928"/>
            <a:ext cx="5221995" cy="2938560"/>
          </a:xfrm>
          <a:prstGeom prst="rect">
            <a:avLst/>
          </a:prstGeom>
          <a:noFill/>
        </p:spPr>
      </p:pic>
      <p:pic>
        <p:nvPicPr>
          <p:cNvPr id="84996" name="Picture 4" descr="https://timgsa.baidu.com/timg?image&amp;quality=80&amp;size=b9999_10000&amp;sec=1565592496200&amp;di=0e7ecba882f8ba40d20f6e3413e80799&amp;imgtype=0&amp;src=http%3A%2F%2Fhbimg.b0.upaiyun.com%2F42636c4b60a982203b047fd36aac939c1b5a2dd482df2-jlKSJ3_fw658"/>
          <p:cNvPicPr>
            <a:picLocks noChangeAspect="1" noChangeArrowheads="1"/>
          </p:cNvPicPr>
          <p:nvPr/>
        </p:nvPicPr>
        <p:blipFill>
          <a:blip r:embed="rId5">
            <a:clrChange>
              <a:clrFrom>
                <a:srgbClr val="FFFFFF">
                  <a:alpha val="100000"/>
                </a:srgbClr>
              </a:clrFrom>
              <a:clrTo>
                <a:srgbClr val="FFFFFF">
                  <a:alpha val="100000"/>
                  <a:alpha val="0"/>
                </a:srgbClr>
              </a:clrTo>
            </a:clrChange>
          </a:blip>
          <a:srcRect/>
          <a:stretch>
            <a:fillRect/>
          </a:stretch>
        </p:blipFill>
        <p:spPr bwMode="auto">
          <a:xfrm>
            <a:off x="5536565" y="1991995"/>
            <a:ext cx="6655435" cy="307467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文本框 25"/>
          <p:cNvSpPr txBox="1"/>
          <p:nvPr/>
        </p:nvSpPr>
        <p:spPr>
          <a:xfrm>
            <a:off x="-240" y="1982437"/>
            <a:ext cx="567055" cy="2918619"/>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rPr>
              <a:t>伏羲氏</a:t>
            </a:r>
            <a:endPar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4894785"/>
            <a:ext cx="5005069" cy="1975047"/>
          </a:xfrm>
          <a:prstGeom prst="rect">
            <a:avLst/>
          </a:prstGeom>
        </p:spPr>
      </p:pic>
      <p:pic>
        <p:nvPicPr>
          <p:cNvPr id="100" name="图片 99"/>
          <p:cNvPicPr/>
          <p:nvPr/>
        </p:nvPicPr>
        <p:blipFill>
          <a:blip r:embed="rId3"/>
          <a:stretch>
            <a:fillRect/>
          </a:stretch>
        </p:blipFill>
        <p:spPr>
          <a:xfrm>
            <a:off x="632133" y="13335"/>
            <a:ext cx="4562475" cy="6857365"/>
          </a:xfrm>
          <a:prstGeom prst="rect">
            <a:avLst/>
          </a:prstGeom>
          <a:noFill/>
          <a:ln w="9525">
            <a:noFill/>
          </a:ln>
        </p:spPr>
      </p:pic>
      <p:sp>
        <p:nvSpPr>
          <p:cNvPr id="3" name="文本框 2"/>
          <p:cNvSpPr txBox="1"/>
          <p:nvPr/>
        </p:nvSpPr>
        <p:spPr>
          <a:xfrm>
            <a:off x="5996305" y="764540"/>
            <a:ext cx="6116955" cy="5354320"/>
          </a:xfrm>
          <a:prstGeom prst="rect">
            <a:avLst/>
          </a:prstGeom>
          <a:noFill/>
        </p:spPr>
        <p:txBody>
          <a:bodyPr vert="horz" wrap="square">
            <a:spAutoFit/>
          </a:bodyPr>
          <a:lstStyle>
            <a:defPPr>
              <a:defRPr lang="zh-CN"/>
            </a:defPPr>
            <a:lvl1pPr>
              <a:lnSpc>
                <a:spcPts val="3000"/>
              </a:lnSpc>
              <a:defRPr b="0" i="0" u="none" strike="noStrike" spc="6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pPr fontAlgn="auto">
              <a:lnSpc>
                <a:spcPct val="150000"/>
              </a:lnSpc>
            </a:pPr>
            <a:r>
              <a:rPr lang="en-US" altLang="zh-CN" sz="2400" dirty="0">
                <a:solidFill>
                  <a:schemeClr val="tx1">
                    <a:lumMod val="85000"/>
                    <a:lumOff val="15000"/>
                  </a:schemeClr>
                </a:solidFill>
                <a:latin typeface="义启魏碑体" panose="02010600030101010101" pitchFamily="2" charset="-122"/>
                <a:ea typeface="义启魏碑体" panose="02010600030101010101" pitchFamily="2" charset="-122"/>
                <a:sym typeface="+mn-ea"/>
              </a:rPr>
              <a:t>  </a:t>
            </a:r>
            <a:r>
              <a:rPr lang="en-US" altLang="zh-CN" sz="3200" b="1"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mn-ea"/>
              </a:rPr>
              <a:t> </a:t>
            </a:r>
            <a:r>
              <a:rPr lang="zh-CN" altLang="en-US" sz="2800" b="1" dirty="0">
                <a:latin typeface="楷体" panose="02010609060101010101" charset="-122"/>
                <a:ea typeface="楷体" panose="02010609060101010101" charset="-122"/>
                <a:cs typeface="楷体" panose="02010609060101010101" charset="-122"/>
                <a:sym typeface="+mn-ea"/>
              </a:rPr>
              <a:t>创立八卦，教民渔猎，变革婚姻习俗，造字，发明乐器，分治土地。在《尚书大传》、《白虎通义》，《运斗枢》、《元命苞》、《帝王世纪》、《通鉴外纪》、《风俗通义·皇霸》、《三字经》中都赞同他是三皇之一。</a:t>
            </a:r>
            <a:endParaRPr lang="zh-CN" altLang="en-US" sz="2800" b="1"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4894785"/>
            <a:ext cx="5005069" cy="1975047"/>
          </a:xfrm>
          <a:prstGeom prst="rect">
            <a:avLst/>
          </a:prstGeom>
        </p:spPr>
      </p:pic>
      <p:sp>
        <p:nvSpPr>
          <p:cNvPr id="3" name="文本框 2"/>
          <p:cNvSpPr txBox="1"/>
          <p:nvPr/>
        </p:nvSpPr>
        <p:spPr>
          <a:xfrm>
            <a:off x="5005070" y="-112395"/>
            <a:ext cx="6673215" cy="9601835"/>
          </a:xfrm>
          <a:prstGeom prst="rect">
            <a:avLst/>
          </a:prstGeom>
          <a:noFill/>
        </p:spPr>
        <p:txBody>
          <a:bodyPr vert="horz" wrap="square">
            <a:spAutoFit/>
          </a:bodyPr>
          <a:lstStyle>
            <a:defPPr>
              <a:defRPr lang="zh-CN"/>
            </a:defPPr>
            <a:lvl1pPr>
              <a:lnSpc>
                <a:spcPts val="3000"/>
              </a:lnSpc>
              <a:defRPr b="0" i="0" u="none" strike="noStrike" spc="600">
                <a:solidFill>
                  <a:schemeClr val="tx1">
                    <a:lumMod val="75000"/>
                    <a:lumOff val="25000"/>
                  </a:schemeClr>
                </a:solidFill>
                <a:effectLst/>
                <a:latin typeface="南构刘志文楷书" panose="00020600040101010101" pitchFamily="18" charset="-122"/>
                <a:ea typeface="南构刘志文楷书" panose="00020600040101010101" pitchFamily="18" charset="-122"/>
              </a:defRPr>
            </a:lvl1pPr>
          </a:lstStyle>
          <a:p>
            <a:pPr algn="ctr" fontAlgn="auto">
              <a:lnSpc>
                <a:spcPct val="150000"/>
              </a:lnSpc>
            </a:pPr>
            <a:r>
              <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抟土造人，引縆绳人，</a:t>
            </a:r>
            <a:r>
              <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炼石补天</a:t>
            </a:r>
            <a:r>
              <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a:t>
            </a:r>
            <a:endPar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a:p>
            <a:pPr fontAlgn="auto">
              <a:lnSpc>
                <a:spcPct val="150000"/>
              </a:lnSpc>
            </a:pPr>
            <a:r>
              <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 </a:t>
            </a:r>
            <a:r>
              <a:rPr lang="en-US" altLang="zh-CN" sz="2400" b="1" dirty="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 </a:t>
            </a:r>
            <a:r>
              <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《风俗通》曰：俗说天地开辟，未有人民，女娲抟黄土作人，剧务，力不暇供，乃引绳於縆泥中于举以为人。故富贵者黄土人也，贫贱凡庸者縆人也。</a:t>
            </a:r>
            <a:endPar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algn="l" fontAlgn="auto">
              <a:lnSpc>
                <a:spcPct val="150000"/>
              </a:lnSpc>
              <a:buClrTx/>
              <a:buSzTx/>
              <a:buFontTx/>
            </a:pPr>
            <a:r>
              <a:rPr lang="en-US" altLang="zh-CN"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  </a:t>
            </a:r>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《淮南子·览冥训》：往古之时，四极废，九州裂，天不兼覆，地不周载。火爁</a:t>
            </a:r>
            <a:r>
              <a:rPr lang="zh-CN" altLang="en-US" sz="14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[làn]</a:t>
            </a:r>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焱而不灭，水浩洋而不息。猛兽食颛</a:t>
            </a:r>
            <a:r>
              <a:rPr lang="zh-CN" altLang="en-US" sz="14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[zhuān]</a:t>
            </a:r>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民，鸷鸟攫老弱。 于是女娲炼五色石以补苍天，断鳌足以立四极，杀黑龙以济冀州，积芦灰以止淫水。苍天补，四极正，淫水涸，冀州平，狡虫死，颛民生。</a:t>
            </a:r>
            <a:endParaRPr lang="zh-CN" altLang="en-US" sz="2400" spc="600" dirty="0">
              <a:latin typeface="义启魏碑体" panose="02010600030101010101" pitchFamily="2" charset="-122"/>
              <a:ea typeface="义启魏碑体" panose="02010600030101010101" pitchFamily="2" charset="-122"/>
            </a:endParaRPr>
          </a:p>
          <a:p>
            <a:pPr fontAlgn="auto">
              <a:lnSpc>
                <a:spcPct val="150000"/>
              </a:lnSpc>
            </a:pPr>
            <a:endPar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fontAlgn="auto">
              <a:lnSpc>
                <a:spcPct val="150000"/>
              </a:lnSpc>
            </a:pPr>
            <a:endParaRPr lang="zh-CN" altLang="en-US" sz="24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fontAlgn="auto">
              <a:lnSpc>
                <a:spcPct val="150000"/>
              </a:lnSpc>
            </a:pPr>
            <a:endParaRPr lang="zh-CN" altLang="en-US" sz="2400" b="1" spc="600" dirty="0">
              <a:effectLst>
                <a:outerShdw blurRad="38100" dist="38100" dir="2700000" algn="tl">
                  <a:srgbClr val="000000">
                    <a:alpha val="43137"/>
                  </a:srgbClr>
                </a:outerShdw>
              </a:effectLst>
              <a:latin typeface="楷体" panose="02010609060101010101" charset="-122"/>
              <a:ea typeface="楷体" panose="02010609060101010101" charset="-122"/>
            </a:endParaRPr>
          </a:p>
          <a:p>
            <a:pPr fontAlgn="auto">
              <a:lnSpc>
                <a:spcPct val="150000"/>
              </a:lnSpc>
            </a:pPr>
            <a:endParaRPr lang="zh-CN" altLang="en-US" sz="2800" spc="600" dirty="0">
              <a:latin typeface="义启魏碑体" panose="02010600030101010101" pitchFamily="2" charset="-122"/>
              <a:ea typeface="义启魏碑体" panose="02010600030101010101" pitchFamily="2" charset="-122"/>
            </a:endParaRPr>
          </a:p>
          <a:p>
            <a:pPr fontAlgn="auto">
              <a:lnSpc>
                <a:spcPct val="150000"/>
              </a:lnSpc>
            </a:pPr>
            <a:endParaRPr lang="zh-CN" altLang="en-US" sz="2800" b="1" dirty="0">
              <a:latin typeface="楷体" panose="02010609060101010101" charset="-122"/>
              <a:ea typeface="楷体" panose="02010609060101010101" charset="-122"/>
              <a:cs typeface="楷体" panose="02010609060101010101" charset="-122"/>
              <a:sym typeface="+mn-ea"/>
            </a:endParaRPr>
          </a:p>
        </p:txBody>
      </p:sp>
      <p:pic>
        <p:nvPicPr>
          <p:cNvPr id="102" name="图片 101"/>
          <p:cNvPicPr/>
          <p:nvPr/>
        </p:nvPicPr>
        <p:blipFill>
          <a:blip r:embed="rId3"/>
          <a:stretch>
            <a:fillRect/>
          </a:stretch>
        </p:blipFill>
        <p:spPr>
          <a:xfrm>
            <a:off x="-230" y="12700"/>
            <a:ext cx="4856940" cy="6858000"/>
          </a:xfrm>
          <a:prstGeom prst="rect">
            <a:avLst/>
          </a:prstGeom>
          <a:noFill/>
          <a:ln w="9525">
            <a:noFill/>
          </a:ln>
        </p:spPr>
      </p:pic>
      <p:sp>
        <p:nvSpPr>
          <p:cNvPr id="2" name="文本框 1"/>
          <p:cNvSpPr txBox="1"/>
          <p:nvPr/>
        </p:nvSpPr>
        <p:spPr>
          <a:xfrm>
            <a:off x="0" y="12700"/>
            <a:ext cx="567055" cy="3042285"/>
          </a:xfrm>
          <a:prstGeom prst="rect">
            <a:avLst/>
          </a:prstGeom>
          <a:noFill/>
        </p:spPr>
        <p:txBody>
          <a:bodyPr vert="eaVert" wrap="square">
            <a:spAutoFit/>
          </a:bodyPr>
          <a:lstStyle>
            <a:defPPr>
              <a:defRPr lang="zh-CN"/>
            </a:defPPr>
            <a:lvl1pPr>
              <a:defRPr b="0" i="0" u="none" strike="noStrike" spc="300">
                <a:solidFill>
                  <a:srgbClr val="333333"/>
                </a:solidFill>
                <a:effectLst/>
                <a:latin typeface="南构刘志文楷书" panose="00020600040101010101" pitchFamily="18" charset="-122"/>
                <a:ea typeface="南构刘志文楷书" panose="00020600040101010101" pitchFamily="18" charset="-122"/>
              </a:defRPr>
            </a:lvl1pPr>
          </a:lstStyle>
          <a:p>
            <a:pPr algn="ctr">
              <a:lnSpc>
                <a:spcPts val="3000"/>
              </a:lnSpc>
              <a:buClr>
                <a:srgbClr val="C00000"/>
              </a:buClr>
            </a:pPr>
            <a:r>
              <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rPr>
              <a:t>女娲氏</a:t>
            </a:r>
            <a:endParaRPr lang="zh-CN" altLang="en-US" sz="4000" dirty="0">
              <a:solidFill>
                <a:schemeClr val="tx1">
                  <a:lumMod val="75000"/>
                  <a:lumOff val="25000"/>
                </a:schemeClr>
              </a:solidFill>
              <a:latin typeface="南构黄年虎楷书" panose="00020600040101010101" pitchFamily="18" charset="-122"/>
              <a:ea typeface="南构黄年虎楷书"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750"/>
                                        <p:tgtEl>
                                          <p:spTgt spid="4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15" name="文本框 14"/>
          <p:cNvSpPr txBox="1"/>
          <p:nvPr/>
        </p:nvSpPr>
        <p:spPr>
          <a:xfrm>
            <a:off x="4291965" y="838835"/>
            <a:ext cx="7625080" cy="2799715"/>
          </a:xfrm>
          <a:prstGeom prst="rect">
            <a:avLst/>
          </a:prstGeom>
          <a:noFill/>
        </p:spPr>
        <p:txBody>
          <a:bodyPr vert="horz" wrap="square" rtlCol="0">
            <a:spAutoFit/>
          </a:bodyPr>
          <a:lstStyle/>
          <a:p>
            <a:pPr algn="ctr" fontAlgn="auto">
              <a:lnSpc>
                <a:spcPct val="150000"/>
              </a:lnSpc>
            </a:pPr>
            <a:r>
              <a:rPr lang="zh-CN" altLang="en-US" sz="3200" b="1" spc="600" dirty="0">
                <a:latin typeface="楷体" panose="02010609060101010101" charset="-122"/>
                <a:ea typeface="楷体" panose="02010609060101010101" charset="-122"/>
              </a:rPr>
              <a:t>女性对种族延续的作用</a:t>
            </a:r>
            <a:endParaRPr lang="zh-CN" altLang="en-US" sz="3200" b="1" spc="600" dirty="0">
              <a:latin typeface="楷体" panose="02010609060101010101" charset="-122"/>
              <a:ea typeface="楷体" panose="02010609060101010101" charset="-122"/>
            </a:endParaRPr>
          </a:p>
          <a:p>
            <a:pPr algn="ctr" fontAlgn="auto">
              <a:lnSpc>
                <a:spcPct val="150000"/>
              </a:lnSpc>
            </a:pPr>
            <a:r>
              <a:rPr lang="zh-CN" altLang="en-US" sz="3200" b="1" spc="600" dirty="0">
                <a:latin typeface="楷体" panose="02010609060101010101" charset="-122"/>
                <a:ea typeface="楷体" panose="02010609060101010101" charset="-122"/>
              </a:rPr>
              <a:t>肯定了女性的社会地位</a:t>
            </a:r>
            <a:endParaRPr lang="zh-CN" altLang="en-US" sz="3200" b="1" spc="600" dirty="0">
              <a:latin typeface="楷体" panose="02010609060101010101" charset="-122"/>
              <a:ea typeface="楷体" panose="02010609060101010101" charset="-122"/>
            </a:endParaRPr>
          </a:p>
          <a:p>
            <a:pPr algn="ctr" fontAlgn="auto">
              <a:lnSpc>
                <a:spcPct val="150000"/>
              </a:lnSpc>
            </a:pPr>
            <a:r>
              <a:rPr lang="zh-CN" altLang="en-US" sz="3200" b="1" spc="600" dirty="0">
                <a:latin typeface="楷体" panose="02010609060101010101" charset="-122"/>
                <a:ea typeface="楷体" panose="02010609060101010101" charset="-122"/>
              </a:rPr>
              <a:t>塑造了女性辛勤劳作、慈爱的形象</a:t>
            </a:r>
            <a:endParaRPr lang="zh-CN" altLang="en-US" sz="3200" b="1" spc="600" dirty="0">
              <a:latin typeface="楷体" panose="02010609060101010101" charset="-122"/>
              <a:ea typeface="楷体" panose="02010609060101010101" charset="-122"/>
            </a:endParaRPr>
          </a:p>
          <a:p>
            <a:pPr algn="ctr"/>
            <a:endParaRPr lang="zh-CN" altLang="en-US" sz="3200" b="1" spc="600" dirty="0">
              <a:latin typeface="楷体" panose="02010609060101010101" charset="-122"/>
              <a:ea typeface="楷体" panose="02010609060101010101" charset="-122"/>
            </a:endParaRPr>
          </a:p>
        </p:txBody>
      </p:sp>
      <p:pic>
        <p:nvPicPr>
          <p:cNvPr id="2" name="图片 1"/>
          <p:cNvPicPr>
            <a:picLocks noChangeAspect="1"/>
          </p:cNvPicPr>
          <p:nvPr/>
        </p:nvPicPr>
        <p:blipFill>
          <a:blip r:embed="rId4"/>
          <a:stretch>
            <a:fillRect/>
          </a:stretch>
        </p:blipFill>
        <p:spPr>
          <a:xfrm>
            <a:off x="541655" y="763270"/>
            <a:ext cx="3238500" cy="4857750"/>
          </a:xfrm>
          <a:prstGeom prst="ellipse">
            <a:avLst/>
          </a:prstGeom>
          <a:ln>
            <a:noFill/>
          </a:ln>
          <a:effectLst>
            <a:softEdge rad="112500"/>
          </a:effectLst>
        </p:spPr>
      </p:pic>
      <p:sp>
        <p:nvSpPr>
          <p:cNvPr id="3" name="文本框 2"/>
          <p:cNvSpPr txBox="1"/>
          <p:nvPr/>
        </p:nvSpPr>
        <p:spPr>
          <a:xfrm>
            <a:off x="5253355" y="4427220"/>
            <a:ext cx="5384165" cy="922020"/>
          </a:xfrm>
          <a:prstGeom prst="rect">
            <a:avLst/>
          </a:prstGeom>
          <a:noFill/>
        </p:spPr>
        <p:txBody>
          <a:bodyPr vert="horz" wrap="square" rtlCol="0">
            <a:spAutoFit/>
          </a:bodyPr>
          <a:lstStyle/>
          <a:p>
            <a:endParaRPr lang="zh-CN" altLang="en-US" spc="600" dirty="0">
              <a:latin typeface="义启魏碑体" panose="02010600030101010101" pitchFamily="2" charset="-122"/>
              <a:ea typeface="义启魏碑体" panose="02010600030101010101" pitchFamily="2" charset="-122"/>
            </a:endParaRPr>
          </a:p>
          <a:p>
            <a:pPr algn="ctr"/>
            <a:r>
              <a:rPr lang="zh-CN" altLang="en-US" sz="3600" spc="600" dirty="0">
                <a:latin typeface="义启魏碑体" panose="02010600030101010101" pitchFamily="2" charset="-122"/>
                <a:ea typeface="义启魏碑体" panose="02010600030101010101" pitchFamily="2" charset="-122"/>
              </a:rPr>
              <a:t>女娲崇拜</a:t>
            </a:r>
            <a:endParaRPr lang="zh-CN" altLang="en-US" sz="3600" spc="600" dirty="0">
              <a:latin typeface="义启魏碑体" panose="02010600030101010101" pitchFamily="2" charset="-122"/>
              <a:ea typeface="义启魏碑体" panose="02010600030101010101" pitchFamily="2" charset="-122"/>
            </a:endParaRPr>
          </a:p>
        </p:txBody>
      </p:sp>
      <p:sp>
        <p:nvSpPr>
          <p:cNvPr id="4" name="下箭头 3"/>
          <p:cNvSpPr/>
          <p:nvPr/>
        </p:nvSpPr>
        <p:spPr>
          <a:xfrm>
            <a:off x="7743825" y="3255645"/>
            <a:ext cx="402590" cy="996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14:prism isInverted="1"/>
      </p:transition>
    </mc:Choice>
    <mc:Fallback>
      <p:transition spd="slow" advClick="0" advTm="0">
        <p:fade/>
      </p:transition>
    </mc:Fallback>
  </mc:AlternateContent>
</p:sld>
</file>

<file path=ppt/tags/tag1.xml><?xml version="1.0" encoding="utf-8"?>
<p:tagLst xmlns:p="http://schemas.openxmlformats.org/presentationml/2006/main">
  <p:tag name="commondata" val="eyJoZGlkIjoiNDJhNmRkNzViNjZjOGM5ZmM5NmM2ZGNkODZhMjZmMW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2418</Words>
  <Application>WPS 演示</Application>
  <PresentationFormat>宽屏</PresentationFormat>
  <Paragraphs>125</Paragraphs>
  <Slides>25</Slides>
  <Notes>20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Arial</vt:lpstr>
      <vt:lpstr>宋体</vt:lpstr>
      <vt:lpstr>Wingdings</vt:lpstr>
      <vt:lpstr>南构丽萍手写</vt:lpstr>
      <vt:lpstr>微软雅黑</vt:lpstr>
      <vt:lpstr>等线</vt:lpstr>
      <vt:lpstr>Times New Roman</vt:lpstr>
      <vt:lpstr>南构刘志文楷书</vt:lpstr>
      <vt:lpstr>南构黄年虎楷书</vt:lpstr>
      <vt:lpstr>义启魏碑体</vt:lpstr>
      <vt:lpstr>楷体</vt:lpstr>
      <vt:lpstr>华文隶书</vt:lpstr>
      <vt:lpstr>Arial Unicode MS</vt:lpstr>
      <vt:lpstr>等线 Light</vt:lpstr>
      <vt:lpstr>南构钦雕汉古</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周静研</cp:lastModifiedBy>
  <cp:revision>85</cp:revision>
  <dcterms:created xsi:type="dcterms:W3CDTF">2020-09-22T01:13:00Z</dcterms:created>
  <dcterms:modified xsi:type="dcterms:W3CDTF">2024-02-23T00:52:08Z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8241D63BE70845689664568CEF575E66_13</vt:lpwstr>
  </property>
</Properties>
</file>