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4" r:id="rId4"/>
    <p:sldMasterId id="2147483668" r:id="rId5"/>
    <p:sldMasterId id="2147483672" r:id="rId6"/>
    <p:sldMasterId id="2147483676" r:id="rId7"/>
    <p:sldMasterId id="2147483680" r:id="rId8"/>
    <p:sldMasterId id="2147483684" r:id="rId9"/>
  </p:sldMasterIdLst>
  <p:notesMasterIdLst>
    <p:notesMasterId r:id="rId11"/>
  </p:notesMasterIdLst>
  <p:sldIdLst>
    <p:sldId id="470" r:id="rId10"/>
    <p:sldId id="858" r:id="rId12"/>
    <p:sldId id="1307" r:id="rId13"/>
    <p:sldId id="1308" r:id="rId14"/>
    <p:sldId id="1310" r:id="rId15"/>
    <p:sldId id="1309" r:id="rId16"/>
    <p:sldId id="1311" r:id="rId17"/>
    <p:sldId id="1299" r:id="rId18"/>
    <p:sldId id="1312" r:id="rId19"/>
    <p:sldId id="1313" r:id="rId20"/>
    <p:sldId id="1329" r:id="rId21"/>
    <p:sldId id="1314" r:id="rId22"/>
    <p:sldId id="1320" r:id="rId23"/>
    <p:sldId id="1321" r:id="rId24"/>
    <p:sldId id="1323" r:id="rId25"/>
    <p:sldId id="1333" r:id="rId26"/>
    <p:sldId id="1337" r:id="rId27"/>
    <p:sldId id="1336" r:id="rId28"/>
    <p:sldId id="1338" r:id="rId29"/>
    <p:sldId id="1330" r:id="rId30"/>
    <p:sldId id="1303" r:id="rId31"/>
    <p:sldId id="1318" r:id="rId32"/>
    <p:sldId id="1319" r:id="rId33"/>
    <p:sldId id="1326" r:id="rId34"/>
    <p:sldId id="1327" r:id="rId35"/>
    <p:sldId id="1328" r:id="rId36"/>
    <p:sldId id="1341" r:id="rId37"/>
    <p:sldId id="1135" r:id="rId38"/>
    <p:sldId id="1340" r:id="rId39"/>
    <p:sldId id="1332" r:id="rId40"/>
    <p:sldId id="1342" r:id="rId41"/>
    <p:sldId id="1343" r:id="rId42"/>
    <p:sldId id="1344" r:id="rId43"/>
    <p:sldId id="1133" r:id="rId44"/>
  </p:sldIdLst>
  <p:sldSz cx="12190095" cy="6859270"/>
  <p:notesSz cx="6858000" cy="9144000"/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7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3A4B"/>
    <a:srgbClr val="1FBCE4"/>
    <a:srgbClr val="C0266E"/>
    <a:srgbClr val="1678B8"/>
    <a:srgbClr val="156DA4"/>
    <a:srgbClr val="C6287B"/>
    <a:srgbClr val="EA4321"/>
    <a:srgbClr val="CB70A7"/>
    <a:srgbClr val="EEAD21"/>
    <a:srgbClr val="151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4" autoAdjust="0"/>
    <p:restoredTop sz="97778" autoAdjust="0"/>
  </p:normalViewPr>
  <p:slideViewPr>
    <p:cSldViewPr snapToGrid="0" showGuides="1">
      <p:cViewPr varScale="1">
        <p:scale>
          <a:sx n="55" d="100"/>
          <a:sy n="55" d="100"/>
        </p:scale>
        <p:origin x="-84" y="-1584"/>
      </p:cViewPr>
      <p:guideLst>
        <p:guide orient="horz" pos="2187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8" Type="http://schemas.openxmlformats.org/officeDocument/2006/relationships/tags" Target="tags/tag1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34.xml"/><Relationship Id="rId43" Type="http://schemas.openxmlformats.org/officeDocument/2006/relationships/slide" Target="slides/slide33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40" Type="http://schemas.openxmlformats.org/officeDocument/2006/relationships/slide" Target="slides/slide30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174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3795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26C1AF-5264-4E39-82B8-D48D0EB721CC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screen"/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screen"/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screen"/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screen"/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screen"/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screen"/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800" indent="0">
              <a:buNone/>
              <a:defRPr sz="2700"/>
            </a:lvl4pPr>
            <a:lvl5pPr marL="2438400" indent="0">
              <a:buNone/>
              <a:defRPr sz="2700"/>
            </a:lvl5pPr>
            <a:lvl6pPr marL="3048000" indent="0">
              <a:buNone/>
              <a:defRPr sz="2700"/>
            </a:lvl6pPr>
            <a:lvl7pPr marL="3657600" indent="0">
              <a:buNone/>
              <a:defRPr sz="2700"/>
            </a:lvl7pPr>
            <a:lvl8pPr marL="4267200" indent="0">
              <a:buNone/>
              <a:defRPr sz="2700"/>
            </a:lvl8pPr>
            <a:lvl9pPr marL="487680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6" Type="http://schemas.openxmlformats.org/officeDocument/2006/relationships/theme" Target="../theme/theme5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6" Type="http://schemas.openxmlformats.org/officeDocument/2006/relationships/theme" Target="../theme/theme6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6" Type="http://schemas.openxmlformats.org/officeDocument/2006/relationships/theme" Target="../theme/theme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5" Type="http://schemas.openxmlformats.org/officeDocument/2006/relationships/theme" Target="../theme/theme8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hdr="0" ftr="0" dt="0"/>
  <p:txStyles>
    <p:titleStyle>
      <a:lvl1pPr algn="ctr" defTabSz="121856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6" name="Text Box 160"/>
          <p:cNvSpPr txBox="1">
            <a:spLocks noChangeArrowheads="1"/>
          </p:cNvSpPr>
          <p:nvPr/>
        </p:nvSpPr>
        <p:spPr bwMode="auto">
          <a:xfrm>
            <a:off x="2899164" y="1844145"/>
            <a:ext cx="6157206" cy="110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6600" dirty="0">
                <a:solidFill>
                  <a:srgbClr val="433A4B"/>
                </a:solidFill>
                <a:latin typeface="叶根友行书繁" panose="02010601030101010101" pitchFamily="2" charset="-122"/>
                <a:ea typeface="叶根友行书繁" panose="02010601030101010101" pitchFamily="2" charset="-122"/>
              </a:rPr>
              <a:t>玉润华光</a:t>
            </a:r>
            <a:endParaRPr lang="zh-CN" altLang="en-US" sz="6600" dirty="0">
              <a:solidFill>
                <a:srgbClr val="433A4B"/>
              </a:solidFill>
              <a:latin typeface="叶根友行书繁" panose="02010601030101010101" pitchFamily="2" charset="-122"/>
              <a:ea typeface="叶根友行书繁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7855" y="277495"/>
            <a:ext cx="8413750" cy="63049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294255" y="357505"/>
            <a:ext cx="811847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altLang="zh-CN" sz="4400" b="1">
                <a:ea typeface="宋体" panose="02010600030101010101" pitchFamily="2" charset="-122"/>
              </a:rPr>
              <a:t>2.</a:t>
            </a:r>
            <a:r>
              <a:rPr lang="zh-CN" sz="4400" b="1">
                <a:ea typeface="宋体" panose="02010600030101010101" pitchFamily="2" charset="-122"/>
              </a:rPr>
              <a:t>承天受命</a:t>
            </a:r>
            <a:r>
              <a:rPr lang="zh-CN" altLang="en-US" sz="4400" b="1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sz="4400" b="1">
                <a:ea typeface="宋体" panose="02010600030101010101" pitchFamily="2" charset="-122"/>
              </a:rPr>
              <a:t>玉为祥瑞</a:t>
            </a:r>
            <a:endParaRPr lang="zh-CN" altLang="en-US" sz="4400" b="1"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04545" y="2035175"/>
            <a:ext cx="5927725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2800" b="1">
                <a:ea typeface="宋体" panose="02010600030101010101" pitchFamily="2" charset="-122"/>
              </a:rPr>
              <a:t>（</a:t>
            </a:r>
            <a:r>
              <a:rPr lang="en-US" altLang="zh-CN" sz="2800" b="1">
                <a:ea typeface="宋体" panose="02010600030101010101" pitchFamily="2" charset="-122"/>
              </a:rPr>
              <a:t>1</a:t>
            </a:r>
            <a:r>
              <a:rPr lang="zh-CN" altLang="en-US" sz="2800" b="1">
                <a:ea typeface="宋体" panose="02010600030101010101" pitchFamily="2" charset="-122"/>
              </a:rPr>
              <a:t>）</a:t>
            </a:r>
            <a:r>
              <a:rPr lang="zh-CN" sz="2800" b="1">
                <a:ea typeface="宋体" panose="02010600030101010101" pitchFamily="2" charset="-122"/>
                <a:sym typeface="+mn-ea"/>
              </a:rPr>
              <a:t>文字的证据</a:t>
            </a:r>
            <a:r>
              <a:rPr lang="zh-CN" sz="2800" b="1">
                <a:ea typeface="宋体" panose="02010600030101010101" pitchFamily="2" charset="-122"/>
              </a:rPr>
              <a:t>       </a:t>
            </a:r>
            <a:endParaRPr lang="zh-CN" sz="2800" b="1">
              <a:ea typeface="宋体" panose="02010600030101010101" pitchFamily="2" charset="-122"/>
            </a:endParaRPr>
          </a:p>
          <a:p>
            <a:pPr indent="0" algn="ctr"/>
            <a:r>
              <a:rPr lang="zh-CN" altLang="en-US" sz="2800"/>
              <a:t>木瓜</a:t>
            </a:r>
            <a:endParaRPr lang="zh-CN" altLang="en-US" sz="2800"/>
          </a:p>
          <a:p>
            <a:pPr indent="0" algn="ctr"/>
            <a:r>
              <a:rPr lang="zh-CN" altLang="en-US" sz="2800"/>
              <a:t>投我以木瓜，报之以琼琚。</a:t>
            </a:r>
            <a:endParaRPr lang="zh-CN" altLang="en-US" sz="2800"/>
          </a:p>
          <a:p>
            <a:pPr indent="0" algn="ctr"/>
            <a:r>
              <a:rPr lang="zh-CN" altLang="en-US" sz="2800"/>
              <a:t>匪报也，永以为好也！</a:t>
            </a:r>
            <a:endParaRPr lang="zh-CN" altLang="en-US" sz="2800"/>
          </a:p>
          <a:p>
            <a:pPr indent="0" algn="ctr"/>
            <a:r>
              <a:rPr lang="zh-CN" altLang="en-US" sz="2800"/>
              <a:t>投我以木桃，报之以琼瑶。</a:t>
            </a:r>
            <a:endParaRPr lang="zh-CN" altLang="en-US" sz="2800"/>
          </a:p>
          <a:p>
            <a:pPr indent="0" algn="ctr"/>
            <a:r>
              <a:rPr lang="zh-CN" altLang="en-US" sz="2800"/>
              <a:t>匪报也，永以为好也！</a:t>
            </a:r>
            <a:endParaRPr lang="zh-CN" altLang="en-US" sz="2800"/>
          </a:p>
          <a:p>
            <a:pPr indent="0" algn="ctr"/>
            <a:r>
              <a:rPr lang="zh-CN" altLang="en-US" sz="2800"/>
              <a:t>投我以木李，报之以琼玖。</a:t>
            </a:r>
            <a:endParaRPr lang="zh-CN" altLang="en-US" sz="2800"/>
          </a:p>
          <a:p>
            <a:pPr indent="0" algn="ctr"/>
            <a:r>
              <a:rPr lang="zh-CN" altLang="en-US" sz="2800"/>
              <a:t>匪报也，永以为好也！</a:t>
            </a:r>
            <a:endParaRPr lang="zh-CN" altLang="en-US" sz="28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56605" y="1577340"/>
            <a:ext cx="1790700" cy="35820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130" y="1819275"/>
            <a:ext cx="2035810" cy="27292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8920" y="1685925"/>
            <a:ext cx="2080260" cy="31565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76135" y="1125855"/>
            <a:ext cx="4351020" cy="49930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04545" y="2035175"/>
            <a:ext cx="592772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2800" b="1">
                <a:ea typeface="宋体" panose="02010600030101010101" pitchFamily="2" charset="-122"/>
              </a:rPr>
              <a:t>（</a:t>
            </a:r>
            <a:r>
              <a:rPr lang="en-US" altLang="zh-CN" sz="2800" b="1">
                <a:ea typeface="宋体" panose="02010600030101010101" pitchFamily="2" charset="-122"/>
              </a:rPr>
              <a:t>2</a:t>
            </a:r>
            <a:r>
              <a:rPr lang="zh-CN" altLang="en-US" sz="2800" b="1">
                <a:ea typeface="宋体" panose="02010600030101010101" pitchFamily="2" charset="-122"/>
              </a:rPr>
              <a:t>）</a:t>
            </a:r>
            <a:r>
              <a:rPr lang="zh-CN" sz="2800" b="1">
                <a:ea typeface="宋体" panose="02010600030101010101" pitchFamily="2" charset="-122"/>
                <a:sym typeface="+mn-ea"/>
              </a:rPr>
              <a:t>玉为祥瑞</a:t>
            </a:r>
            <a:endParaRPr lang="en-US" altLang="zh-CN" sz="2800" b="1">
              <a:ea typeface="宋体" panose="02010600030101010101" pitchFamily="2" charset="-122"/>
            </a:endParaRPr>
          </a:p>
          <a:p>
            <a:pPr indent="0"/>
            <a:r>
              <a:rPr lang="zh-CN" sz="2800" b="1">
                <a:ea typeface="宋体" panose="02010600030101010101" pitchFamily="2" charset="-122"/>
              </a:rPr>
              <a:t>       "瑞"的本意是玉制的信物。《说文》这样解释"瑞"字："以玉为信也。"就是用玉来表示诚信。从秦朝起，一直到清朝，国家的信誉是用玉来表示的，叫玉玺，就源于这个"瑞"字。</a:t>
            </a:r>
            <a:endParaRPr lang="zh-CN" altLang="en-US" sz="2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294255" y="916940"/>
            <a:ext cx="811847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altLang="zh-CN" sz="4400" b="1">
                <a:ea typeface="宋体" panose="02010600030101010101" pitchFamily="2" charset="-122"/>
              </a:rPr>
              <a:t>3.</a:t>
            </a:r>
            <a:r>
              <a:rPr lang="zh-CN" sz="4400" b="1">
                <a:ea typeface="宋体" panose="02010600030101010101" pitchFamily="2" charset="-122"/>
              </a:rPr>
              <a:t>谦谦君子，以玉比德</a:t>
            </a:r>
            <a:endParaRPr lang="zh-CN" sz="4400" b="1"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04545" y="2035175"/>
            <a:ext cx="1053909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2800" b="1">
                <a:ea typeface="宋体" panose="02010600030101010101" pitchFamily="2" charset="-122"/>
              </a:rPr>
              <a:t>（</a:t>
            </a:r>
            <a:r>
              <a:rPr lang="en-US" altLang="zh-CN" sz="2800" b="1">
                <a:ea typeface="宋体" panose="02010600030101010101" pitchFamily="2" charset="-122"/>
              </a:rPr>
              <a:t>1</a:t>
            </a:r>
            <a:r>
              <a:rPr lang="zh-CN" altLang="en-US" sz="2800" b="1">
                <a:ea typeface="宋体" panose="02010600030101010101" pitchFamily="2" charset="-122"/>
              </a:rPr>
              <a:t>）</a:t>
            </a:r>
            <a:r>
              <a:rPr lang="zh-CN" sz="2800" b="1">
                <a:ea typeface="宋体" panose="02010600030101010101" pitchFamily="2" charset="-122"/>
                <a:sym typeface="+mn-ea"/>
              </a:rPr>
              <a:t>比德于玉</a:t>
            </a:r>
            <a:endParaRPr lang="zh-CN" sz="2800" b="1">
              <a:ea typeface="宋体" panose="02010600030101010101" pitchFamily="2" charset="-122"/>
              <a:sym typeface="+mn-ea"/>
            </a:endParaRPr>
          </a:p>
          <a:p>
            <a:pPr indent="0"/>
            <a:r>
              <a:rPr lang="zh-CN" sz="2800" b="1">
                <a:ea typeface="宋体" panose="02010600030101010101" pitchFamily="2" charset="-122"/>
                <a:sym typeface="+mn-ea"/>
              </a:rPr>
              <a:t>     《论语》中记载了这样一个故事。子贡日：“有美玉于斯，韫椟而藏诸?求善贾而沽诸?”子曰：“沽之哉，沽之哉!我待贾者也。”</a:t>
            </a:r>
            <a:endParaRPr lang="zh-CN" sz="2800" b="1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508125" y="1003300"/>
            <a:ext cx="10093960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>
                <a:ea typeface="宋体" panose="02010600030101010101" pitchFamily="2" charset="-122"/>
              </a:rPr>
              <a:t>玉有几德呢?说法不一，大致有这样几个。</a:t>
            </a:r>
            <a:endParaRPr lang="zh-CN" sz="3200" b="0">
              <a:ea typeface="宋体" panose="02010600030101010101" pitchFamily="2" charset="-122"/>
            </a:endParaRPr>
          </a:p>
          <a:p>
            <a:pPr indent="0"/>
            <a:endParaRPr lang="zh-CN" sz="3200" b="0">
              <a:ea typeface="宋体" panose="02010600030101010101" pitchFamily="2" charset="-122"/>
            </a:endParaRPr>
          </a:p>
          <a:p>
            <a:pPr indent="0"/>
            <a:r>
              <a:rPr lang="zh-CN" sz="3200" b="0">
                <a:ea typeface="宋体" panose="02010600030101010101" pitchFamily="2" charset="-122"/>
              </a:rPr>
              <a:t>第一，《礼记》记载，孔子认为玉有十一德：仁、智、义、礼、乐、忠、信、天、地、德、道。</a:t>
            </a:r>
            <a:endParaRPr lang="zh-CN" sz="3200" b="0">
              <a:ea typeface="宋体" panose="02010600030101010101" pitchFamily="2" charset="-122"/>
            </a:endParaRPr>
          </a:p>
          <a:p>
            <a:pPr indent="0"/>
            <a:endParaRPr lang="zh-CN" sz="3200" b="0">
              <a:ea typeface="宋体" panose="02010600030101010101" pitchFamily="2" charset="-122"/>
            </a:endParaRPr>
          </a:p>
          <a:p>
            <a:pPr indent="0"/>
            <a:r>
              <a:rPr lang="zh-CN" sz="3200" b="0">
                <a:ea typeface="宋体" panose="02010600030101010101" pitchFamily="2" charset="-122"/>
              </a:rPr>
              <a:t>第二，《管子》记载有九德。</a:t>
            </a:r>
            <a:endParaRPr lang="zh-CN" sz="3200" b="0">
              <a:ea typeface="宋体" panose="02010600030101010101" pitchFamily="2" charset="-122"/>
            </a:endParaRPr>
          </a:p>
          <a:p>
            <a:pPr indent="0"/>
            <a:endParaRPr lang="zh-CN" sz="3200" b="0">
              <a:ea typeface="宋体" panose="02010600030101010101" pitchFamily="2" charset="-122"/>
            </a:endParaRPr>
          </a:p>
          <a:p>
            <a:pPr indent="0"/>
            <a:r>
              <a:rPr lang="zh-CN" sz="3200" b="0">
                <a:ea typeface="宋体" panose="02010600030101010101" pitchFamily="2" charset="-122"/>
              </a:rPr>
              <a:t>第三，《荀子》记载有七德。第四，到了汉代，《说文》归纳为五德：仁、义、智、勇、洁。</a:t>
            </a:r>
            <a:endParaRPr lang="zh-CN" altLang="en-US" sz="32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6105" y="1015365"/>
            <a:ext cx="8684895" cy="53822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899025" y="298450"/>
            <a:ext cx="70123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2800" b="1">
                <a:ea typeface="宋体" panose="02010600030101010101" pitchFamily="2" charset="-122"/>
              </a:rPr>
              <a:t>（</a:t>
            </a:r>
            <a:r>
              <a:rPr lang="en-US" altLang="zh-CN" sz="2800" b="1">
                <a:ea typeface="宋体" panose="02010600030101010101" pitchFamily="2" charset="-122"/>
              </a:rPr>
              <a:t>2</a:t>
            </a:r>
            <a:r>
              <a:rPr lang="zh-CN" altLang="en-US" sz="2800" b="1">
                <a:ea typeface="宋体" panose="02010600030101010101" pitchFamily="2" charset="-122"/>
              </a:rPr>
              <a:t>）</a:t>
            </a:r>
            <a:r>
              <a:rPr lang="zh-CN" sz="2800" b="1">
                <a:ea typeface="宋体" panose="02010600030101010101" pitchFamily="2" charset="-122"/>
                <a:sym typeface="+mn-ea"/>
              </a:rPr>
              <a:t>完璧归赵</a:t>
            </a:r>
            <a:endParaRPr lang="zh-CN" sz="2800" b="1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925" y="1226185"/>
            <a:ext cx="6003925" cy="40595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315" y="1226185"/>
            <a:ext cx="5932805" cy="40595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99025" y="298450"/>
            <a:ext cx="70123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2800" b="1">
                <a:ea typeface="宋体" panose="02010600030101010101" pitchFamily="2" charset="-122"/>
              </a:rPr>
              <a:t>（</a:t>
            </a:r>
            <a:r>
              <a:rPr lang="en-US" altLang="zh-CN" sz="2800" b="1">
                <a:ea typeface="宋体" panose="02010600030101010101" pitchFamily="2" charset="-122"/>
              </a:rPr>
              <a:t>3</a:t>
            </a:r>
            <a:r>
              <a:rPr lang="zh-CN" altLang="en-US" sz="2800" b="1">
                <a:ea typeface="宋体" panose="02010600030101010101" pitchFamily="2" charset="-122"/>
              </a:rPr>
              <a:t>）</a:t>
            </a:r>
            <a:r>
              <a:rPr lang="zh-CN" sz="2800" b="1">
                <a:ea typeface="宋体" panose="02010600030101010101" pitchFamily="2" charset="-122"/>
                <a:sym typeface="+mn-ea"/>
              </a:rPr>
              <a:t>隋侯之珠与辉煌的曾侯乙</a:t>
            </a:r>
            <a:endParaRPr lang="zh-CN" sz="2800" b="1"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78580" y="5636260"/>
            <a:ext cx="701230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1">
                <a:ea typeface="宋体" panose="02010600030101010101" pitchFamily="2" charset="-122"/>
                <a:sym typeface="+mn-ea"/>
              </a:rPr>
              <a:t>曾侯乙墓出土</a:t>
            </a:r>
            <a:r>
              <a:rPr lang="en-US" altLang="zh-CN" sz="2000" b="1"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2000" b="1">
                <a:ea typeface="宋体" panose="02010600030101010101" pitchFamily="2" charset="-122"/>
                <a:sym typeface="+mn-ea"/>
              </a:rPr>
              <a:t>蜻蜓眼</a:t>
            </a:r>
            <a:r>
              <a:rPr lang="en-US" altLang="zh-CN" sz="2000" b="1">
                <a:ea typeface="宋体" panose="02010600030101010101" pitchFamily="2" charset="-122"/>
                <a:sym typeface="+mn-ea"/>
              </a:rPr>
              <a:t>”</a:t>
            </a:r>
            <a:r>
              <a:rPr lang="zh-CN" altLang="en-US" sz="2000" b="1">
                <a:ea typeface="宋体" panose="02010600030101010101" pitchFamily="2" charset="-122"/>
                <a:sym typeface="+mn-ea"/>
              </a:rPr>
              <a:t>料珠（战国早期）</a:t>
            </a:r>
            <a:endParaRPr lang="zh-CN" altLang="en-US" sz="2000" b="1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370" y="145415"/>
            <a:ext cx="6272530" cy="62522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450" y="1183005"/>
            <a:ext cx="5151755" cy="33997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61310" y="6466840"/>
            <a:ext cx="66548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/>
              <a:t>尊盘</a:t>
            </a:r>
            <a:endParaRPr lang="zh-CN" altLang="en-US" b="1"/>
          </a:p>
        </p:txBody>
      </p:sp>
      <p:sp>
        <p:nvSpPr>
          <p:cNvPr id="6" name="文本框 5"/>
          <p:cNvSpPr txBox="1"/>
          <p:nvPr/>
        </p:nvSpPr>
        <p:spPr>
          <a:xfrm>
            <a:off x="8467725" y="4888230"/>
            <a:ext cx="66548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/>
              <a:t>金盘和金漏勺</a:t>
            </a:r>
            <a:endParaRPr lang="zh-CN" altLang="en-US"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1280" y="-2540"/>
            <a:ext cx="12353290" cy="686498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9980" y="266700"/>
            <a:ext cx="9670415" cy="59639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290820" y="6230620"/>
            <a:ext cx="66548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/>
              <a:t>十六节龙凤纹玉佩</a:t>
            </a:r>
            <a:endParaRPr lang="zh-CN" altLang="en-US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207770" y="905510"/>
            <a:ext cx="10305415" cy="50158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endParaRPr lang="zh-CN" sz="1600" b="0">
              <a:ea typeface="宋体" panose="02010600030101010101" pitchFamily="2" charset="-122"/>
            </a:endParaRPr>
          </a:p>
          <a:p>
            <a:pPr indent="0"/>
            <a:r>
              <a:rPr lang="zh-CN" sz="2800">
                <a:ea typeface="宋体" panose="02010600030101010101" pitchFamily="2" charset="-122"/>
              </a:rPr>
              <a:t>中国人对玉的认识，一般都从文学开始。亭亭玉立</a:t>
            </a:r>
            <a:endParaRPr lang="zh-CN" altLang="en-US" sz="2800">
              <a:ea typeface="宋体" panose="02010600030101010101" pitchFamily="2" charset="-122"/>
            </a:endParaRPr>
          </a:p>
          <a:p>
            <a:pPr indent="0"/>
            <a:r>
              <a:rPr lang="zh-CN" sz="2800">
                <a:ea typeface="宋体" panose="02010600030101010101" pitchFamily="2" charset="-122"/>
              </a:rPr>
              <a:t>玉树临风</a:t>
            </a:r>
            <a:endParaRPr lang="zh-CN" sz="2800">
              <a:ea typeface="宋体" panose="02010600030101010101" pitchFamily="2" charset="-122"/>
            </a:endParaRPr>
          </a:p>
          <a:p>
            <a:pPr indent="0"/>
            <a:r>
              <a:rPr lang="zh-CN" sz="2400">
                <a:latin typeface="楷体" panose="02010609060101010101" charset="-122"/>
                <a:ea typeface="楷体" panose="02010609060101010101" charset="-122"/>
              </a:rPr>
              <a:t>杜甫《饮中八仙歌》：宗之潇洒美少年，举觞白眼望青天，皎如玉树临风前。</a:t>
            </a:r>
            <a:endParaRPr lang="zh-CN" sz="2400">
              <a:latin typeface="楷体" panose="02010609060101010101" charset="-122"/>
              <a:ea typeface="楷体" panose="02010609060101010101" charset="-122"/>
            </a:endParaRPr>
          </a:p>
          <a:p>
            <a:pPr indent="0"/>
            <a:r>
              <a:rPr lang="zh-CN" sz="2800">
                <a:ea typeface="宋体" panose="02010600030101010101" pitchFamily="2" charset="-122"/>
              </a:rPr>
              <a:t>宁为玉碎，不为瓦全</a:t>
            </a:r>
            <a:endParaRPr lang="zh-CN" sz="2800">
              <a:ea typeface="宋体" panose="02010600030101010101" pitchFamily="2" charset="-122"/>
            </a:endParaRPr>
          </a:p>
          <a:p>
            <a:pPr indent="0"/>
            <a:r>
              <a:rPr lang="zh-CN" sz="2800">
                <a:ea typeface="宋体" panose="02010600030101010101" pitchFamily="2" charset="-122"/>
              </a:rPr>
              <a:t>洛阳亲友如相问，一片冰心在玉壶。</a:t>
            </a:r>
            <a:r>
              <a:rPr lang="en-US" altLang="zh-CN" sz="2800">
                <a:ea typeface="宋体" panose="02010600030101010101" pitchFamily="2" charset="-122"/>
              </a:rPr>
              <a:t>——</a:t>
            </a:r>
            <a:r>
              <a:rPr lang="zh-CN" sz="2800">
                <a:ea typeface="宋体" panose="02010600030101010101" pitchFamily="2" charset="-122"/>
              </a:rPr>
              <a:t>《芙蓉楼送辛渐》王昌龄</a:t>
            </a:r>
            <a:endParaRPr lang="zh-CN" sz="2800">
              <a:ea typeface="宋体" panose="02010600030101010101" pitchFamily="2" charset="-122"/>
            </a:endParaRPr>
          </a:p>
          <a:p>
            <a:pPr indent="0"/>
            <a:r>
              <a:rPr lang="zh-CN" sz="2800">
                <a:ea typeface="宋体" panose="02010600030101010101" pitchFamily="2" charset="-122"/>
              </a:rPr>
              <a:t>化干戈为玉帛</a:t>
            </a:r>
            <a:endParaRPr lang="zh-CN" sz="2800">
              <a:ea typeface="宋体" panose="02010600030101010101" pitchFamily="2" charset="-122"/>
            </a:endParaRPr>
          </a:p>
          <a:p>
            <a:pPr indent="0"/>
            <a:r>
              <a:rPr lang="zh-CN" sz="2800">
                <a:ea typeface="宋体" panose="02010600030101010101" pitchFamily="2" charset="-122"/>
              </a:rPr>
              <a:t>玉成此事</a:t>
            </a:r>
            <a:endParaRPr lang="zh-CN" sz="2800">
              <a:ea typeface="宋体" panose="02010600030101010101" pitchFamily="2" charset="-122"/>
            </a:endParaRPr>
          </a:p>
          <a:p>
            <a:pPr indent="0"/>
            <a:r>
              <a:rPr lang="zh-CN" sz="2800">
                <a:ea typeface="宋体" panose="02010600030101010101" pitchFamily="2" charset="-122"/>
              </a:rPr>
              <a:t>玉体欠安</a:t>
            </a:r>
            <a:endParaRPr lang="zh-CN" sz="2800">
              <a:ea typeface="宋体" panose="02010600030101010101" pitchFamily="2" charset="-122"/>
            </a:endParaRPr>
          </a:p>
          <a:p>
            <a:pPr indent="0"/>
            <a:r>
              <a:rPr lang="zh-CN" sz="2800">
                <a:ea typeface="宋体" panose="02010600030101010101" pitchFamily="2" charset="-122"/>
              </a:rPr>
              <a:t>敬候玉音</a:t>
            </a:r>
            <a:endParaRPr lang="zh-CN" altLang="en-US" sz="2800"/>
          </a:p>
        </p:txBody>
      </p:sp>
    </p:spTree>
  </p:cSld>
  <p:clrMapOvr>
    <a:masterClrMapping/>
  </p:clrMapOvr>
  <p:transition spd="slow" advTm="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06780" y="1640840"/>
            <a:ext cx="992949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r>
              <a:rPr lang="zh-CN" altLang="en-US" sz="3200" b="0">
                <a:ea typeface="宋体" panose="02010600030101010101" pitchFamily="2" charset="-122"/>
              </a:rPr>
              <a:t>（</a:t>
            </a:r>
            <a:r>
              <a:rPr lang="en-US" altLang="zh-CN" sz="3200" b="0">
                <a:ea typeface="宋体" panose="02010600030101010101" pitchFamily="2" charset="-122"/>
              </a:rPr>
              <a:t>3</a:t>
            </a:r>
            <a:r>
              <a:rPr lang="zh-CN" altLang="en-US" sz="3200" b="0">
                <a:ea typeface="宋体" panose="02010600030101010101" pitchFamily="2" charset="-122"/>
              </a:rPr>
              <a:t>）佩玉之风</a:t>
            </a:r>
            <a:r>
              <a:rPr lang="en-US" altLang="zh-CN" sz="3200" b="0">
                <a:ea typeface="宋体" panose="02010600030101010101" pitchFamily="2" charset="-122"/>
              </a:rPr>
              <a:t> </a:t>
            </a:r>
            <a:endParaRPr lang="en-US" altLang="zh-CN" sz="3200" b="0">
              <a:ea typeface="宋体" panose="02010600030101010101" pitchFamily="2" charset="-122"/>
            </a:endParaRPr>
          </a:p>
          <a:p>
            <a:pPr algn="l"/>
            <a:endParaRPr lang="zh-CN" sz="3200" b="0">
              <a:ea typeface="宋体" panose="02010600030101010101" pitchFamily="2" charset="-122"/>
            </a:endParaRPr>
          </a:p>
          <a:p>
            <a:pPr algn="l"/>
            <a:r>
              <a:rPr lang="zh-CN" sz="3200" b="0">
                <a:ea typeface="宋体" panose="02010600030101010101" pitchFamily="2" charset="-122"/>
              </a:rPr>
              <a:t>         孔子与和他同时代的思想家，都极力赞美佩玉的行为，最重要的话就是：“君子无故，玉不去身。”作为一个谦谦君子，身上应该佩一块玉。</a:t>
            </a:r>
            <a:endParaRPr lang="zh-CN" sz="3200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" y="-242"/>
            <a:ext cx="9478107" cy="685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9267092" y="0"/>
          <a:ext cx="2923320" cy="6859587"/>
        </p:xfrm>
        <a:graphic>
          <a:graphicData uri="http://schemas.openxmlformats.org/drawingml/2006/table">
            <a:tbl>
              <a:tblPr/>
              <a:tblGrid>
                <a:gridCol w="2923320"/>
              </a:tblGrid>
              <a:tr h="330938">
                <a:tc>
                  <a:txBody>
                    <a:bodyPr/>
                    <a:lstStyle/>
                    <a:p>
                      <a:r>
                        <a:rPr lang="zh-CN" altLang="en-US" sz="1800" dirty="0">
                          <a:latin typeface="楷体" panose="02010609060101010101" charset="-122"/>
                          <a:ea typeface="楷体" panose="02010609060101010101" charset="-122"/>
                        </a:rPr>
                        <a:t>西周</a:t>
                      </a:r>
                      <a:endParaRPr lang="zh-CN" altLang="en-US" sz="1800" dirty="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50635" marR="50635" marT="25318" marB="253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5BC"/>
                    </a:solidFill>
                  </a:tcPr>
                </a:tc>
              </a:tr>
              <a:tr h="610308">
                <a:tc>
                  <a:txBody>
                    <a:bodyPr/>
                    <a:lstStyle/>
                    <a:p>
                      <a:r>
                        <a:rPr lang="zh-CN" altLang="en-US" sz="1800" dirty="0">
                          <a:latin typeface="楷体" panose="02010609060101010101" charset="-122"/>
                          <a:ea typeface="楷体" panose="02010609060101010101" charset="-122"/>
                        </a:rPr>
                        <a:t>长</a:t>
                      </a:r>
                      <a:r>
                        <a:rPr lang="en-US" altLang="zh-CN" sz="1800" dirty="0">
                          <a:latin typeface="楷体" panose="02010609060101010101" charset="-122"/>
                          <a:ea typeface="楷体" panose="02010609060101010101" charset="-122"/>
                        </a:rPr>
                        <a:t>10</a:t>
                      </a:r>
                      <a:r>
                        <a:rPr lang="zh-CN" altLang="en-US" sz="1800" dirty="0">
                          <a:latin typeface="楷体" panose="02010609060101010101" charset="-122"/>
                          <a:ea typeface="楷体" panose="02010609060101010101" charset="-122"/>
                        </a:rPr>
                        <a:t>厘米 宽</a:t>
                      </a:r>
                      <a:r>
                        <a:rPr lang="en-US" altLang="zh-CN" sz="1800" dirty="0">
                          <a:latin typeface="楷体" panose="02010609060101010101" charset="-122"/>
                          <a:ea typeface="楷体" panose="02010609060101010101" charset="-122"/>
                        </a:rPr>
                        <a:t>1.9</a:t>
                      </a:r>
                      <a:r>
                        <a:rPr lang="zh-CN" altLang="en-US" sz="1800" dirty="0">
                          <a:latin typeface="楷体" panose="02010609060101010101" charset="-122"/>
                          <a:ea typeface="楷体" panose="02010609060101010101" charset="-122"/>
                        </a:rPr>
                        <a:t>厘米 厚</a:t>
                      </a:r>
                      <a:r>
                        <a:rPr lang="en-US" altLang="zh-CN" sz="1800" dirty="0">
                          <a:latin typeface="楷体" panose="02010609060101010101" charset="-122"/>
                          <a:ea typeface="楷体" panose="02010609060101010101" charset="-122"/>
                        </a:rPr>
                        <a:t>0.5</a:t>
                      </a:r>
                      <a:r>
                        <a:rPr lang="zh-CN" altLang="en-US" sz="1800" dirty="0">
                          <a:latin typeface="楷体" panose="02010609060101010101" charset="-122"/>
                          <a:ea typeface="楷体" panose="02010609060101010101" charset="-122"/>
                        </a:rPr>
                        <a:t>厘米</a:t>
                      </a:r>
                      <a:endParaRPr lang="zh-CN" altLang="en-US" sz="1800" dirty="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50635" marR="50635" marT="25318" marB="253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5BC"/>
                    </a:solidFill>
                  </a:tcPr>
                </a:tc>
              </a:tr>
              <a:tr h="5918341">
                <a:tc>
                  <a:txBody>
                    <a:bodyPr/>
                    <a:lstStyle/>
                    <a:p>
                      <a:endParaRPr lang="zh-CN" altLang="en-US" sz="1800" dirty="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  <a:p>
                      <a:r>
                        <a:rPr lang="zh-CN" altLang="en-US" sz="1800" dirty="0" smtClean="0">
                          <a:latin typeface="楷体" panose="02010609060101010101" charset="-122"/>
                          <a:ea typeface="楷体" panose="02010609060101010101" charset="-122"/>
                        </a:rPr>
                        <a:t>    玉</a:t>
                      </a:r>
                      <a:r>
                        <a:rPr lang="zh-CN" altLang="en-US" sz="1800" dirty="0">
                          <a:latin typeface="楷体" panose="02010609060101010101" charset="-122"/>
                          <a:ea typeface="楷体" panose="02010609060101010101" charset="-122"/>
                        </a:rPr>
                        <a:t>为青黄色，有褐色沁。弧形，两面雕双人首共身纹。人首头部毛发雕刻细密，向后披，额部微凸，目字形眼，阔鼻，口微张，勾云形耳。器中部雕刻身躯，两躯体为相互盘绕状，用双线雕刻出身躯、肢、爪等轮廓及纹饰。璜下端还雕刻双龙首纹，长梢形圆眼，鼻上卷。龙身躯与人身躯连为一体。璜两端顶部各有一对象鼻横穿孔，便于穿系佩挂。</a:t>
                      </a:r>
                      <a:endParaRPr lang="zh-CN" altLang="en-US" sz="1800" dirty="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  <a:p>
                      <a:r>
                        <a:rPr lang="zh-CN" altLang="en-US" sz="1800" dirty="0" smtClean="0">
                          <a:latin typeface="楷体" panose="02010609060101010101" charset="-122"/>
                          <a:ea typeface="楷体" panose="02010609060101010101" charset="-122"/>
                        </a:rPr>
                        <a:t>    西周</a:t>
                      </a:r>
                      <a:r>
                        <a:rPr lang="zh-CN" altLang="en-US" sz="1800" dirty="0">
                          <a:latin typeface="楷体" panose="02010609060101010101" charset="-122"/>
                          <a:ea typeface="楷体" panose="02010609060101010101" charset="-122"/>
                        </a:rPr>
                        <a:t>时期，佩玉之风开始盛行。</a:t>
                      </a:r>
                      <a:r>
                        <a:rPr lang="en-US" altLang="zh-CN" sz="1800" dirty="0">
                          <a:latin typeface="楷体" panose="02010609060101010101" charset="-122"/>
                          <a:ea typeface="楷体" panose="02010609060101010101" charset="-122"/>
                        </a:rPr>
                        <a:t>《</a:t>
                      </a:r>
                      <a:r>
                        <a:rPr lang="zh-CN" altLang="en-US" sz="1800" dirty="0">
                          <a:latin typeface="楷体" panose="02010609060101010101" charset="-122"/>
                          <a:ea typeface="楷体" panose="02010609060101010101" charset="-122"/>
                        </a:rPr>
                        <a:t>说文</a:t>
                      </a:r>
                      <a:r>
                        <a:rPr lang="en-US" altLang="zh-CN" sz="1800" dirty="0">
                          <a:latin typeface="楷体" panose="02010609060101010101" charset="-122"/>
                          <a:ea typeface="楷体" panose="02010609060101010101" charset="-122"/>
                        </a:rPr>
                        <a:t>》</a:t>
                      </a:r>
                      <a:r>
                        <a:rPr lang="zh-CN" altLang="en-US" sz="1800" dirty="0">
                          <a:latin typeface="楷体" panose="02010609060101010101" charset="-122"/>
                          <a:ea typeface="楷体" panose="02010609060101010101" charset="-122"/>
                        </a:rPr>
                        <a:t>云：“珮，所以象德也。”并把玉拟人化，开始把玉与君子的品性联系在一起。</a:t>
                      </a:r>
                      <a:r>
                        <a:rPr lang="en-US" altLang="zh-CN" sz="1800" dirty="0">
                          <a:latin typeface="楷体" panose="02010609060101010101" charset="-122"/>
                          <a:ea typeface="楷体" panose="02010609060101010101" charset="-122"/>
                        </a:rPr>
                        <a:t>《</a:t>
                      </a:r>
                      <a:r>
                        <a:rPr lang="zh-CN" altLang="en-US" sz="1800" dirty="0">
                          <a:latin typeface="楷体" panose="02010609060101010101" charset="-122"/>
                          <a:ea typeface="楷体" panose="02010609060101010101" charset="-122"/>
                        </a:rPr>
                        <a:t>诗经</a:t>
                      </a:r>
                      <a:r>
                        <a:rPr lang="en-US" altLang="zh-CN" sz="1800" dirty="0">
                          <a:latin typeface="楷体" panose="02010609060101010101" charset="-122"/>
                          <a:ea typeface="楷体" panose="02010609060101010101" charset="-122"/>
                        </a:rPr>
                        <a:t>•</a:t>
                      </a:r>
                      <a:r>
                        <a:rPr lang="zh-CN" altLang="en-US" sz="1800" dirty="0">
                          <a:latin typeface="楷体" panose="02010609060101010101" charset="-122"/>
                          <a:ea typeface="楷体" panose="02010609060101010101" charset="-122"/>
                        </a:rPr>
                        <a:t>秦风</a:t>
                      </a:r>
                      <a:r>
                        <a:rPr lang="en-US" altLang="zh-CN" sz="1800" dirty="0">
                          <a:latin typeface="楷体" panose="02010609060101010101" charset="-122"/>
                          <a:ea typeface="楷体" panose="02010609060101010101" charset="-122"/>
                        </a:rPr>
                        <a:t>•</a:t>
                      </a:r>
                      <a:r>
                        <a:rPr lang="zh-CN" altLang="en-US" sz="1800" dirty="0">
                          <a:latin typeface="楷体" panose="02010609060101010101" charset="-122"/>
                          <a:ea typeface="楷体" panose="02010609060101010101" charset="-122"/>
                        </a:rPr>
                        <a:t>小戎</a:t>
                      </a:r>
                      <a:r>
                        <a:rPr lang="en-US" altLang="zh-CN" sz="1800" dirty="0">
                          <a:latin typeface="楷体" panose="02010609060101010101" charset="-122"/>
                          <a:ea typeface="楷体" panose="02010609060101010101" charset="-122"/>
                        </a:rPr>
                        <a:t>》</a:t>
                      </a:r>
                      <a:r>
                        <a:rPr lang="zh-CN" altLang="en-US" sz="1800" dirty="0">
                          <a:latin typeface="楷体" panose="02010609060101010101" charset="-122"/>
                          <a:ea typeface="楷体" panose="02010609060101010101" charset="-122"/>
                        </a:rPr>
                        <a:t>云：“言念君子，温其如玉。”</a:t>
                      </a:r>
                      <a:endParaRPr lang="zh-CN" altLang="en-US" sz="1800" dirty="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50635" marR="50635" marT="25318" marB="253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5B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2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2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04545" y="917575"/>
            <a:ext cx="10767060" cy="40309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7970"/>
            <a:r>
              <a:rPr lang="zh-CN" altLang="en-US" sz="3200" b="1">
                <a:ea typeface="宋体" panose="02010600030101010101" pitchFamily="2" charset="-122"/>
              </a:rPr>
              <a:t>（</a:t>
            </a:r>
            <a:r>
              <a:rPr lang="en-US" altLang="zh-CN" sz="3200" b="1">
                <a:ea typeface="宋体" panose="02010600030101010101" pitchFamily="2" charset="-122"/>
              </a:rPr>
              <a:t>4</a:t>
            </a:r>
            <a:r>
              <a:rPr lang="zh-CN" altLang="en-US" sz="3200" b="1">
                <a:ea typeface="宋体" panose="02010600030101010101" pitchFamily="2" charset="-122"/>
              </a:rPr>
              <a:t>） 以玉敛葬</a:t>
            </a:r>
            <a:endParaRPr lang="zh-CN" altLang="en-US" sz="3200" b="1">
              <a:ea typeface="宋体" panose="02010600030101010101" pitchFamily="2" charset="-122"/>
            </a:endParaRPr>
          </a:p>
          <a:p>
            <a:pPr indent="267970"/>
            <a:r>
              <a:rPr lang="zh-CN" sz="3200" b="1">
                <a:ea typeface="宋体" panose="02010600030101010101" pitchFamily="2" charset="-122"/>
              </a:rPr>
              <a:t>     </a:t>
            </a:r>
            <a:endParaRPr lang="zh-CN" sz="3200" b="1">
              <a:ea typeface="宋体" panose="02010600030101010101" pitchFamily="2" charset="-122"/>
            </a:endParaRPr>
          </a:p>
          <a:p>
            <a:pPr indent="267970"/>
            <a:r>
              <a:rPr lang="zh-CN" sz="3200" b="1">
                <a:ea typeface="宋体" panose="02010600030101010101" pitchFamily="2" charset="-122"/>
              </a:rPr>
              <a:t>      中国人用玉殓葬形成了一种文化，为什么呢？第一，古人认为玉是致密温润的，有特殊的防腐功能，能保证肉体不腐；还可以防止灵魂出壳，所以有玉塞，把人体上的窟窿都塞上。过去有记载，古人把玉磨成粉吃，觉得可以长生不老。第二，玉可以炫耀财富，尤其玉璧，有的墓葬同样的璧出土很多，一看就是在炫耀财富。 </a:t>
            </a:r>
            <a:endParaRPr lang="zh-CN" sz="3200" b="1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3563" b="3592"/>
          <a:stretch>
            <a:fillRect/>
          </a:stretch>
        </p:blipFill>
        <p:spPr>
          <a:xfrm>
            <a:off x="829945" y="318135"/>
            <a:ext cx="5782310" cy="622109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6791007" y="1001077"/>
            <a:ext cx="5080000" cy="40309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3200" b="1">
                <a:ea typeface="宋体" panose="02010600030101010101" pitchFamily="2" charset="-122"/>
              </a:rPr>
              <a:t>         </a:t>
            </a:r>
            <a:r>
              <a:rPr lang="zh-CN" sz="3200" b="1">
                <a:ea typeface="宋体" panose="02010600030101010101" pitchFamily="2" charset="-122"/>
              </a:rPr>
              <a:t>玉覆面，是指用玉片对应人面部的眼睛、鼻子、耳朵、嘴的位置，缝在丝绸或麻布等织物上，再盖在死者的脸上。晋侯墓出土的玉覆面上玉片的数量不等，最多的一组有 79 块，在这之前没有发现过。</a:t>
            </a:r>
            <a:endParaRPr lang="zh-CN" altLang="en-US" sz="32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1555115"/>
            <a:ext cx="5046980" cy="36048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470" y="1597660"/>
            <a:ext cx="5289550" cy="366331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4850" y="28575"/>
            <a:ext cx="10780395" cy="518731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631950" y="5215890"/>
            <a:ext cx="91325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0">
                <a:ea typeface="宋体" panose="02010600030101010101" pitchFamily="2" charset="-122"/>
              </a:rPr>
              <a:t>刘胜的玉衣一共用了 2498 片玉片， 1100 克黄金。</a:t>
            </a:r>
            <a:endParaRPr lang="zh-CN" altLang="en-US" sz="2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5760" y="925195"/>
            <a:ext cx="8917940" cy="500951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6580" y="1870710"/>
            <a:ext cx="10706100" cy="3107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/>
              <a:t>         </a:t>
            </a:r>
            <a:r>
              <a:rPr lang="zh-CN" altLang="en-US" sz="3200"/>
              <a:t>隋、唐的玉器文化，主要体现在对外交流比较多，具有外来文化的气息。唐代对外通商以后，使玉器具有了商品的特征。一旦玉器具有商品的特征，就开始向世俗低头。</a:t>
            </a:r>
            <a:endParaRPr lang="zh-CN" altLang="en-US" sz="3200"/>
          </a:p>
          <a:p>
            <a:r>
              <a:rPr lang="zh-CN" altLang="en-US" sz="3200"/>
              <a:t>         中国古代工艺一般到了宋代，都会发生一个明显的变化。这个变化是由内因引起的，反映到工艺品本身，变得十分实际，一反唐以前的张扬与浪漫，显得收敛而含蓄。 </a:t>
            </a:r>
            <a:endParaRPr lang="zh-CN" altLang="en-US" sz="3200"/>
          </a:p>
        </p:txBody>
      </p:sp>
      <p:sp>
        <p:nvSpPr>
          <p:cNvPr id="100" name="文本框 99"/>
          <p:cNvSpPr txBox="1"/>
          <p:nvPr/>
        </p:nvSpPr>
        <p:spPr>
          <a:xfrm>
            <a:off x="2851150" y="397510"/>
            <a:ext cx="68262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sz="4400" b="1">
                <a:ea typeface="宋体" panose="02010600030101010101" pitchFamily="2" charset="-122"/>
              </a:rPr>
              <a:t> 4.异域交流  世俗风情</a:t>
            </a:r>
            <a:endParaRPr lang="zh-CN" sz="4400" b="1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7520" y="1057275"/>
            <a:ext cx="7284720" cy="35045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49120" y="5718810"/>
            <a:ext cx="282384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b="1">
                <a:ea typeface="宋体" panose="02010600030101010101" pitchFamily="2" charset="-122"/>
                <a:sym typeface="+mn-ea"/>
              </a:rPr>
              <a:t>隋</a:t>
            </a:r>
            <a:r>
              <a:rPr lang="en-US" altLang="zh-CN" b="1">
                <a:ea typeface="宋体" panose="02010600030101010101" pitchFamily="2" charset="-122"/>
                <a:sym typeface="+mn-ea"/>
              </a:rPr>
              <a:t>. </a:t>
            </a:r>
            <a:r>
              <a:rPr lang="zh-CN" altLang="en-US" b="1">
                <a:ea typeface="宋体" panose="02010600030101010101" pitchFamily="2" charset="-122"/>
                <a:sym typeface="+mn-ea"/>
              </a:rPr>
              <a:t>玉钗（李静训墓出土）</a:t>
            </a:r>
            <a:endParaRPr lang="zh-CN" altLang="en-US" b="1"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2610" y="561340"/>
            <a:ext cx="2905760" cy="573595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424622" y="480060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lang="zh-CN" sz="2800" b="1">
                <a:ea typeface="宋体" panose="02010600030101010101" pitchFamily="2" charset="-122"/>
              </a:rPr>
              <a:t>钗与簪、环与璧</a:t>
            </a:r>
            <a:endParaRPr lang="zh-CN" altLang="en-US" sz="2800"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495" y="765810"/>
            <a:ext cx="5083810" cy="51727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305" y="1167765"/>
            <a:ext cx="6264275" cy="41611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35860" y="618236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玉环</a:t>
            </a:r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238885" y="514985"/>
            <a:ext cx="10305415" cy="3169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endParaRPr lang="zh-CN" sz="1600" b="0">
              <a:ea typeface="宋体" panose="02010600030101010101" pitchFamily="2" charset="-122"/>
            </a:endParaRPr>
          </a:p>
          <a:p>
            <a:pPr algn="ctr"/>
            <a:r>
              <a:rPr lang="zh-CN" sz="4400" b="1">
                <a:ea typeface="宋体" panose="02010600030101010101" pitchFamily="2" charset="-122"/>
              </a:rPr>
              <a:t>1.他山之石，可以攻玉</a:t>
            </a:r>
            <a:endParaRPr lang="zh-CN" sz="4400" b="1">
              <a:ea typeface="宋体" panose="02010600030101010101" pitchFamily="2" charset="-122"/>
            </a:endParaRPr>
          </a:p>
          <a:p>
            <a:pPr indent="0"/>
            <a:r>
              <a:rPr lang="zh-CN" altLang="en-US" sz="2800"/>
              <a:t>         </a:t>
            </a:r>
            <a:endParaRPr lang="zh-CN" altLang="en-US" sz="2800"/>
          </a:p>
          <a:p>
            <a:pPr indent="0"/>
            <a:r>
              <a:rPr lang="zh-CN" altLang="en-US" sz="2800"/>
              <a:t>         新石器时代</a:t>
            </a:r>
            <a:r>
              <a:rPr lang="en-US" altLang="zh-CN" sz="2800">
                <a:sym typeface="+mn-ea"/>
              </a:rPr>
              <a:t>  </a:t>
            </a:r>
            <a:r>
              <a:rPr lang="zh-CN" altLang="en-US" sz="2800">
                <a:sym typeface="+mn-ea"/>
              </a:rPr>
              <a:t>两类最具代表性的玉器。一个是北方的红山玉，红山文化；一个是南方的良渚玉，良渚文化。这一北一南两类玉器文化距今都大约五千年左右。 </a:t>
            </a:r>
            <a:endParaRPr lang="zh-CN" altLang="en-US" sz="2800">
              <a:sym typeface="+mn-ea"/>
            </a:endParaRPr>
          </a:p>
          <a:p>
            <a:pPr indent="0"/>
            <a:endParaRPr lang="zh-CN" altLang="en-US" sz="2800"/>
          </a:p>
        </p:txBody>
      </p:sp>
      <p:sp>
        <p:nvSpPr>
          <p:cNvPr id="3" name="文本框 2"/>
          <p:cNvSpPr txBox="1"/>
          <p:nvPr/>
        </p:nvSpPr>
        <p:spPr>
          <a:xfrm>
            <a:off x="1003935" y="3548380"/>
            <a:ext cx="1030541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r>
              <a:rPr lang="en-US" altLang="zh-CN" sz="2800" b="0"/>
              <a:t>      </a:t>
            </a:r>
            <a:r>
              <a:rPr lang="zh-CN" altLang="en-US" sz="2800" b="0"/>
              <a:t>（1）以玉通神          </a:t>
            </a:r>
            <a:r>
              <a:rPr lang="zh-CN" altLang="en-US" sz="2800"/>
              <a:t>红山文化、良渚文化的玉器都有一种图腾崇拜，这种强烈的图腾崇拜跟人的早期精神追求有关。</a:t>
            </a:r>
            <a:endParaRPr lang="zh-CN" altLang="en-US" sz="2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63335" y="363220"/>
            <a:ext cx="5464810" cy="58426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65" y="2950210"/>
            <a:ext cx="5139690" cy="363855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660082" y="363220"/>
            <a:ext cx="508000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zh-CN" sz="2400" b="1">
                <a:ea typeface="宋体" panose="02010600030101010101" pitchFamily="2" charset="-122"/>
              </a:rPr>
              <a:t>（</a:t>
            </a:r>
            <a:r>
              <a:rPr lang="en-US" altLang="zh-CN" sz="2400" b="1">
                <a:ea typeface="宋体" panose="02010600030101010101" pitchFamily="2" charset="-122"/>
              </a:rPr>
              <a:t>3</a:t>
            </a:r>
            <a:r>
              <a:rPr lang="zh-CN" altLang="en-US" sz="2400" b="1">
                <a:ea typeface="宋体" panose="02010600030101010101" pitchFamily="2" charset="-122"/>
              </a:rPr>
              <a:t>）</a:t>
            </a:r>
            <a:r>
              <a:rPr lang="zh-CN" sz="2400" b="1">
                <a:ea typeface="宋体" panose="02010600030101010101" pitchFamily="2" charset="-122"/>
              </a:rPr>
              <a:t>飞天</a:t>
            </a:r>
            <a:endParaRPr lang="en-US" sz="1050" b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266700"/>
            <a:r>
              <a:rPr lang="zh-CN" sz="2400" b="0">
                <a:ea typeface="宋体" panose="02010600030101010101" pitchFamily="2" charset="-122"/>
              </a:rPr>
              <a:t>     唐代的玉飞天，选材严格，全部采用洁白的羊脂玉雕成，表示纯洁；动作非常优美，体现出飞翔感。玉飞天的面容都非常温柔安逸，呈现一种非常自由的状态。</a:t>
            </a:r>
            <a:r>
              <a:rPr lang="en-US" sz="1050" b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57800" y="1294765"/>
            <a:ext cx="5334635" cy="400113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424622" y="480060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/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3600" b="1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lang="en-US" sz="3600" b="1">
                <a:latin typeface="宋体" panose="02010600030101010101" pitchFamily="2" charset="-122"/>
                <a:ea typeface="宋体" panose="02010600030101010101" pitchFamily="2" charset="-122"/>
              </a:rPr>
              <a:t>玉坠</a:t>
            </a:r>
            <a:endParaRPr lang="en-US" sz="36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14705" y="1762760"/>
            <a:ext cx="4128770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3200">
                <a:ea typeface="宋体" panose="02010600030101010101" pitchFamily="2" charset="-122"/>
              </a:rPr>
              <a:t>        </a:t>
            </a:r>
            <a:r>
              <a:rPr lang="zh-CN" sz="3200">
                <a:ea typeface="宋体" panose="02010600030101010101" pitchFamily="2" charset="-122"/>
              </a:rPr>
              <a:t>宋代以后，世俗理念开始增加，反映到玉器上，就是人们拿着玉坠开始炫耀。</a:t>
            </a:r>
            <a:endParaRPr lang="zh-CN" altLang="en-US" sz="32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" y="1306195"/>
            <a:ext cx="4791075" cy="442722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4673282" y="304165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/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3600" b="1"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lang="en-US" sz="3600" b="1">
                <a:latin typeface="宋体" panose="02010600030101010101" pitchFamily="2" charset="-122"/>
                <a:ea typeface="宋体" panose="02010600030101010101" pitchFamily="2" charset="-122"/>
              </a:rPr>
              <a:t>写实之风</a:t>
            </a:r>
            <a:endParaRPr lang="en-US" sz="36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04465" y="566547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玉鸭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075" y="1306195"/>
            <a:ext cx="6757670" cy="433197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011795" y="566547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写生珍禽图</a:t>
            </a:r>
            <a:endParaRPr lang="zh-CN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2273962" y="5642693"/>
            <a:ext cx="2844430" cy="365210"/>
          </a:xfrm>
        </p:spPr>
        <p:txBody>
          <a:bodyPr/>
          <a:p>
            <a:pPr>
              <a:defRPr/>
            </a:pPr>
            <a:r>
              <a:rPr lang="zh-CN" altLang="en-US" b="1" smtClean="0">
                <a:solidFill>
                  <a:schemeClr val="tx1"/>
                </a:solidFill>
              </a:rPr>
              <a:t>玉持荷童子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460807" y="1210627"/>
            <a:ext cx="5080000" cy="39693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800" b="1">
                <a:ea typeface="宋体" panose="02010600030101010101" pitchFamily="2" charset="-122"/>
              </a:rPr>
              <a:t>《东京梦华录》记载说：“七夕前三五日，车马盈市，罗绮满街，旋折未开荷花，都人善假做双共莲，取玩一时，提携而归，路人往往嗟爱。又少儿须买新荷叶执之，盖效颦磨喝乐。”《武林旧事》中旦有类似的记载“小儿女多衣荷叶半臂，手执荷叶，效颦摩侯罗。”</a:t>
            </a:r>
            <a:endParaRPr lang="zh-CN" altLang="en-US" sz="28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0690" y="1273175"/>
            <a:ext cx="5798820" cy="412369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301240" y="6184265"/>
            <a:ext cx="407098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玉春水嵌饰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114030" y="618426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玉秋山珮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920" y="2548890"/>
            <a:ext cx="5471795" cy="363537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4691697" y="449580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3600" b="1"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r>
              <a:rPr lang="zh-CN" altLang="en-US" sz="3600" b="1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lang="zh-CN" sz="3600" b="1">
                <a:latin typeface="宋体" panose="02010600030101010101" pitchFamily="2" charset="-122"/>
                <a:ea typeface="宋体" panose="02010600030101010101" pitchFamily="2" charset="-122"/>
              </a:rPr>
              <a:t>春水秋山</a:t>
            </a:r>
            <a:endParaRPr lang="zh-CN" sz="3600" b="1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40" y="2549525"/>
            <a:ext cx="6477635" cy="36347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87350" y="1165225"/>
            <a:ext cx="1149032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en-US" altLang="zh-CN" sz="2800" b="0">
                <a:ea typeface="宋体" panose="02010600030101010101" pitchFamily="2" charset="-122"/>
              </a:rPr>
              <a:t>     </a:t>
            </a:r>
            <a:r>
              <a:rPr lang="zh-CN" sz="2800" b="0">
                <a:ea typeface="宋体" panose="02010600030101010101" pitchFamily="2" charset="-122"/>
              </a:rPr>
              <a:t>金与辽都是少数民族政权，有很多习惯非常接近，都是以游牧渔猎为生活方式，最关心的一定是自然界中的动物和植物。所以，在辽金的玉器当中，动物形象非常多。最为典型的金代玉器是春水玉和秋山玉。</a:t>
            </a:r>
            <a:r>
              <a:rPr lang="en-US" sz="2800" b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80440" y="979170"/>
            <a:ext cx="1064196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en-US" altLang="zh-CN" sz="2800" b="1">
                <a:ea typeface="宋体" panose="02010600030101010101" pitchFamily="2" charset="-122"/>
              </a:rPr>
              <a:t>     </a:t>
            </a:r>
            <a:r>
              <a:rPr lang="zh-CN" sz="2800" b="1">
                <a:ea typeface="宋体" panose="02010600030101010101" pitchFamily="2" charset="-122"/>
              </a:rPr>
              <a:t>玉，最早是被巫用来通灵的。巫要跟神去沟通，中间要有一个媒介，是什么呢？就是玉。《说文》中有这样的解释："灵，灵巫也。以玉事神。"</a:t>
            </a:r>
            <a:endParaRPr lang="zh-CN" sz="2800" b="1">
              <a:ea typeface="宋体" panose="02010600030101010101" pitchFamily="2" charset="-122"/>
            </a:endParaRPr>
          </a:p>
          <a:p>
            <a:pPr indent="266700"/>
            <a:endParaRPr lang="zh-CN" altLang="en-US" sz="2800"/>
          </a:p>
          <a:p>
            <a:pPr indent="266700"/>
            <a:endParaRPr lang="zh-CN" altLang="en-US" sz="2800"/>
          </a:p>
          <a:p>
            <a:pPr indent="266700"/>
            <a:endParaRPr lang="zh-CN" altLang="en-US" sz="2800"/>
          </a:p>
          <a:p>
            <a:pPr indent="266700"/>
            <a:endParaRPr lang="zh-CN" altLang="en-US" sz="2800"/>
          </a:p>
          <a:p>
            <a:pPr indent="266700"/>
            <a:endParaRPr lang="zh-CN" altLang="en-US" sz="2800"/>
          </a:p>
          <a:p>
            <a:pPr indent="266700"/>
            <a:endParaRPr lang="zh-CN" altLang="en-US" sz="28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625" y="3795395"/>
            <a:ext cx="11332845" cy="27336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95" y="2510155"/>
            <a:ext cx="11407775" cy="16605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355" y="749935"/>
            <a:ext cx="11650980" cy="17100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55" y="2821305"/>
            <a:ext cx="11397615" cy="8140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76095" y="4207510"/>
            <a:ext cx="84455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266700"/>
            <a:r>
              <a:rPr lang="zh-CN" altLang="en-US" sz="2800">
                <a:sym typeface="+mn-ea"/>
              </a:rPr>
              <a:t>造字本义：大旱之时，巫师念念有词地祭祷求雨。</a:t>
            </a:r>
            <a:endParaRPr lang="zh-CN" altLang="en-US" sz="2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735" y="2331085"/>
            <a:ext cx="11522710" cy="40278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20" y="692785"/>
            <a:ext cx="11553825" cy="16383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46420" y="1882140"/>
            <a:ext cx="5838825" cy="437959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824865" y="547370"/>
            <a:ext cx="1040447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 algn="l"/>
            <a:r>
              <a:rPr lang="zh-CN" sz="3200" b="1">
                <a:ea typeface="宋体" panose="02010600030101010101" pitchFamily="2" charset="-122"/>
              </a:rPr>
              <a:t>（</a:t>
            </a:r>
            <a:r>
              <a:rPr lang="en-US" altLang="zh-CN" sz="3200" b="1">
                <a:ea typeface="宋体" panose="02010600030101010101" pitchFamily="2" charset="-122"/>
              </a:rPr>
              <a:t>2</a:t>
            </a:r>
            <a:r>
              <a:rPr lang="zh-CN" altLang="en-US" sz="3200" b="1">
                <a:ea typeface="宋体" panose="02010600030101010101" pitchFamily="2" charset="-122"/>
              </a:rPr>
              <a:t>）</a:t>
            </a:r>
            <a:r>
              <a:rPr lang="zh-CN" sz="3200" b="1">
                <a:ea typeface="宋体" panose="02010600030101010101" pitchFamily="2" charset="-122"/>
              </a:rPr>
              <a:t>  红山文化 </a:t>
            </a:r>
            <a:endParaRPr lang="zh-CN" sz="3200" b="1">
              <a:ea typeface="宋体" panose="02010600030101010101" pitchFamily="2" charset="-122"/>
            </a:endParaRPr>
          </a:p>
          <a:p>
            <a:pPr indent="266700" algn="l"/>
            <a:r>
              <a:rPr lang="zh-CN" sz="2400" b="1">
                <a:ea typeface="宋体" panose="02010600030101010101" pitchFamily="2" charset="-122"/>
              </a:rPr>
              <a:t>         红山文化的玉器以鸟兽造型为主。鸟有什么呢？有，有鹰；兽有什么呢？有猪，还有中国名气最大的神兽</a:t>
            </a:r>
            <a:r>
              <a:rPr lang="en-US" altLang="zh-CN" sz="2400" b="1">
                <a:ea typeface="宋体" panose="02010600030101010101" pitchFamily="2" charset="-122"/>
              </a:rPr>
              <a:t>——</a:t>
            </a:r>
            <a:r>
              <a:rPr lang="zh-CN" sz="2400" b="1">
                <a:ea typeface="宋体" panose="02010600030101010101" pitchFamily="2" charset="-122"/>
              </a:rPr>
              <a:t>龙。</a:t>
            </a:r>
            <a:endParaRPr lang="zh-CN" sz="2400" b="1"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65" y="1915160"/>
            <a:ext cx="4717415" cy="43135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7214471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7227276" y="0"/>
          <a:ext cx="4963137" cy="6859588"/>
        </p:xfrm>
        <a:graphic>
          <a:graphicData uri="http://schemas.openxmlformats.org/drawingml/2006/table">
            <a:tbl>
              <a:tblPr/>
              <a:tblGrid>
                <a:gridCol w="4963137"/>
              </a:tblGrid>
              <a:tr h="386098"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新石器 新石器时代后期 红山文化</a:t>
                      </a:r>
                      <a:endParaRPr lang="zh-CN" altLang="en-US" sz="2400" dirty="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54727" marR="54727" marT="27363" marB="2736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5BC"/>
                    </a:solidFill>
                  </a:tcPr>
                </a:tc>
              </a:tr>
              <a:tr h="386098">
                <a:tc>
                  <a:txBody>
                    <a:bodyPr/>
                    <a:lstStyle/>
                    <a:p>
                      <a:endParaRPr lang="zh-CN" altLang="en-US" sz="2400" dirty="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54727" marR="54727" marT="27363" marB="2736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5BC"/>
                    </a:solidFill>
                  </a:tcPr>
                </a:tc>
              </a:tr>
              <a:tr h="386098">
                <a:tc>
                  <a:txBody>
                    <a:bodyPr/>
                    <a:lstStyle/>
                    <a:p>
                      <a:r>
                        <a:rPr lang="en-US" altLang="zh-CN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1971</a:t>
                      </a: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年内蒙古翁牛特旗赛沁塔拉出土</a:t>
                      </a:r>
                      <a:endParaRPr lang="zh-CN" altLang="en-US" sz="2400" dirty="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54727" marR="54727" marT="27363" marB="2736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5BC"/>
                    </a:solidFill>
                  </a:tcPr>
                </a:tc>
              </a:tr>
              <a:tr h="386098"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高</a:t>
                      </a:r>
                      <a:r>
                        <a:rPr lang="en-US" altLang="zh-CN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26</a:t>
                      </a: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厘米</a:t>
                      </a:r>
                      <a:endParaRPr lang="zh-CN" altLang="en-US" sz="2400" dirty="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54727" marR="54727" marT="27363" marB="2736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5BC"/>
                    </a:solidFill>
                  </a:tcPr>
                </a:tc>
              </a:tr>
              <a:tr h="5315196"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楷体" panose="02010609060101010101" charset="-122"/>
                          <a:ea typeface="楷体" panose="02010609060101010101" charset="-122"/>
                        </a:rPr>
                        <a:t>     玉龙</a:t>
                      </a: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由墨绿色的岫岩玉雕琢而成，周身光洁，头部长吻修目，鬣鬃飞扬，躯体卷曲若钩。造型生动，雕琢精美，有“中华第一龙”的美誉。</a:t>
                      </a:r>
                      <a:b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</a:b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       关于龙的起源说法不一，有蜥蜴说，鳄鱼说，至于龙首则有来自马首、牛首或猪首之说。这件玉龙是中国已发现的时代较早的龙的形象之一，从其首部特征看，吻部较长，鼻部前突，并上翘起棱，端面截平，有</a:t>
                      </a:r>
                      <a:r>
                        <a:rPr lang="en-US" altLang="zh-CN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2</a:t>
                      </a: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个并排的鼻孔，似有猪首特征。这件玉龙用黑绿色玉制成，琢磨精细，具有相当高的艺术价值。</a:t>
                      </a:r>
                      <a:endParaRPr lang="zh-CN" altLang="en-US" sz="2400" dirty="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54727" marR="54727" marT="27363" marB="2736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5B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21995" y="521970"/>
            <a:ext cx="10414635" cy="16916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 algn="l"/>
            <a:r>
              <a:rPr lang="zh-CN" sz="3200" b="1">
                <a:ea typeface="宋体" panose="02010600030101010101" pitchFamily="2" charset="-122"/>
              </a:rPr>
              <a:t>（</a:t>
            </a:r>
            <a:r>
              <a:rPr lang="en-US" altLang="zh-CN" sz="3200" b="1">
                <a:ea typeface="宋体" panose="02010600030101010101" pitchFamily="2" charset="-122"/>
              </a:rPr>
              <a:t>3</a:t>
            </a:r>
            <a:r>
              <a:rPr lang="zh-CN" altLang="en-US" sz="3200" b="1">
                <a:ea typeface="宋体" panose="02010600030101010101" pitchFamily="2" charset="-122"/>
              </a:rPr>
              <a:t>）</a:t>
            </a:r>
            <a:r>
              <a:rPr lang="zh-CN" sz="3200" b="1">
                <a:ea typeface="宋体" panose="02010600030101010101" pitchFamily="2" charset="-122"/>
              </a:rPr>
              <a:t>良渚文化</a:t>
            </a:r>
            <a:endParaRPr lang="zh-CN" sz="2400" b="1">
              <a:ea typeface="宋体" panose="02010600030101010101" pitchFamily="2" charset="-122"/>
            </a:endParaRPr>
          </a:p>
          <a:p>
            <a:pPr indent="266700" algn="l"/>
            <a:r>
              <a:rPr lang="zh-CN" sz="2400" b="1">
                <a:ea typeface="宋体" panose="02010600030101010101" pitchFamily="2" charset="-122"/>
              </a:rPr>
              <a:t>良渚玉的礼器造型非常多，首推就是璧和琮。 璧，造型是外圆内圆，片状。另一类是琮外方内圆，中空的，有时候外方还带一点儿曲线。</a:t>
            </a:r>
            <a:endParaRPr lang="zh-CN" sz="2400" b="1">
              <a:ea typeface="宋体" panose="02010600030101010101" pitchFamily="2" charset="-122"/>
            </a:endParaRPr>
          </a:p>
          <a:p>
            <a:pPr indent="266700" algn="l"/>
            <a:endParaRPr lang="zh-CN" sz="2400" b="1"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8610" y="2090420"/>
            <a:ext cx="6958330" cy="4509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620" y="2090420"/>
            <a:ext cx="6313170" cy="451040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NDJhNmRkNzViNjZjOGM5ZmM5NmM2ZGNkODZhMjZmMWYifQ==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第一PPT www.1ppt.com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2447</Words>
  <Application>WPS 演示</Application>
  <PresentationFormat>自定义</PresentationFormat>
  <Paragraphs>200</Paragraphs>
  <Slides>34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34</vt:i4>
      </vt:variant>
    </vt:vector>
  </HeadingPairs>
  <TitlesOfParts>
    <vt:vector size="61" baseType="lpstr">
      <vt:lpstr>Arial</vt:lpstr>
      <vt:lpstr>宋体</vt:lpstr>
      <vt:lpstr>Wingdings</vt:lpstr>
      <vt:lpstr>Calibri</vt:lpstr>
      <vt:lpstr>Impact</vt:lpstr>
      <vt:lpstr>Signika</vt:lpstr>
      <vt:lpstr>Segoe Print</vt:lpstr>
      <vt:lpstr>Open Sans Extrabold</vt:lpstr>
      <vt:lpstr>迷你简汉真广标</vt:lpstr>
      <vt:lpstr>LiHei Pro</vt:lpstr>
      <vt:lpstr>ITC Avant Garde Std Bk</vt:lpstr>
      <vt:lpstr>Century Gothic</vt:lpstr>
      <vt:lpstr>叶根友行书繁</vt:lpstr>
      <vt:lpstr>楷体</vt:lpstr>
      <vt:lpstr>微软雅黑</vt:lpstr>
      <vt:lpstr>Arial Unicode MS</vt:lpstr>
      <vt:lpstr>等线</vt:lpstr>
      <vt:lpstr>等线 Light</vt:lpstr>
      <vt:lpstr>Calibri</vt:lpstr>
      <vt:lpstr>第一PPT，www.1ppt.com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第一PPT 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简约中国风</dc:title>
  <dc:creator>第一PPT模板网-WWW.1PPT.COM</dc:creator>
  <cp:keywords>第一PPT模板网-WWW.1PPT.COM</cp:keywords>
  <cp:lastModifiedBy>周静研</cp:lastModifiedBy>
  <cp:revision>3197</cp:revision>
  <dcterms:created xsi:type="dcterms:W3CDTF">2015-12-01T09:06:00Z</dcterms:created>
  <dcterms:modified xsi:type="dcterms:W3CDTF">2024-02-23T02:11:34Z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E464F9A19BDE4FC78E4B29A1379689FB_12</vt:lpwstr>
  </property>
</Properties>
</file>