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7" r:id="rId5"/>
    <p:sldId id="896" r:id="rId6"/>
    <p:sldId id="897" r:id="rId7"/>
    <p:sldId id="711" r:id="rId8"/>
    <p:sldId id="857" r:id="rId9"/>
    <p:sldId id="898" r:id="rId10"/>
    <p:sldId id="899" r:id="rId11"/>
    <p:sldId id="900" r:id="rId12"/>
    <p:sldId id="901" r:id="rId13"/>
    <p:sldId id="902" r:id="rId14"/>
    <p:sldId id="903" r:id="rId15"/>
    <p:sldId id="904" r:id="rId16"/>
  </p:sldIdLst>
  <p:sldSz cx="12192000" cy="6858000"/>
  <p:notesSz cx="7103745" cy="10234295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80B43"/>
    <a:srgbClr val="395872"/>
    <a:srgbClr val="385770"/>
    <a:srgbClr val="0E2C33"/>
    <a:srgbClr val="A4A3A4"/>
    <a:srgbClr val="BFBFBF"/>
    <a:srgbClr val="F2F7FA"/>
    <a:srgbClr val="F3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74" y="427"/>
      </p:cViewPr>
      <p:guideLst>
        <p:guide orient="horz" pos="225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36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4A16E-FFC6-4824-9BCE-A6318EDED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D7478-39AF-487E-86C3-6BF52D1D38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D7478-39AF-487E-86C3-6BF52D1D3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D7478-39AF-487E-86C3-6BF52D1D3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D7478-39AF-487E-86C3-6BF52D1D3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D7478-39AF-487E-86C3-6BF52D1D3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92399"/>
            <a:ext cx="1046115" cy="543075"/>
          </a:xfrm>
          <a:prstGeom prst="rect">
            <a:avLst/>
          </a:prstGeom>
          <a:solidFill>
            <a:srgbClr val="A80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046115" y="435337"/>
            <a:ext cx="11145885" cy="4572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A80B43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1046115" y="410687"/>
            <a:ext cx="11145885" cy="0"/>
          </a:xfrm>
          <a:prstGeom prst="line">
            <a:avLst/>
          </a:prstGeom>
          <a:ln w="9525">
            <a:solidFill>
              <a:srgbClr val="A80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6115" y="917186"/>
            <a:ext cx="11145885" cy="0"/>
          </a:xfrm>
          <a:prstGeom prst="line">
            <a:avLst/>
          </a:prstGeom>
          <a:ln w="9525">
            <a:solidFill>
              <a:srgbClr val="A80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0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2" y="-84376"/>
            <a:ext cx="7305040" cy="67229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image" Target="../media/image14.png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10.png"/><Relationship Id="rId2" Type="http://schemas.openxmlformats.org/officeDocument/2006/relationships/tags" Target="../tags/tag22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3" Type="http://schemas.openxmlformats.org/officeDocument/2006/relationships/image" Target="../media/image10.png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Relationship Id="rId3" Type="http://schemas.openxmlformats.org/officeDocument/2006/relationships/image" Target="../media/image10.png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image" Target="../media/image13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10.png"/><Relationship Id="rId2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603" y="1769811"/>
            <a:ext cx="5102794" cy="1646063"/>
          </a:xfrm>
          <a:prstGeom prst="rect">
            <a:avLst/>
          </a:prstGeom>
        </p:spPr>
      </p:pic>
      <p:grpSp>
        <p:nvGrpSpPr>
          <p:cNvPr id="10" name="组合 9" hidden="1"/>
          <p:cNvGrpSpPr/>
          <p:nvPr/>
        </p:nvGrpSpPr>
        <p:grpSpPr>
          <a:xfrm>
            <a:off x="3553860" y="1769811"/>
            <a:ext cx="5065864" cy="1363443"/>
            <a:chOff x="2129310" y="2065557"/>
            <a:chExt cx="8178800" cy="1363443"/>
          </a:xfrm>
        </p:grpSpPr>
        <p:sp>
          <p:nvSpPr>
            <p:cNvPr id="2" name="文本框 1"/>
            <p:cNvSpPr txBox="1"/>
            <p:nvPr/>
          </p:nvSpPr>
          <p:spPr>
            <a:xfrm>
              <a:off x="2272383" y="2219369"/>
              <a:ext cx="7892654" cy="1104372"/>
            </a:xfrm>
            <a:prstGeom prst="rect">
              <a:avLst/>
            </a:prstGeom>
            <a:solidFill>
              <a:srgbClr val="A80B4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latin typeface="汉仪昌黎宋刻本(原版)W" panose="00020600040101010101" pitchFamily="18" charset="-122"/>
                  <a:ea typeface="汉仪昌黎宋刻本(原版)W" panose="00020600040101010101" pitchFamily="18" charset="-122"/>
                </a:rPr>
                <a:t>兼  爱</a:t>
              </a:r>
              <a:endParaRPr lang="zh-CN" altLang="en-US" sz="6000" dirty="0">
                <a:solidFill>
                  <a:schemeClr val="bg1"/>
                </a:solidFill>
                <a:latin typeface="汉仪昌黎宋刻本(原版)W" panose="00020600040101010101" pitchFamily="18" charset="-122"/>
                <a:ea typeface="汉仪昌黎宋刻本(原版)W" panose="00020600040101010101" pitchFamily="18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29310" y="2065557"/>
              <a:ext cx="8178800" cy="1363443"/>
            </a:xfrm>
            <a:prstGeom prst="rect">
              <a:avLst/>
            </a:prstGeom>
            <a:noFill/>
            <a:ln w="38100">
              <a:solidFill>
                <a:srgbClr val="A80B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 descr="3877ff8a370d0c2f35e86efb9002341d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744806" y="3149281"/>
            <a:ext cx="1286510" cy="869950"/>
          </a:xfrm>
          <a:prstGeom prst="ellipse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280342" y="3820915"/>
            <a:ext cx="1605280" cy="5219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800" dirty="0">
                <a:latin typeface="华文隶书" panose="02010800040101010101" pitchFamily="2" charset="-122"/>
                <a:ea typeface="华文隶书" panose="02010800040101010101" pitchFamily="2" charset="-122"/>
              </a:rPr>
              <a:t>《墨子》</a:t>
            </a:r>
            <a:endParaRPr lang="zh-CN" altLang="en-US" sz="28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702162" y="1443108"/>
            <a:ext cx="2231511" cy="775802"/>
            <a:chOff x="5689555" y="3286636"/>
            <a:chExt cx="2231511" cy="775802"/>
          </a:xfrm>
        </p:grpSpPr>
        <p:pic>
          <p:nvPicPr>
            <p:cNvPr id="19" name="图片 18" descr="3877ff8a370d0c2f35e86efb9002341d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 flipH="1">
              <a:off x="5689555" y="3286636"/>
              <a:ext cx="948384" cy="528003"/>
            </a:xfrm>
            <a:prstGeom prst="ellipse">
              <a:avLst/>
            </a:prstGeom>
          </p:spPr>
        </p:pic>
        <p:pic>
          <p:nvPicPr>
            <p:cNvPr id="20" name="图片 19" descr="3877ff8a370d0c2f35e86efb9002341d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7369886" y="3755733"/>
              <a:ext cx="551180" cy="306705"/>
            </a:xfrm>
            <a:prstGeom prst="ellipse">
              <a:avLst/>
            </a:prstGeom>
          </p:spPr>
        </p:pic>
      </p:grpSp>
      <p:sp>
        <p:nvSpPr>
          <p:cNvPr id="16" name="矩形 15"/>
          <p:cNvSpPr/>
          <p:nvPr/>
        </p:nvSpPr>
        <p:spPr>
          <a:xfrm>
            <a:off x="5289550" y="2939916"/>
            <a:ext cx="1556385" cy="386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华文隶书" panose="02010800040101010101" pitchFamily="2" charset="-122"/>
                <a:ea typeface="华文隶书" panose="02010800040101010101" pitchFamily="2" charset="-122"/>
              </a:rPr>
              <a:t>第一课时</a:t>
            </a:r>
            <a:endParaRPr lang="zh-CN" altLang="en-US" sz="24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88385" y="997585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当察乱何自起？起不相爱。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045845" y="1261745"/>
            <a:ext cx="10748645" cy="7308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855" y="1987328"/>
            <a:ext cx="2794635" cy="370494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8876945" y="578085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/>
              <a:t>▲墨子像</a:t>
            </a:r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70751" y="2196163"/>
            <a:ext cx="1615580" cy="35847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15670" y="2566035"/>
            <a:ext cx="883920" cy="2845435"/>
          </a:xfrm>
          <a:prstGeom prst="rect">
            <a:avLst/>
          </a:prstGeom>
          <a:solidFill>
            <a:srgbClr val="A80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4545" y="2757170"/>
            <a:ext cx="1106170" cy="29349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6000">
                <a:solidFill>
                  <a:schemeClr val="bg1"/>
                </a:solidFill>
                <a:latin typeface="汉仪颜楷W" panose="00020600040101010101" charset="-122"/>
                <a:ea typeface="汉仪颜楷W" panose="00020600040101010101" charset="-122"/>
              </a:rPr>
              <a:t>兼</a:t>
            </a:r>
            <a:r>
              <a:rPr lang="en-US" altLang="zh-CN" sz="6000">
                <a:solidFill>
                  <a:schemeClr val="bg1"/>
                </a:solidFill>
                <a:latin typeface="汉仪颜楷W" panose="00020600040101010101" charset="-122"/>
                <a:ea typeface="汉仪颜楷W" panose="00020600040101010101" charset="-122"/>
              </a:rPr>
              <a:t>  </a:t>
            </a:r>
            <a:r>
              <a:rPr lang="zh-CN" altLang="en-US" sz="6000">
                <a:solidFill>
                  <a:schemeClr val="bg1"/>
                </a:solidFill>
                <a:latin typeface="汉仪颜楷W" panose="00020600040101010101" charset="-122"/>
                <a:ea typeface="汉仪颜楷W" panose="00020600040101010101" charset="-122"/>
              </a:rPr>
              <a:t>爱</a:t>
            </a:r>
            <a:endParaRPr lang="zh-CN" altLang="en-US" sz="6000">
              <a:solidFill>
                <a:schemeClr val="bg1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4904105" y="1586865"/>
            <a:ext cx="485775" cy="677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588385" y="238887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兼相爱，交相利。</a:t>
            </a:r>
            <a:endParaRPr lang="zh-CN" altLang="en-US"/>
          </a:p>
        </p:txBody>
      </p:sp>
      <p:sp>
        <p:nvSpPr>
          <p:cNvPr id="15" name="下箭头 14"/>
          <p:cNvSpPr/>
          <p:nvPr>
            <p:custDataLst>
              <p:tags r:id="rId7"/>
            </p:custDataLst>
          </p:nvPr>
        </p:nvSpPr>
        <p:spPr>
          <a:xfrm>
            <a:off x="4904105" y="2949575"/>
            <a:ext cx="485775" cy="780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1" name="文本框 100"/>
          <p:cNvSpPr txBox="1"/>
          <p:nvPr/>
        </p:nvSpPr>
        <p:spPr>
          <a:xfrm>
            <a:off x="3448050" y="3907155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0">
                <a:ea typeface="宋体" panose="02010600030101010101" pitchFamily="2" charset="-122"/>
              </a:rPr>
              <a:t>天下之人皆相爱，强不执弱，众不劫寡，富不侮贫，贵不敖贱，诈不欺愚。</a:t>
            </a: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16" name="下箭头 15"/>
          <p:cNvSpPr/>
          <p:nvPr>
            <p:custDataLst>
              <p:tags r:id="rId8"/>
            </p:custDataLst>
          </p:nvPr>
        </p:nvSpPr>
        <p:spPr>
          <a:xfrm>
            <a:off x="4988560" y="4686935"/>
            <a:ext cx="485775" cy="521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3372485" y="541147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以相爱生也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045845" y="1261745"/>
            <a:ext cx="10748645" cy="7308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855" y="1987328"/>
            <a:ext cx="2794635" cy="370494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8876945" y="578085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/>
              <a:t>▲墨子像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389380" y="1626870"/>
            <a:ext cx="779589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sz="4400" b="0">
                <a:ea typeface="宋体" panose="02010600030101010101" pitchFamily="2" charset="-122"/>
              </a:rPr>
              <a:t>墨子之理想的光辉，正在于其超越时代：“爱众世与爱寡世相若”“爱尚世与爱后世，一若今之世人也”。</a:t>
            </a:r>
            <a:endParaRPr lang="zh-CN" altLang="en-US" sz="4400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045845" y="1261745"/>
            <a:ext cx="10748645" cy="7308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855" y="1987328"/>
            <a:ext cx="2794635" cy="370494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8876945" y="578085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/>
              <a:t>▲墨子像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389380" y="1626870"/>
            <a:ext cx="779589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sz="4400" b="0">
                <a:ea typeface="宋体" panose="02010600030101010101" pitchFamily="2" charset="-122"/>
              </a:rPr>
              <a:t>墨子反对战争，完全是为了反对统治者的侵略和掠夺，他时时处处都是为了劳动者、小生产者利益着想。</a:t>
            </a:r>
            <a:endParaRPr lang="zh-CN" sz="4400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4396562"/>
            <a:ext cx="12192000" cy="2162987"/>
          </a:xfrm>
          <a:prstGeom prst="rect">
            <a:avLst/>
          </a:prstGeom>
          <a:solidFill>
            <a:srgbClr val="A80B43"/>
          </a:solidFill>
        </p:spPr>
        <p:txBody>
          <a:bodyPr wrap="square" lIns="1080000" tIns="45720" rIns="720000" bIns="45720" rtlCol="0" anchor="ctr">
            <a:noAutofit/>
          </a:bodyPr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墨者穿着粗布衣服，脚穿草鞋，日夜不息，以吃苦耐劳为准则，不这样做，就不足以称墨者。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683260" y="1520250"/>
            <a:ext cx="10824845" cy="1272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《庄子•天下》：多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以裘褐为衣，以跂为服，日夜不休，以自苦为极，曰：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不能如此，非禹之道也，不足谓墨。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290240" y="2808616"/>
            <a:ext cx="7656171" cy="322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学习掌握选文知识。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了解墨子对人世间种种祸害、篡夺、仇怨、憎恨产生的原因的思考，了解墨子对解决这些社会问题的方法的思考。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思考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兼爱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学说的启发意义。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4290240" y="1720413"/>
            <a:ext cx="6211888" cy="7012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800" dirty="0">
                <a:solidFill>
                  <a:srgbClr val="A80B43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教学目标</a:t>
            </a:r>
            <a:endParaRPr lang="zh-CN" altLang="en-US" sz="4800" dirty="0">
              <a:solidFill>
                <a:srgbClr val="A80B43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07168" y="2111416"/>
            <a:ext cx="3974331" cy="329604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4381499" y="2436892"/>
            <a:ext cx="7343655" cy="0"/>
          </a:xfrm>
          <a:prstGeom prst="line">
            <a:avLst/>
          </a:prstGeom>
          <a:ln w="57150" cmpd="thinThick">
            <a:solidFill>
              <a:srgbClr val="A80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7215" y="478790"/>
            <a:ext cx="8564880" cy="5796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9568815" y="2531745"/>
            <a:ext cx="243078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ea typeface="宋体" panose="02010600030101010101" pitchFamily="2" charset="-122"/>
              </a:rPr>
              <a:t>2016年8月16日1时40分，世界首颗量子科学实验卫星“墨子号”在酒泉卫星发射中心成功发射升空。</a:t>
            </a:r>
            <a:endParaRPr lang="zh-CN" altLang="en-US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922655" y="869315"/>
            <a:ext cx="10748645" cy="7308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160988" y="2235926"/>
            <a:ext cx="7612258" cy="3707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800" b="1" dirty="0">
                <a:sym typeface="+mn-ea"/>
              </a:rPr>
              <a:t>是我国古代伟大的思想家、科学家、军事家、教育家、社会活动家。在公元前五世纪诸侯争霸、群雄逐鹿的春秋战国时期，墨子提出了兼爱、非攻、尚贤、尚同、节用、节葬、非乐、非命、天志、明鬼等十大主张，创建了墨家学派，发起了百家争鸣。</a:t>
            </a:r>
            <a:endParaRPr lang="zh-CN" altLang="en-US" sz="2800" b="1" dirty="0"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4160988" y="1461066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A80B43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墨子</a:t>
            </a:r>
            <a:endParaRPr lang="zh-CN" altLang="en-US" sz="3600" dirty="0">
              <a:solidFill>
                <a:srgbClr val="A80B43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5268984" y="1594898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400" dirty="0">
                <a:latin typeface="+mj-ea"/>
                <a:ea typeface="+mj-ea"/>
                <a:sym typeface="+mn-ea"/>
              </a:rPr>
              <a:t>约前</a:t>
            </a:r>
            <a:r>
              <a:rPr lang="en-US" altLang="zh-CN" sz="2400" dirty="0">
                <a:latin typeface="+mj-ea"/>
                <a:ea typeface="+mj-ea"/>
                <a:sym typeface="+mn-ea"/>
              </a:rPr>
              <a:t>468—</a:t>
            </a:r>
            <a:r>
              <a:rPr lang="zh-CN" altLang="en-US" sz="2400" dirty="0">
                <a:latin typeface="+mj-ea"/>
                <a:ea typeface="+mj-ea"/>
                <a:sym typeface="+mn-ea"/>
              </a:rPr>
              <a:t>前</a:t>
            </a:r>
            <a:r>
              <a:rPr lang="en-US" altLang="zh-CN" sz="2400" dirty="0">
                <a:latin typeface="+mj-ea"/>
                <a:ea typeface="+mj-ea"/>
                <a:sym typeface="+mn-ea"/>
              </a:rPr>
              <a:t>376</a:t>
            </a:r>
            <a:endParaRPr lang="zh-CN" altLang="en-US" sz="2400" dirty="0">
              <a:latin typeface="+mj-ea"/>
              <a:ea typeface="+mj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5" y="1594898"/>
            <a:ext cx="2794635" cy="370494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799745" y="5388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/>
              <a:t>▲墨子像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8" r="2047"/>
          <a:stretch>
            <a:fillRect/>
          </a:stretch>
        </p:blipFill>
        <p:spPr>
          <a:xfrm>
            <a:off x="1097242" y="3331452"/>
            <a:ext cx="10495618" cy="27743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029926" y="6075331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/>
              <a:t>▲汉画像石</a:t>
            </a:r>
            <a:r>
              <a:rPr lang="en-US" altLang="zh-CN" dirty="0"/>
              <a:t>--</a:t>
            </a:r>
            <a:r>
              <a:rPr lang="zh-CN" altLang="en-US" dirty="0"/>
              <a:t>百家争鸣图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84433" y="670997"/>
            <a:ext cx="10852295" cy="2011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30000"/>
              </a:lnSpc>
              <a:buClr>
                <a:srgbClr val="E1F4FF"/>
              </a:buClr>
              <a:buSzPct val="65000"/>
              <a:buFont typeface="Wingdings" panose="05000000000000000000" pitchFamily="2" charset="2"/>
            </a:pPr>
            <a:r>
              <a:rPr sz="3200" b="1" dirty="0">
                <a:cs typeface="+mn-ea"/>
                <a:sym typeface="+mn-ea"/>
              </a:rPr>
              <a:t>墨子及其弟子为我们留下了百科全书式的经卷《墨子》，涉及社会科学、自然科学、军事学、逻辑学等诸多领域，成为后人的宝贵财富。</a:t>
            </a:r>
            <a:endParaRPr sz="3200" b="1" dirty="0"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作品简介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45845" y="1261745"/>
            <a:ext cx="10748645" cy="73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84178" y="2628356"/>
            <a:ext cx="7612258" cy="2501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800" b="1" dirty="0">
                <a:sym typeface="+mn-ea"/>
              </a:rPr>
              <a:t>《</a:t>
            </a:r>
            <a:r>
              <a:rPr lang="zh-CN" altLang="en-US" sz="2800" b="1" dirty="0">
                <a:sym typeface="+mn-ea"/>
              </a:rPr>
              <a:t>墨子</a:t>
            </a:r>
            <a:r>
              <a:rPr lang="en-US" altLang="zh-CN" sz="2800" b="1" dirty="0">
                <a:sym typeface="+mn-ea"/>
              </a:rPr>
              <a:t>》</a:t>
            </a:r>
            <a:r>
              <a:rPr lang="zh-CN" altLang="en-US" sz="2800" b="1" dirty="0">
                <a:sym typeface="+mn-ea"/>
              </a:rPr>
              <a:t>一书是墨子及其后学著述的结集，据</a:t>
            </a:r>
            <a:r>
              <a:rPr lang="en-US" altLang="zh-CN" sz="2800" b="1" dirty="0">
                <a:sym typeface="+mn-ea"/>
              </a:rPr>
              <a:t>《</a:t>
            </a:r>
            <a:r>
              <a:rPr lang="zh-CN" altLang="en-US" sz="2800" b="1" dirty="0">
                <a:sym typeface="+mn-ea"/>
              </a:rPr>
              <a:t>汉书</a:t>
            </a:r>
            <a:r>
              <a:rPr lang="en-US" altLang="zh-CN" sz="2800" b="1" dirty="0">
                <a:sym typeface="+mn-ea"/>
              </a:rPr>
              <a:t>·</a:t>
            </a:r>
            <a:r>
              <a:rPr lang="zh-CN" altLang="en-US" sz="2800" b="1" dirty="0">
                <a:sym typeface="+mn-ea"/>
              </a:rPr>
              <a:t>艺文志</a:t>
            </a:r>
            <a:r>
              <a:rPr lang="en-US" altLang="zh-CN" sz="2800" b="1" dirty="0">
                <a:sym typeface="+mn-ea"/>
              </a:rPr>
              <a:t>》</a:t>
            </a:r>
            <a:r>
              <a:rPr lang="zh-CN" altLang="en-US" sz="2800" b="1" dirty="0">
                <a:sym typeface="+mn-ea"/>
              </a:rPr>
              <a:t>所载，原有七十一篇，今存五十三篇。一般认为其中</a:t>
            </a:r>
            <a:r>
              <a:rPr lang="en-US" altLang="zh-CN" sz="2800" b="1" dirty="0">
                <a:sym typeface="+mn-ea"/>
              </a:rPr>
              <a:t>《</a:t>
            </a:r>
            <a:r>
              <a:rPr lang="zh-CN" altLang="en-US" sz="2800" b="1" dirty="0">
                <a:sym typeface="+mn-ea"/>
              </a:rPr>
              <a:t>兼爱</a:t>
            </a:r>
            <a:r>
              <a:rPr lang="en-US" altLang="zh-CN" sz="2800" b="1" dirty="0">
                <a:sym typeface="+mn-ea"/>
              </a:rPr>
              <a:t>》《</a:t>
            </a:r>
            <a:r>
              <a:rPr lang="zh-CN" altLang="en-US" sz="2800" b="1" dirty="0">
                <a:sym typeface="+mn-ea"/>
              </a:rPr>
              <a:t>非攻</a:t>
            </a:r>
            <a:r>
              <a:rPr lang="en-US" altLang="zh-CN" sz="2800" b="1" dirty="0">
                <a:sym typeface="+mn-ea"/>
              </a:rPr>
              <a:t>》《</a:t>
            </a:r>
            <a:r>
              <a:rPr lang="zh-CN" altLang="en-US" sz="2800" b="1" dirty="0">
                <a:sym typeface="+mn-ea"/>
              </a:rPr>
              <a:t>尚贤</a:t>
            </a:r>
            <a:r>
              <a:rPr lang="en-US" altLang="zh-CN" sz="2800" b="1" dirty="0">
                <a:sym typeface="+mn-ea"/>
              </a:rPr>
              <a:t>》《</a:t>
            </a:r>
            <a:r>
              <a:rPr lang="zh-CN" altLang="en-US" sz="2800" b="1" dirty="0">
                <a:sym typeface="+mn-ea"/>
              </a:rPr>
              <a:t>尚同</a:t>
            </a:r>
            <a:r>
              <a:rPr lang="en-US" altLang="zh-CN" sz="2800" b="1" dirty="0">
                <a:sym typeface="+mn-ea"/>
              </a:rPr>
              <a:t>》</a:t>
            </a:r>
            <a:r>
              <a:rPr lang="zh-CN" altLang="en-US" sz="2800" b="1" dirty="0">
                <a:sym typeface="+mn-ea"/>
              </a:rPr>
              <a:t>等篇体现了墨子本人的主要思想。</a:t>
            </a:r>
            <a:endParaRPr lang="zh-CN" altLang="en-US" sz="2800" b="1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6303" y="185349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A80B43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《</a:t>
            </a:r>
            <a:r>
              <a:rPr lang="zh-CN" altLang="en-US" sz="3600" b="1" dirty="0">
                <a:solidFill>
                  <a:srgbClr val="A80B43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墨子</a:t>
            </a:r>
            <a:r>
              <a:rPr lang="en-US" altLang="zh-CN" sz="3600" b="1" dirty="0">
                <a:solidFill>
                  <a:srgbClr val="A80B43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》</a:t>
            </a:r>
            <a:endParaRPr lang="zh-CN" altLang="en-US" sz="3600" dirty="0">
              <a:solidFill>
                <a:srgbClr val="A80B43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1" y="2210765"/>
            <a:ext cx="3898980" cy="335436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10418" y="556512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▲</a:t>
            </a:r>
            <a:r>
              <a:rPr lang="en-US" altLang="zh-CN" dirty="0"/>
              <a:t>《</a:t>
            </a:r>
            <a:r>
              <a:rPr lang="zh-CN" altLang="en-US" dirty="0"/>
              <a:t>墨子</a:t>
            </a:r>
            <a:r>
              <a:rPr lang="en-US" altLang="zh-CN" dirty="0"/>
              <a:t>》</a:t>
            </a:r>
            <a:r>
              <a:rPr lang="zh-CN" altLang="en-US" dirty="0"/>
              <a:t>书影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4381500" y="1880235"/>
            <a:ext cx="765873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/>
            <a:r>
              <a:rPr lang="zh-CN" sz="32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全国政协原副主席、两院院士宋健先生在仔细研究墨子的科技成就后，说：“2300多年前的《墨经》……包含了丰富的关于力学、光学、几何学、工程技术知识和现代物理学、数学的基本要素。”</a:t>
            </a:r>
            <a:endParaRPr lang="zh-CN" altLang="en-US" sz="3200" b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407168" y="2111416"/>
            <a:ext cx="3974331" cy="32960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045845" y="1261745"/>
            <a:ext cx="10748645" cy="7308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469005" y="2361565"/>
            <a:ext cx="8128635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2800" b="1" dirty="0">
                <a:sym typeface="+mn-ea"/>
              </a:rPr>
              <a:t>墨子和他大多数弟子都是手工业劳动者出身，因此他们精通制造器械，重在实用。墨家学派的思想，是站在劳动者和小生产者的立场上。</a:t>
            </a:r>
            <a:endParaRPr lang="zh-CN" altLang="en-US" sz="2800" b="1" dirty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6" r="17318"/>
          <a:stretch>
            <a:fillRect/>
          </a:stretch>
        </p:blipFill>
        <p:spPr>
          <a:xfrm>
            <a:off x="650239" y="1615440"/>
            <a:ext cx="2682241" cy="524256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652164" y="1858505"/>
            <a:ext cx="459740" cy="1005840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p>
            <a:r>
              <a:rPr lang="zh-CN" altLang="en-US" dirty="0"/>
              <a:t>▲墨子像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08960" y="11195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墨子主张“非攻”，反对“强凌弱，众暴寡”的非正义的侵略战争，向往和平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045845" y="1261745"/>
            <a:ext cx="10748645" cy="7308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855" y="1987328"/>
            <a:ext cx="2794635" cy="370494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8876945" y="578085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/>
              <a:t>▲墨子像</a:t>
            </a:r>
            <a:endParaRPr lang="zh-CN" altLang="en-US" dirty="0"/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3025086" y="3124331"/>
            <a:ext cx="1296987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A80B4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非：</a:t>
            </a:r>
            <a:endParaRPr lang="zh-CN" altLang="en-US" sz="3200" dirty="0">
              <a:solidFill>
                <a:srgbClr val="A80B43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3889467" y="3120503"/>
            <a:ext cx="2244525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非难、责怪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3025086" y="3979619"/>
            <a:ext cx="1296987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A80B4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非攻：</a:t>
            </a:r>
            <a:endParaRPr lang="zh-CN" altLang="en-US" sz="3200" dirty="0">
              <a:solidFill>
                <a:srgbClr val="A80B43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4160589" y="3975791"/>
            <a:ext cx="4716356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谴责攻打别国的侵略战争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40956" y="2147903"/>
            <a:ext cx="1615580" cy="3584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8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ISPRING_ULTRA_SCORM_COURSE_ID" val="85BC2C18-9291-4448-9B52-95F3C0A118D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KNhEu27fNMcQQAAAQRAAAdAAAAdW5pdmVyc2FsL2NvbW1vbl9tZXNzYWdlcy5sbmetWM1u20YQvgfIOywIBGiB1kkKJAgCW8aKXEuEKVIhV5bdoiDW5FpaeMl1+KPEPeVVeukb9NRD36WXom/R2SVlW/kBSduAJGiXmm9mZ+abmdX+4cdMog0vSqHyA+vl3gsL8TxRqchXB9aCHv34xkJlxfKUSZXzAytXFjocPX2yL1m+qtmKw/enTxDaz3hZwrIc6dXtGon0wJqPYzuYzbF/FnvBJIjH7sQa2Sq7Yvk18tRKfffT6zcfX756/f3+81auD0w0w563C4QM0qsXPYB8GgZeDGjEi31ySq2R/hwmFyyo5/rEGrVfhknPQ3JijfRnp9wiDIlP48hzHRK7UewH1PjCI5Q41uhM1WjNNhxVCm0E/4CqNYc4VqLgqJQiNQ8SBRt5zbuUOcEMu34ckoiGrk3dwLdGkSqK6x8MLKurtSpAXYlSUbJzyVOjEzLGPL8qeAmqWQUZheBVrQX8UmVM5HudqkO8dP1JTIPAi2LiO9sda0TyFDkF02oGooQ4IiEAFKzkxT1kY5NlRhxhKYchTN3J1IM31SZMxWot4V0NtWNOIAZznndJQY6QELIripZB6GingSrE0BUryw+qSHfy426guoBd3w4gBW16B5xqjC0wxFhA3SgKnlRdYDMSRXhC4nFwCokMvAuGSATHQLfjIRJnJAKKkKhLxscn7gTrhNcU2+b/ll8J0+ksrxFLEpDT7tsIVZewo10KLDBMK/eGqYnIuwWEzcXeN2jcoIJ3zWolNhzsKFJedCqCymITR2fRu4X7c3yEXY84MaSVEyxjakqe1pixa5SrCrF0w/KEo3OesBpy/RqepSI1z3Scjf73tfgNsaqtKs/aguQ75PTZUHt2athXzKpLsKmqeHZVdanWDmvNv48VOqe/aUKfo99Pf2QTH4du8DiRKUVWy6bqPjg+N5YNjVGnEQ/0VP9oPbYlUVNbxy4UrLFQ/SUIdFPdP6AByv5Srn8EiuZNiYYa7uYXA3T6QQvgK3RfjBNw1Y4JJ+DCAfJLMo5cCrPRkp+XouocOwwbmwB9PbQJzHmSV/yWjOf8QsGEIznbNNMHdCET6c6A3hludloFdakHJvsAuGqSByClyMD+tAfmYka2HmgK/M5JlqqWqSGvFJemyINv64x/OTZdFCozu5KV2+RtmszhQ6xoDhc2SucD2v8N/3rH5w797h+liODQnsY29m2iB33NVdlTCCigXeHRKPbwWIsDFzJWJWtopheqztOeQM2s7pAjDGDtmSPOimT9z6c/emJ8Zkmzi9rdt4NAgNi6CpIbsF98VfHy1y4Qise7cmbRR6q922zl/v37r/9+/7NT0IUkfJQrBGs6S6Yy2Nrr1gs53sYMU4rt6QxoEJmsV3UBk9sQhBkOj6GUmSHcGs1YcQl1kColB6EYT+v8q4Zpv71d1pUUOR8i+7BOog9M3XmMHcdctYF7UiSXTctM4UKRtHduCXfuvmD2FPtQZj/D46moBgKazrQtQsDzZn3L8s2XjepmVZr/K/af3/n74n9QSwMEFAACAAgAQo2ES03wALexAwAAOQ8AACcAAAB1bml2ZXJzYWwvZmxhc2hfcHVibGlzaGluZ19zZXR0aW5ncy54bWzlV19vGjkQf+dTWHvqY9kkTZo0WoiqBFRUAlzY3rVPkVkPrBuvvV3bUPp0n+Y+2H2SG6+BwEHbpT2qShWKwOOZ3/yfiaOrj5kgUyg0V7IRHNePAgIyUYzLSSN4E7efXgREGyoZFUpCI5AqIFfNWpTbkeA6HYIxyKoJwkh9mZtGkBqTX4bhbDarc50X7lYJaxBf1xOVhXkBGqSBIswFneOXmeeggwVCBQD8y5RciDVrNUIij3SrmBVAOEPLJXdOUdEWVKdB6NlGNHmYFMpKdq2EKkgxGTWC39on7rPk8VA3PAPpYqKbSHRkc0kZ484KKob8E5AU+CRFc89PAzLjzKSN4OTUoSB3uI1SYnvXqUO5VhgDaRbwGRjKqKH+6PUZ+Gj0kuBJbC5pxpMYb4jzvxHcxPfDbuemdd/rx63h/av4tutt2EMobr2N9xCKO3G3VYn/1btB667b6b2+j/v9btwZPEphiDY8jMLNEEQYKmWLBFYRiExqs5GkXGDR/ScuGgyWraDFBGLV5piVMRUaAvI+h8nvlgpu5ljdR1jdDwD5S51DYu5cHhqBKSwEj3AeEA3D5KxyfPZilePziw3XQ6/90a2dVkbUGJqkWA1IK02LwnXSkm2s5IZr7kxGSrCVQ5CNgPVoBms1Pnzgso2cxwEZYxIEuvqy4FQEhBt0PVkJazvShpuyl9rrnASxsOmB3A63QpGktNAbEV9F3VVy0vxTWcHIXFki+AMQowjmzmb4KwWyXvJkXKispGJTGqIFR41TDjNgVz6QHvBzit6hisyiJE6AXIDxGj5Y/omMYKwKxAU6xXmBdK49fn0v4Jxq/QhKlzY+8YXf6d203j5xDlI2pTLZExwTDlluDoJP50Qqs5TDcCTUaiiTwjgr76r4Vv/2NGieWeHT/H8nYw36gCk5jJZ9EvNVCyqrTem0bETXXCU0tiDHlHhMvEhwXHBpoSpgQiVRUswJTXAka9fWU66sRopvYA+tv91CL0+4LE8THG2osWBQVII8Oj55dnr2/PzixWU9/Oevv59+UWixrAaCOnV+W11/dr19ReoLS25Ltq2KzNUc29K6exMvFsz2CI5Ctxp2b4pyof2Mi6L/JsY4tarkc3DX+qMKXw8DVqnkWsNKcP0qXP3XVbju/BIcrC3ASibg0Jz4IYBjU/CMY7kcrAV+SEF+178uvpoPU5A/b8i+p4d/lYj50+r9sPFgiMKdby13k3HJM4yj2zerB1rz7PQInyA7r2o1RNt87jZr/wJQSwMEFAACAAgAQo2ESzgBcUK0AgAAVAoAACEAAAB1bml2ZXJzYWwvZmxhc2hfc2tpbl9zZXR0aW5ncy54bWyVVm1v2jAQ/r5fgdh30nUvbJKL1FImVWJrtVZ8d5IjsXDsyHbo+PfzK3EggQyrEn7ueXzn891RJHeELT5MJijjlItXUIqwQhokYBOS303TRinOZhlnCpiaMS4qTKeLjz/tByWWeU3F9yDGarY4g9bN3H7GSLyPr3OzhgQZr2rMDmte8FmKs10heMPyq6GVhxoEJWynmTc/5svVoANKpHpSUHViWn03a5ykFiAlmJC+rcy6qqI4BRo83djPSE3r6vLtT2R7IomysvtPZg3JalzASZJvzRrmM316VzA367JAwV+lqZ9vzRqkUnwA0T388YtZgwpeN/X/1EgteGES2tVcfsSjhnKc6/YzUd2YdVVgLmQcXX0Fnx5718eI5L/GfY9MuwpOX0xeTwaCefSUwkKJBlASds4mS/7+3CjdH8EeIy3nRcf8ghsZs1qs5f2Bd8LyiOSBlrHhtKlg6cKNiF285S+XD3ZSLLaYSs89YlGAAvYejCJswZb5W2f1jBmBLfOVkhyeGT2c0U8tThNe+AH7t7ycfG0FhvU25CvsgtV4Wpu+lZFrDwROxXNYSBPOG6nAvBpKLOZCSs5iQgzvSYEV4eyX4aUHexmJkhODL7T+skKKKAp91WZj1DM6fi+77xajt3ar0f0mtJdz+4nSI/xuipXCWVnp3yQ5nXid7hGdmGnSrzBDUtNBPLEtjzTW95CowmIH4o1zOtYN4wrk2OO5a60hOkqiHKCkP8vIH9KXftZUKYiVfjUCoWy6mOOVpCip/lMbAu+QdwUDRqdUpT6OYXKsygjwJQBYZOWxANzOmaqGKkJhD6H1I8DeeOhqSOoiHaq3e7WGrYorziOjStJPirZUYl7X0CPY6Lj6Fc4youwVTqW9WqfzwxCOju7M5TDOTPXFJAf4auocre3nSdSg+W/yH1BLAwQUAAIACABCjYRLOD/HHIQDAABKDgAAJgAAAHVuaXZlcnNhbC9odG1sX3B1Ymxpc2hpbmdfc2V0dGluZ3MueG1s3Vdfb9MwEH/vp7CCeKTZxmBjSjuhLdUqylrW8O9pcuNrY+bYIbZbyhOfhg/GJ+Ect91Kx0gRQwhVU5fz3e/ufnfnS6PjT7kgUyg1V7IV7DZ3AgIyVYzLSSt4nXQeHQZEGyoZFUpCK5AqIMftRlTYkeA6G4IxqKoJwkh9VJhWkBlTHIXhbDZrcl2U7lQJaxBfN1OVh0UJGqSBMiwEneOXmReggwVCDQD8y5VcmLUbDUIij/RSMSuAcIaRS+6SouLM5CIIvdaIpleTUlnJTpRQJSkno1bwoLPnPksdj3TKc5COEt1GoRObI8oYd0FQMeSfgWTAJxlGe7AfkBlnJmsFe/sOBbXDTZQK22dOHcqJQgqkWcDnYCijhvpH78/AJ6OXAi9ic0lzniZ4Qlz6reA0uRz2uqfx5Xk/iYeXZ8nLno9hC6MkfpdsYZR0k15cS//s/SC+6HXPX1wm/X4v6Q6urZCitQyjcJ2CCKlStkxhxUBkMpuPJOUCe+4HXjQY7FpBywkkqsOxKmMqNATkQwGTV5YKbubY3DvY3FcAxXNdQGouXB1agSktBNdwHhADw+Ksavzk2arGB4drqYfe+3Vat0YZUWNommE3oKwKLQpvipZqYyXXUnPPZKQEWyU0RpYF5vK85FQEhBvMLV2dGseA6XCB/Dvb3eZYmo3k0oyWeo3DFY+uN9P2W2UFI3NlieBXQIwiWA2b438ZkJtNTMalyiupoNoQLTgDMuUwA3bsqfGAP3P0Hl3kFi1xpAsBxnv4aPlnMoKxKhEX6BQvAJRz7fGbWwEXVOtrULqM8aFv5e75afzuoUuQsimV6ZbgWELIC3Mv+HROpDJLO6QjpVZDVRTGWXVWJ7fm75dB89wKX+Y/XYwb0PdYkvvxsk1hfhlBbbcZnVaD6IargsYR5FgSj4kHKY47lxbqAqZUEiXFnNAUL1ntxnrKldUo8QPsofXvR+jtCZfV0wT3MXosGZS1IHd29x7vP3l6cPjsqBl++/L10Z1Gi/UzENS58/vn5KcL6xdWd6ytDduOKnPXc2zD6+27dbEyNq/gKHQX9u13f7Wi/s7V33+dYOZxnQoNLuI3dfTOkYJaTRQPa8H162j1X9TRuvBrbXBjpdUKAa/BiR9rvAgFzzk2wL019V9psbtfL3wD/qEW+3dJuHPO/lsO/NPqPXztxTsKb/3N0kD5+u+/duM7UEsDBBQAAgAIAEKNhEvQmuqLlwEAAB4GAAAfAAAAdW5pdmVyc2FsL2h0bWxfc2tpbl9zZXR0aW5ncy5qc42UTU8CMRCG7/yKTb0agviBejOCiQkHE7kZD2UZlg3dtmnLChL+uzsFYdudFTuX7Ztn3+lMM912kmqxlCWPydZ/+/1buPcaoObMCi5DXbToBerMinwGk7wAkUtgEVL+/nqUdyeCMmbSm04372hra35MEbQmNENoltBKQvsitDVqcy5sXfwOCjsUtS+o1uXpyjklu6mSDqTrSmUK7hl28eJXvb4IViWYM+icpxCYDvxqI0+OtwOMOpeqQnO5GatMdac8XWZGreSsLf9io8FU973cA72HwfMosBO5da8Oijjx6B6jndQGrIVD3rsRBgkLPgVR8+359QcaGDcLiugyt7n7pZ+uMOq05hk0u9THCDFZeTW4AUaTc7B2e+K6jxEQgm/ANKyGNxgBqPRK/+MCtVEZdqSBNnt+RIXis1xmh9Q9DJLDw6JtW/dOhfrjD1kwQioaoQUxkUXbu0FNfTy5jpxcG6UdU78KSpSUqChRU2J5FIPzuPglwf1HwrhzPF0U1QNRvY1VJ7hZgpkoJaoCPs8dNc7V2f0AUEsDBBQAAgAIAEKNhE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EKNhEvZnKM3dAAAAHQAAAAcAAAAdW5pdmVyc2FsL2xvY2FsX3NldHRpbmdzLnhtbLOxr8jNUShLLSrOzM+zVTLUM1BSSM1Lzk/JzEu3VQoNcdO1UFIoLknMS0nMyc9LtVXKy1dSsLfjssnJT07MCU4tKQEqLFYoyEmsTC0KSc0FMkpS/RJzgSpfzJj4or/9acfsZy39zyatfTZl39OZK5T07bg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EKNhEtfiFvqaggAAJEgAAApAAAAdW5pdmVyc2FsL3NraW5fY3VzdG9taXphdGlvbl9zZXR0aW5ncy54bWy1Wktv48gRvudXNBQskACB9aBeDjQK+GjZxMiUVqTtmQSBQIltiTDJVsiWZrzQIYcFNrdFghwS5JRLkEuOOQVI/kuAnWz+RaqbpEXKkkzaE3FsDKvrq6quVz/kXnTvBuo6YtR3v7KZSwOTMOYGi6j/A4R6c+rRcBySiLCouqPcuoFDP+jBHeU0oEbMDhw7dFQ+GvVraCA+qNuRu1oX3ppKs4E6TdzAXaThlgpj55J2LqkwpjXqaq+6JyKWG5I5Cdhhqb1qbvQpQA8iEjI9cMjHvpTnzg7lZ3AR2o4LfFG/3eTPNtW61Zr8Qc16q9PC24YsSVIbqS2trtW2nc55R64jXGu2atJW6TakhoTqrVb9vL2tdxotCd4G522Q0sTnbdTsNJsNbdvADUAjWVa0hrrtSOf1ugzacPdc3Q4GSqdWQ/V6XWpq21ZbGig1BNwSyJClLnegpEmK1N7KilzvSmigDpRBc4s13FZbqNvA7Vpt21QUqVbbOXc3u6y7dtTC00nd+YzAgyE4OMpzq3oguXrzdRgCs0X8lWczggLbJ28q3//ht99/+813v/nTp6+//fS7v336/T+/++NfK0mKinROAalleWpMBDIX1z8orVcVYymjsC1bHFk6cp03ldmaMRqczWnAwOCzgIa+7VX6P4zzJ5ldESTdkLAM7s6ek526jvgUhSW6IKfhOQWaU39lBw9DuqBnM3t+vwjpOnAKmbl8WJHQc4N74K6dd1R8UpHnRkxnxM/Zh7v8KQ5bQc+KCDevjflTCOnZM+KlGmviUwK3U/m8R/agGzdymYDKdf6cgq7sBdkLQIM/pzEBaMmDOvx5HsTIRwbsEm8Bp3V49gMJ80rilnkSRVfrVdl8WoV0wZ2dxz0f6EecR6EDBQtuYY0/hUB8glxhoSglbhPz1/YYk9f9XtLzQQsEN9tcEpIQOVam6uhqLBvvp8PRxWiq6BeVvhpXJeJl+aNGu/ux3mr/uFdNcAUlmVfycJiXhYSwVq2YLMOajIZTEIiHUwO/syp9/rs0dHRtDXUDV/rJf0oLGE/wTaXPfxeBXk8m2LCm5lDX8FQ3p8bIEn4ZYgtrlf57ukZLe0MQo2jjkg+ILQmC9uyGBEWe64gB3rLdYE0K6NNGV7JuTCfYtCa6aukjo9I3aRg+/ERIttdsCcmztCPkuJE984gj1EKKiHHeXkC72KMh+MeWLnBS33aDsyLaJ/KtblxMrdFoaE6xoaWUSh8HDtJCm2sqL2gim3gCMkIb1vKXwaci+4QEJHteaSGX+sXlEH4sbsilu1h68MNeYM0YQ0jGJCgAhMTBE8g607wdTTTuQ1CIbLSyo+gDDZ1c0mRDV0C2bqgjSE3Vysi3uJhUNgTeDeaQOmTOCsi7wqYpX+CpMnoHOQ61OSoJGr2FknxbEvQem1BD2CwAM+Qb/ULmFcHLMC2QtAbnNs937wHZ8znguDc3Ll1HQOEehjIR1RidldZk4i+vIZC6PDxS7bFgcLZ4W7gbAqaEDixzBXRBG1KxxrPry2v959OBrA+xNoV000a3U0t0Sa7Utx9QQBmynY0dzAmakbm9hkp4gDHHdcQYj7ww4Vdr9ytks6T/fJG0LkPD7754gUm5hnfAMtgxgzLYpqzYc9q525IZvNAQnutHrSjigBebYKrYkCf66POEKHL9tRd36c8RqEfjygbrWTte76/iYfs/GGPGLVjRoaMpLi0FwrAS8yUHFk+vFFA3BqBuHPdzaPj8lFpKgDFKZBgUvULMDXguZ8gNeLSciFusmLoFm61bMuOnjwJgUatx1A7Hm58RPQKH9MdSnZE7Cvslj9ibeCMDa5cIf5EoZ7ZKuaXF0q0hGG6AzEWcVCDVc31+hiom9voKp66IV4PcfG7p2nNEdXvuvVgRwM9rnzzdh92F1BdUz47SvI4XpZ+90pB4ipNY77jcBuKxQAvHKlOfr4qYieWJejlVZUPF/ETB69krjoPq4D4ZWuZ0KCtcApSJb7P5ElbhO37OKy4rPhFoeCCDvGTyJrHD+fLfv/5LcTF79sRUlFB/WlYOFD/vmvhR3i8Mykj0ywJyLFnJQ8VLQWByoEqh//nXP/77578XweqQn5/lxGLHq5JPfX7DVUg1VEASRdmyZPXyCorEFDVB1yFsBUsKuZInb6Hvia1+pX9lh/fQNy1KvbKChON5arLSNuxOuGvmuQEpCX/1QsQnb+njqaxp4ugPJeq58/t49XXg/JLc8iGPLsrIUy9lA5rznkjiuKy8TLG2pU0LOkL8vusHm4NL3SNhd5/i2dDCWe56JmAh9cb8YuvpTS4w8Hs4SOM+C/mJPn3LckRL+iGJXcKVpexzjsGEMd8qZnh3tH3uCS8dJ8OaEPb5bqgHi4IaTybDnqfvo1RVEde+/TvbixLEI+2J4XDGSoYylu+I+/wG+cie8GeI+/wmX1BGcKh7AtofySLTqzjFDrP0IoEDHhKIFpXwpG95Hm7BkF/JRhmTEkKe06cO6Yt10XJ9ktQyp2UNrh6xuBc8bl2uOGb2IKYd8a8ccgO73K2eTt4ec5lHjme2mAfUXzb64v1Q+ic8h/I//upg3xkxFbGHFXlTgUOIPV/yNh9VUCLjTYW7M/5+5hhulTYz3ssySGHNaagvmrno5aVUBryFl1NF41I/DepVn/ipVz0VoV4i9ngAg7U/IyGGHHBJmpx5WpZ7md6C3YjNaB52ZDCLZ0sQHcDpKMVkCLm0Ehuqx6SK37IMsK1krkc2JG1UGULGN6en34ugOE7ntsyG5I5lszuhlC6CpNPtUjHLnR84ChOnsYO4eKRk0TF7FonpH+hW6dKTUXZgNUrbNM/3LGtMyGXuAWXAeywAvWp2lYUu9eRb1n0aQEHe0b86+B9QSwMEFAACAAgAQ42ES+9ftoEPFgAASHUAABcAAAB1bml2ZXJzYWwvdW5pdmVyc2FsLnBuZ+3da1hSWb8AcMtuY95mpryUik3TZbqZ42ipKdplmrLUMk0zJcUkw2sGKAiUltpU+nbzUipdpsy8kJriDdE0qZykJhUShYzUhAAVN6Cw4dCpec/M1Puc53w437bPI4rutX9rr73W2v/1/8A64+u93chgkYGenp7Rjl+27tXTm9Wup6ffOW+O7i/3W/1v6H7MSNy7fbNeRZfVqO7NLJTnbk89vcrs+eqw2br3X8X/EpSop2fc9uF7BjPuboSe3vGBHVs99yWFigd8zq7BDXQMyq6mzGjWo6XOT1iKWnFztdFW332b32wO95hn4BmybcGZuq++yzu9c8GpX+bN+vrS7p9s897fHDcBlYXKTr8fSqf3+4OoBlWzsdVPxYThyX0Ih5ey+lLVJo4RiS7rcm3cwEtCKvrQ1AGQNHRlvxpraHHoxIw5/3ip6PIQBfc03Es2Irsd0Y6PwLVTQvf1rd73Iz4/1iIw/HrffhXGvJ2HF6213zV6+AvH1EXp97QI2Wk4PlFxB/582ennmMsRnx11yLbNo+b+XGDTTlxSh7WEhIU7tOjpG67/y4tHw8mjYSYkrYo/P9w740vVyVzvu/a9J37h5Phqwd+KfiyfM8NzF3j+LqP5/mFiWCK5kWH59/JyS9P2Wfae575w4h9tM2fAZvM2H1ryeZN57jL9tv3zpjy5Uj/VYmzP63K9AL3PTvi/QQaHZkMQBEEQBEEQBEEQBEEQBEEQBEEQBEEQBEEQBEEQBEEQBEEQBEEQBEEQBEEQBEEQBEEQBEEQBEEQBEEQBEEQBEEQBEEQBEEQBEEQBEEQBEEQBEEQBEEQBEEQBEEQBEEQBEEQBEEQBEEQBEEQBEEQBEEQBEEQBEEQBEEQBEEQBEEQBEEQBEEQBEEQBP3/QWOv48gqblcc8wsf/X7I9tEJ2+XzDG5+4XPfL8/wNFSuHPvhNpcZ1RP2j3KHeLpymV+F/+dywrrTpz4DdXXcZYr8vCI3DeeFt2w/SZsZOOOzKnroGmOW/Req/vSE7ZyUBUmrTyw88X+Aog3C4xigXDI1QuG7gZMvG5kwcori8dJsJf2NRbd9KXI/837WUP3TScf+OAUmugsDUxLKTP92iS2jhoZkCX04YM+z6yS4oj+xtMGTqAacxGIqaFFQda3MODyueWpY4oWYvqhX+90JsX4gsyprtIRhGyoAsRXIRCFSClIk1wqRIs6Pf206h7FpEZX/docrUJ1AjHYTYQqD3zti3vx+MZuBS+nIpRqHs9xVZRbY3yx6NwdZv6zB9feJECIQew8puwUDj+xn5Fox7VIG5zeyQwlicoWqFAEeVTyLI8kkChxDNbBNin7CH3EB497ZMdQTKqamGA6Ozs0Cx0glomfWrAZWH6jIZaiH9NnBBEaXpXMH/0XjWp9N4+2xfGby3WIkJagBWONLu6VNTnhHFIutkX/uVRCpj/nm8Vp4mtiVP+WtQHU1dDlSvq6V1rKJhPeXzgTMrQwuO68wuvOhCcYO6ur7K9LvwpstsOnnIYZBx/ph7ilKOLs0L4AcOn6bRH67FFav4i+TsjDG5Ot7mM2bA61lLJK8GqdlZKFPl2MR3YdhKg4zEhlJDwkp5tVWsCW5x/ZcKDldM62lq6Kf/tIYk6G2VsV6EcsA+8tDfq9cgfzbXqyZGFdjbcGoJbYe+funJmdHX+94uYKSMhGJ9EWb0VXvmrkdJVpNQ3b2VJVfaRqnBN7SreCnEd8NsVMOmoCcjDjEjBtvtoPSi7YBqPTdsy+4LD1isaQvaBOzqZzHnky7aNbQN15SfWtVag+ZdqJ7XakySOEP4rb9jqXUXO+t2G/TZ5m2MC8ddY6obIMVnTsqjhk5Fw26CpFHUN9LGtcC9htYxQbhIxurjz8Juh6bMfdds82/u4fKsFu0K0TGavKKI0hlh0ZV9cOiHuKAq7GXnXl7lnqSWX4/hxcWTKUB2JCH3Bgwr5hX4VYTHdVy7/qPpJ28bhUmnTPV7EkrXmIszTDYDvAFvkE37hbS/cOqt1F/PdhGi7NZtfU8S34UNbPLucChCpDeZVAL5LFeZyPpXNzjEZZz15qQY2Z3uQnNLOqWpqRgxbef+m1/xkl8TImXsh6wot3ApbASFktU0sBp/FE60j93fngq5xF5PHBmshiTM6fSRR+lnt4rYJR+t8t1fpRYHA8CJovuSBrN2jsSjli035l5QFUtdy+u4M/3Tvy5L6ZvGreGvlbnZ1YmEqtFAz/TkODIDmleQ7/9pz0zTgav9/WhNA6xjRbDjSUDqBF8fwqf7OOGqcKtyTm4TjdDpXLIT8f6V3R2o7fUiAJWlnY+ui9zz6t7YOuE2mpKiBhn5/A2lCYS2waOuWIdGKSxNNgajZLt/nx0wDuXokBfFIiTPu6pEU+eEzu17W2xjb6irFCUIFumdmO5Kfpb93yYrZ20z7EVPqm8FWBOZ27BkgCfKwWEwspfw4ADEV6h8cROscxJxt8nispum+ecYlQ5LRtk2Ljofhm0Ly+uM9YOPZcvCgdQYuBxH6Cgp3Pcl2ZorL3iOomUJXK6lBineLqa+l6jZMIltT9fL1J4TR1wwLjewXN6BfcnH+0lMDuHFIrr/ZW49x/35thIOWmOSBl/Q85xkws4RVSklpir0YTiR2+n3eTQZ1XGEUXBjRTwPQrHIE9covRvOz14sgIO03q84N2pCGZwuT5gXEhoHCL3PB+nIvQNAXwx2GOCbePaN3mDySppCUPmu9KNkxFKeidGx8E1g3FKkiIE+5hPfsd0B+ReqYH1R6jOTiTYwtBVmTXkw1UanEWgd8I1OkvRXN+bUPFLj+TaoF/A6vQecG9r1bZOs8fpdvfgKdfw8LZ3/kvQSieBh1MTDP/zgbpgGc4QsY/8JKaeais/H5eCVHyYs/QpcqAmoXMEz5LnKJxxwcI5LDpjLQ2pxsSJ7C14d3ji+KkpmyOuvVmOHztpbtTrbq3BVA6TMpJ0rYiZ2J/uNe2aoykFEpniMs9o4dy78rats6lhx0uqjToulFUEs0v5KlLPECAXT/vhAhub1qGl0kIc75URoik5qbAh9EMbqHwXfGqDxhrbgFZk0vIX3eOFhFUHCfciQtzVAwRyBi+Dp9EyLNmVFcXf90rNWnTTw7yedaUOjD6KCWIf41EVlj5IZL/xDwm4Ec1nvOYQdsYM1NaQtxP2gA0DXrGdzStxd/PrqYsBzEQ5jYfXeoWB2hKH9qNjdzuP7uIoHirpXN08sB90E1AHBPHkp7YB/O1CwsBV7qbmWGlSnfpHWF4jot/u40AtYHnQ07t7mcF+K+oMfbIsKSf8sqNKLc/BBM8Kf/PLJnJVefhhD9dXKI5HDmmNG9KLz6qr6WZuVFcPfrUDGKFfShMqe8YtKBH7pDRNk80tqWtJVGflEZriX+xvXdGmaPhvD2AFwrQK/WBGuv09DQFhes3gsMCf5GVaylDQGKBYZTqcyjGLoNNGW90nJ3h8xuREsPOW988Fo2KW4llXZTMD6abAhG00fu+69F7RTme1PwJRHL5H6h46DZQ0F3crLsrRq04VCg0rpzl91PG6qkk5TQRkZXRKpYkP/93568j6QN8eNAxxHmbuXfj2j5vPm7+NF46L+598JybW5rywyc3KGJSvOVuPqharOHhNrVVuyaXLQnvN2KxbvCeegAW5H7Mqy4jb1XzpqjEx51Gv7uqCTRfDzg1aA2cR6jcSzgM8nqLrNN5xNAw/aG7wayP+nbmq550mdGIiZVLVfN9KJN00iVTIFdrdncT4QkVr90j8YvsO/YfdmJHm0fOMQSDlvepAlXSxqD41UMVz3OQEeKD4QQkZm56PWtvlIkZGrqmegR0fYwJ+Sym1Ge9rWMo8JOD5LolWotZmGsGqA5qOsv51ZAn6XrAhTFDTejxJ7k+PAe8xfw0mhUosX024cwWj08o+Lmt2JVHKoO8m9gMb62a3JijRTFzKN905XPeUa1UvXN0FnSyz9r7W/FVkZLxiYfsiTnriqN/y7ITtFXRBb6jW92BqoPasrE/VDli/9NqwHsDcKgT8+esVsylOqYasq1cJIUxewsbvM2scHnZoXQF3Wn/WeNRYTVbPBu2WIpdXjdbrFDVpn4KvvUZWAsSVAqGRuKwcf27jwnYhi3tmk3iUSLft7bq6qINqxq/VLN1FVxE7WWDbyXrg6lrPMo0EaxXs9YpNznqxJx0W9+qdNczzPUN77203OrNm5IFZZqqLue5EGQzRt8j5m1CZblXv6sq3iadtbNfHW+mruqaFxIHF7qfv01IBCdXLONyPVm6jtppwCacLBicESqyV9fZPWzixWm7AcTSH9lX9D9gr4m6UznkWZlpKmQpeaoEoplNKUKsNl/q6lpa5OUW3vtvH+p5zLOUAp5QbwLxO17zqrh7pgEk3Hq2ZF8heXJTg1BRS7LKlTJNVQ3mJct1SduX5IPp4TdofRZHH+D750fGLT4Utq+AKf7gkLQx1UTueokur1lLyxDG9NzVtMM19lZzGICrObFKHkANyy4nkCjKRv3IAxaxnyWdX8mRq7tmjtZiSwhuYMofq4a4D1mSiC2AZ7sWoLU8+P4+ULWAnHLf6NBjc9L1ghBjLfdz5D2mHHNTbf1u1oMdhWXr2qDAhEpxSnsoffIVY+1uPtrbYy9vxwm3YftbkHwoHjXOze7o8gc10xqUHSt9eH/RbNtKld9YwXNxl91PbUIqSeqVmZx/pumUotTBmvYY9d7jo1/qhbQDXJElg/gIdOKuy0zh8YePTVyh3Wf4Au1leM+Dn4wac5Ge7yTkSP8p09wDmVCVXNcxRDb+eABRTS1CZNbQYk5kX0wKJ2qt4g6H+oIiyCpowzzny4+QVYZGkHmeau3XeNW9PR2WeX9ym/OFSufM5ypIXhKcRA+mDZ5/RLp3q0H4juJrZk9g8TDSaO2xGPYCzVFy+vTZCObFKnI8TcI/fsw1wwjNHeEU/Bs0NU6btWX1WfLo3vW5R3aoqMb68Ocsk0i5z4WRJ8YYut8NVdO3gS2KHZ/TBbSKGSTL+9xw/VS/vRbC7vRxc339z6HbBEjmbocEo6lnE2P0vSptbfgdJw/koSYUfu5wWRLAKgQsWl6um6KpkIdpD1eeMM5hUxvTl16pCNz7ANRFMjtzx9ofNrRvPD2e6+8VInIzn5oQtQFMda4ewk1m5ncTC8D+DHMexh/PtrJZligngvRK2KTo7iql9+vYiu3VRUVTtpP1kP7KTBzYMjWjCOIuLBh2By090g95NRgUu9MZ3lL/d51kWPZnFousCsCT/bcGz0PB2Q23PaeyJDJ/qEtHClpLigm5Pqr47aU+DQbTf4L3TNGxyaa1Asce0j2vCOp6Hp6RyCNTZWIpPfll1qw1x8gXdPtriibABcELDww7y085+r+/HH0vXXgyXRl1qM++lTLvweWRp3jqww13TbG8sF4u6nWGHuvmOmyIBkKppJMIWtKfsHp3COS/9eH9Tnre89IETfReICl85Kqi7aim4DF1MoLuShO/RqPQeriI0g6aoo6FuKOSJK+iGcbIx+xRVIHelO+6Yb81VuYlXTexLd8n4etKvtgHL8cxI4US1LpDKcV0+GlPbn4zmDQcyjyEmG3RhxESnHd9t4TF+fphfLvHNtxQOqAuseKAEx5Cpnma1mpCVbY3FHdNuZMOjZ4JkjuHChkTEhvTV7IMLSln1ZkQhWUGPPyLFVkxN+/MPKR7d8XPDVOMWZ+yJVrugBDSxtUmuqjXz05R30agJlHMJsGC5Ta5/9yvzO8KEye4dG8QwHjqbPOKdYzm30mCruAEduh/bGd+n4hSvo7jYAOfqB8/AE1dY1Yi67Uu0cJtWrsrSffcDa/4WwSFVoHDk3I+VQ4mbTVVShkv97C57fmRnIW04JgsTbGef2XN2iI1OP39rP3GvZiKX0aQaCH1NSCqkkoDSRjvyVGc458qj+2brH90nmR7UXdxuU7SPAo0wOQpEaWfqwj6C+AQ2WYr5Bk9LFLOp2HRp/0ysxKG9j7/BPS1mXdeHpy1o2v5pUTI6J5QI9KR1fROsUk7sreA38u2GsEUybNPkH17XwgOtvXSL8Eal3fd0n2kf8vRLnPa7jvVY/3wbypQ/2anJuzBgajybfFAXPsfKd1XzRrylE0T+46MDR6m31ysWhWLu9Cq37WTVHI+ZWp7yePwdSBRkbgRczomJk7F/rYWhOkahlrEQalYVnZmJtpMOSNF8fg1C+wpFGbBqm1U5/0zY6fsfntBUS7wUSVaODWoLrJ0UPz0eD4qAge+2z/6QLFCxXKqGDSsHR58svJrhc6PsuZ92QBM1ugxBwFMEXjymfUXiPa69eVvBkuGM/CLnXIeHH3MBJH0f96mIfQtEyRs7kG/QyTCAujOWeC/CNavLtPFfK3v/e/mYiu98tTQ1cBh9PfnpW9Dt8AQH4YNH8LNAxQDbb3kuyUr3MDoGt7L/c7UntUySPdtggnervJ3NWjeEp6vAvbEjzrFMEVW3RDmzLTXPFju+ja7Y8WGA4MuLxoPCBeyvZZefiIyjUjmjaZxm84fw3g310666yutWkqDb0nWoj+mYkwf1gUV7mfho/Ki0eET9R5y2MpZ/1q6ZA1rexJUJj328ZTZuj3Xzdffbs0KtegROhv/ao4XBQ6pC92lfbIcBl3f45E9efpJfvKs3cSIb2I2WgGuSeQzuBZUeTQHwh6L/TGhYbmQKHvnB14VOaAi83KZsNKPrIgWGZ0bJ/JazKrsRKusHcrmd85bwUWsXHB1N5+dYXUNop9k4T6RVE14LPvEhHVOAUjLCtPGhrfwaXz0cubS3sitF9aFSY0ePCf2ei2SNmiweewOtTX+g6Os/b4uePmB4vQZ+FvESEDlW47tELuxJ+3J6OQamyGq92rmfsiRnbyibZ59xUJt3OlHSxehVxYxWTr0xZ9QR3lcyzbZXNsTSn131MWMDu51eeLht0C4wWSckVny4ykGZ3biMxfzd7SPUaVSA3+r2FqVBNokvUs5TgRHNMiZqNK95ODESY9qIifCSZCJDRxbghAtOoJv4vVbXPuwouZ+6TH6FmnI4bgHhfx4ZsidvGjoZls4BWQv/mlQr4Hqcv8uefn+XWBg2yupgKxO1F5v3wrRX7YkljT2eZbzxkpzpZXPf5FRUyw3P3MYJ+4GKURL3WPSq+B7RmR6/R0Iy0ydfPc1mkBQ/NTbsMpQ9m3rOWhHHMv2Lkot6fZUkCfljQ68mukAzTp0q6F/Q3queXUFIRtjGgu7Jg6fNsR+SQZLBtgyY8kNkMjDNlApkzsx/ZAB1QyKV8zujYk6Wnc3n+cGWmEUfcpWoXfb//I+e/p45s+xf32pZraIFyQeokv3/yH86zrFR6zqD+datX0gHnjg5T7/noY1aANNmKg+x921m+1+x/Pwg7k++a9+3MrRgnOeuGZH/aTfMVgmcUbAMe+2R3xMs48fPK6qNu74oEGyYHw6IKFo1auvsUy3mM7+QomR51FDlItA2gDxGJYNohaRRaoD0vvClXTjrvtL/uH8oCLO7LTyT9KbnvZ7ua8c2760Vmw+l/hdQSwMEFAACAAgAQ42ESzeoczFKAAAAawAAABsAAAB1bml2ZXJzYWwvdW5pdmVyc2FsLnBuZy54bWyzsa/IzVEoSy0qzszPs1Uy1DNQsrfj5bIpKEoty0wtV6gAigEFIUBJoRLINUJwyzNTSjJAKizNEIIZqZnpGSW2ShaW5nBBfaCZAFBLAQIAABQAAgAIAEKNhEu27fNMcQQAAAQRAAAdAAAAAAAAAAEAAAAAAAAAAAB1bml2ZXJzYWwvY29tbW9uX21lc3NhZ2VzLmxuZ1BLAQIAABQAAgAIAEKNhEtN8AC3sQMAADkPAAAnAAAAAAAAAAEAAAAAAKwEAAB1bml2ZXJzYWwvZmxhc2hfcHVibGlzaGluZ19zZXR0aW5ncy54bWxQSwECAAAUAAIACABCjYRLOAFxQrQCAABUCgAAIQAAAAAAAAABAAAAAACiCAAAdW5pdmVyc2FsL2ZsYXNoX3NraW5fc2V0dGluZ3MueG1sUEsBAgAAFAACAAgAQo2ESzg/xxyEAwAASg4AACYAAAAAAAAAAQAAAAAAlQsAAHVuaXZlcnNhbC9odG1sX3B1Ymxpc2hpbmdfc2V0dGluZ3MueG1sUEsBAgAAFAACAAgAQo2ES9Ca6ouXAQAAHgYAAB8AAAAAAAAAAQAAAAAAXQ8AAHVuaXZlcnNhbC9odG1sX3NraW5fc2V0dGluZ3MuanNQSwECAAAUAAIACABCjYRLPTwv0cEAAADlAQAAGgAAAAAAAAABAAAAAAAxEQAAdW5pdmVyc2FsL2kxOG5fcHJlc2V0cy54bWxQSwECAAAUAAIACABCjYRL2ZyjN3QAAAB0AAAAHAAAAAAAAAABAAAAAAAqEgAAdW5pdmVyc2FsL2xvY2FsX3NldHRpbmdzLnhtbFBLAQIAABQAAgAIAESUV0cjtE77+wIAALAIAAAUAAAAAAAAAAEAAAAAANgSAAB1bml2ZXJzYWwvcGxheWVyLnhtbFBLAQIAABQAAgAIAEKNhEtfiFvqaggAAJEgAAApAAAAAAAAAAEAAAAAAAUWAAB1bml2ZXJzYWwvc2tpbl9jdXN0b21pemF0aW9uX3NldHRpbmdzLnhtbFBLAQIAABQAAgAIAEONhEvvX7aBDxYAAEh1AAAXAAAAAAAAAAAAAAAAALYeAAB1bml2ZXJzYWwvdW5pdmVyc2FsLnBuZ1BLAQIAABQAAgAIAEONhEs3qHMxSgAAAGsAAAAbAAAAAAAAAAEAAAAAAPo0AAB1bml2ZXJzYWwvdW5pdmVyc2FsLnBuZy54bWxQSwUGAAAAAAsACwBJAwAAfTUAAAAA"/>
  <p:tag name="ISPRING_PRESENTATION_TITLE" val="江山如画中国风答辩模板（赠送素材）"/>
  <p:tag name="KSO_WPP_MARK_KEY" val="cb1a002f-66f9-48f2-8b1a-3bfe556e4b6a"/>
  <p:tag name="COMMONDATA" val="eyJoZGlkIjoiYjc0Y2IyNGY0ZGE5OWUxMTE3NWUwMjAwNzNhN2VmYjgifQ=="/>
  <p:tag name="commondata" val="eyJoZGlkIjoiNDJhNmRkNzViNjZjOGM5ZmM5NmM2ZGNkODZhMjZmMWY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蛋破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WPS 演示</Application>
  <PresentationFormat>宽屏</PresentationFormat>
  <Paragraphs>93</Paragraphs>
  <Slides>13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汉仪昌黎宋刻本(原版)W</vt:lpstr>
      <vt:lpstr>华文隶书</vt:lpstr>
      <vt:lpstr>楷体</vt:lpstr>
      <vt:lpstr>华文中宋</vt:lpstr>
      <vt:lpstr>汉仪颜楷W</vt:lpstr>
      <vt:lpstr>Calibri</vt:lpstr>
      <vt:lpstr>微软雅黑</vt:lpstr>
      <vt:lpstr>Arial Unicode MS</vt:lpstr>
      <vt:lpstr>等线</vt:lpstr>
      <vt:lpstr>蛋破壳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蛋破壳</Company>
  <LinksUpToDate>false</LinksUpToDate>
  <SharedDoc>false</SharedDoc>
  <HyperlinksChanged>false</HyperlinksChanged>
  <AppVersion>14.0000</AppVersion>
  <HyperlinkBase>蛋破壳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蛋破壳</dc:title>
  <dc:creator>蛋破壳</dc:creator>
  <cp:keywords>蛋破壳</cp:keywords>
  <dc:description>蛋破壳</dc:description>
  <dc:subject>蛋破壳</dc:subject>
  <cp:category>蛋破壳</cp:category>
  <cp:lastModifiedBy>周静研</cp:lastModifiedBy>
  <cp:revision>571</cp:revision>
  <dcterms:created xsi:type="dcterms:W3CDTF">2017-11-20T01:36:00Z</dcterms:created>
  <dcterms:modified xsi:type="dcterms:W3CDTF">2024-02-23T01:19:14Z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47DC2C284C3D41EAB0D4673F801C9CE2</vt:lpwstr>
  </property>
</Properties>
</file>