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600" r:id="rId3"/>
    <p:sldId id="510" r:id="rId4"/>
    <p:sldId id="511" r:id="rId5"/>
    <p:sldId id="539" r:id="rId6"/>
    <p:sldId id="544" r:id="rId7"/>
    <p:sldId id="545" r:id="rId8"/>
    <p:sldId id="546" r:id="rId9"/>
    <p:sldId id="547" r:id="rId10"/>
    <p:sldId id="548" r:id="rId11"/>
    <p:sldId id="541" r:id="rId12"/>
    <p:sldId id="543" r:id="rId13"/>
    <p:sldId id="540" r:id="rId15"/>
    <p:sldId id="538" r:id="rId16"/>
    <p:sldId id="550" r:id="rId17"/>
    <p:sldId id="554" r:id="rId18"/>
    <p:sldId id="555" r:id="rId19"/>
    <p:sldId id="556" r:id="rId20"/>
    <p:sldId id="557" r:id="rId21"/>
    <p:sldId id="551" r:id="rId22"/>
    <p:sldId id="552" r:id="rId23"/>
    <p:sldId id="558" r:id="rId24"/>
    <p:sldId id="559" r:id="rId25"/>
    <p:sldId id="267" r:id="rId26"/>
    <p:sldId id="560" r:id="rId27"/>
    <p:sldId id="561" r:id="rId28"/>
    <p:sldId id="562" r:id="rId29"/>
    <p:sldId id="563" r:id="rId30"/>
    <p:sldId id="564" r:id="rId31"/>
    <p:sldId id="565" r:id="rId32"/>
    <p:sldId id="566" r:id="rId33"/>
    <p:sldId id="569" r:id="rId34"/>
    <p:sldId id="570" r:id="rId35"/>
    <p:sldId id="571" r:id="rId36"/>
    <p:sldId id="572" r:id="rId37"/>
    <p:sldId id="573" r:id="rId38"/>
    <p:sldId id="574" r:id="rId39"/>
    <p:sldId id="575" r:id="rId40"/>
    <p:sldId id="576" r:id="rId41"/>
    <p:sldId id="577" r:id="rId42"/>
    <p:sldId id="578" r:id="rId43"/>
    <p:sldId id="579" r:id="rId44"/>
    <p:sldId id="580" r:id="rId45"/>
  </p:sldIdLst>
  <p:sldSz cx="12192000" cy="6858000"/>
  <p:notesSz cx="7103745" cy="10234295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2317"/>
    <a:srgbClr val="FE4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78" y="-1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gs" Target="tags/tag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352B-725C-4394-80EF-2F9217B67C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004FD-2E22-4A58-A6D8-6C1C8794DB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22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55FC-4EBA-432F-B1C8-CD03A6EE4D24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6EF52-A161-4CDA-8D9C-D9149CC2C1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BB9B6E86-A6BB-48CD-A263-B8E28C700D4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FE1E4F4C-FBC5-40C9-BF6F-0796B22E846A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祥云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810" y="-1905"/>
            <a:ext cx="12196445" cy="6860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36575" y="1797685"/>
            <a:ext cx="10174605" cy="1322069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sz="48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儒道兼济</a:t>
            </a:r>
            <a:endParaRPr lang="zh-CN" sz="48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090295" y="1972310"/>
            <a:ext cx="10174605" cy="107632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zh-CN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子曰：天何言哉。四时行焉，百物生焉，天何言哉？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文本框 22"/>
          <p:cNvSpPr txBox="1"/>
          <p:nvPr/>
        </p:nvSpPr>
        <p:spPr>
          <a:xfrm>
            <a:off x="440690" y="486410"/>
            <a:ext cx="1135824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defTabSz="914400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盘古开天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天地浑沌如鸡子，盘古生其中。万八千岁，天地开辟，阳清为天，阴浊为地。盘古在其中，一日九变，神于天，圣于地。天日高一丈，地日厚一丈，盘古日长一丈，如此万八千岁。天数极高，地数极深，盘古极长。后乃有三皇。数起于一，立于三，成于五，盛于七，处于九，故天去地九万里。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 defTabSz="914400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---三国时期吴国徐整著《三五历纪》</a:t>
            </a:r>
            <a:endParaRPr lang="zh-CN" altLang="en-US" sz="3600" b="1" dirty="0">
              <a:latin typeface="Lao UI" panose="020B0502040204020203" pitchFamily="34" charset="0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754505" y="1748155"/>
            <a:ext cx="10174605" cy="1568449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子贡问曰：贫而不谄，富而不骄，何如？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子曰：可也。未若贫而乐，富而好礼者也。</a:t>
            </a:r>
            <a:endParaRPr altLang="zh-CN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36955" y="1004570"/>
            <a:ext cx="1045400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子曰：“吾十有五而志于学，三十而立，四十而不惑，五十而知天命，六十而耳顺，七十而从心所欲，不逾矩。”             （《</a:t>
            </a:r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论语</a:t>
            </a:r>
            <a:r>
              <a:rPr lang="en-US"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</a:t>
            </a: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为政》）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009015" y="777875"/>
            <a:ext cx="10174605" cy="4030980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1.子游、子夏问孝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子游问孝。子曰：今之孝者，是谓能养。至于犬马，皆能有养；不敬，何以别乎？"(《论语·为政》)</a:t>
            </a:r>
            <a:endParaRPr 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子夏问孝。子曰：色难。有事，弟子服其劳，有酒食，先生馔，曾是以为孝乎？"（《论语·为政》）</a:t>
            </a:r>
            <a:endParaRPr 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36955" y="1004570"/>
            <a:ext cx="1045400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父母在，不远游，游必有方。（《论语·里仁》）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父母之年，不可不知也。一则以喜，一则以惧。（《论语·里仁》）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35480" y="1147445"/>
            <a:ext cx="1045400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老吾老以及人之老，幼吾幼以及人之幼</a:t>
            </a:r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(《孟子·梁惠王上》)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36955" y="1004570"/>
            <a:ext cx="1045400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2.仁者不忧，知者不惑，勇者不惧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子曰：</a:t>
            </a:r>
            <a:r>
              <a:rPr 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己欲立而立人，己欲达而达人，能近取譬，可谓仁之方也已。</a:t>
            </a:r>
            <a:endParaRPr 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36955" y="1004570"/>
            <a:ext cx="1045400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子张问仁于孔子。孔子曰：‘能行五者于天下，为仁矣。请问之，曰：‘恭、宽、信、敏、惠’。”“恭”，自敬自重;“宽”，与人宽厚;“信”，守信于令、于事;“敏”，治事敏疾;“惠”即“养民也惠”“因民之所利而利之”(《论语·尧曰》)。能行此五者于天下就能“恭则不侮，宽则得众，信则人任焉，敏则有功，惠则足以使人”（《论语·阳货》）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906780" y="154940"/>
            <a:ext cx="10174605" cy="452310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zh-CN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zh-CN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（1）</a:t>
            </a:r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仁者不忧</a:t>
            </a: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春有百花秋有月，夏有凉风冬有雪。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若无闲事挂心头，便是人间好时节。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009015" y="328295"/>
            <a:ext cx="10174605" cy="107632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一、儒家的自然生命境界</a:t>
            </a:r>
            <a:r>
              <a:rPr 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天人合一</a:t>
            </a: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455" y="2181225"/>
            <a:ext cx="3642360" cy="3932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50" y="2181225"/>
            <a:ext cx="2773680" cy="38233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10" y="2126615"/>
            <a:ext cx="3340100" cy="410273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009015" y="777875"/>
            <a:ext cx="10174605" cy="6000749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宽</a:t>
            </a: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子贡问曰：有一言，而可以终身行之者乎。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子曰：其恕乎！己所不欲，勿施于人。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或曰:以德报怨，何如?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子曰:何以报德?以直报怨，以德报德。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</a:t>
            </a:r>
            <a:r>
              <a:rPr 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《论语</a:t>
            </a:r>
            <a:r>
              <a:rPr 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·</a:t>
            </a: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宪问》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753745" y="154940"/>
            <a:ext cx="10695305" cy="6000750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zh-CN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zh-CN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信</a:t>
            </a: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人而无信,不知其可也</a:t>
            </a:r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大车无輗,小车无軏,其何以行之哉?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    (《论语·为政》)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人之生也直，罔之生也幸而免。"(《论语·雍也》)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有子曰：信近于义，言可复也；恭近于礼，远耻辱也；因不失其亲，亦可宗也</a:t>
            </a:r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(《论语·学而》)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835025" y="573405"/>
            <a:ext cx="10174605" cy="5507989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zh-CN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智者不惑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樊迟问老师什么是"知"（智）的时候，老师就说了两个字，叫作"知人"。    (《论语·颜渊》)</a:t>
            </a: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学生再问老师，知人以后要做什么呢？老师又说："举直错诸枉，能使枉者直。"    (《论语·颜渊》）</a:t>
            </a: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怎样才能知人呢？孔子说要"视其所以，观其所由，察其所安。人焉哉？人焉哉？"  （《论语·为政》）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  <a:ln>
            <a:solidFill>
              <a:srgbClr val="672317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884555" y="622935"/>
            <a:ext cx="9810115" cy="3538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子路问曰："子行三军，则谁与？"</a:t>
            </a: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子曰："暴虎冯河，死而无悔者，吾不与也。"</a:t>
            </a: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"必也临事而惧，好谋而成者也。"</a:t>
            </a: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（《论语·述而》）</a:t>
            </a: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21030" y="1337945"/>
            <a:ext cx="1094930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子曰："多闻，择其善者而从之；多见而识之；知之次也。"（《论语·述而》）</a:t>
            </a: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sz="3200" b="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孔子认为</a:t>
            </a:r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人的智慧的得来，其实有四个等级。第一等叫"生而知之者"。第二等就是"学而知之者"。第三等是"困而学之"的人。最次一等就是"困而不学"。</a:t>
            </a: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"知之者不如好之者，好之者不如乐之者。"</a:t>
            </a: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（《论语·雍也》）</a:t>
            </a:r>
            <a:endParaRPr 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138555" y="1370965"/>
            <a:ext cx="9915525" cy="255333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老庄哲学</a:t>
            </a: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战国时儒墨道法百家争鸣，道家的无为而治，儒家的仁爱，法家的以法为本，墨家的兼爱、非攻、尚贤。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209675" y="802005"/>
            <a:ext cx="9915525" cy="4030979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老子（约公元前571年—公元前471年），字伯阳，谥号聃，又称李耳（古时“老”和“李”同音；“聃”和“耳”同义），曾做过周朝“守藏室之官”（管理藏书的官员），是中国伟大的哲学家和思想家之一，道家学派创始人，被道教尊为教祖，世界文化名人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93340" y="730250"/>
            <a:ext cx="6617335" cy="70675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二、道家的人格理想</a:t>
            </a:r>
            <a:endParaRPr lang="zh-CN" altLang="en-US" sz="4000" b="1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495" y="367030"/>
            <a:ext cx="6164580" cy="59359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137920" y="373380"/>
            <a:ext cx="9915525" cy="50158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世界本原</a:t>
            </a:r>
            <a:r>
              <a:rPr 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道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道可道,非常道;名可名,非常名。无名,天地之始;有名,万物之母。故常无欲,以观其妙;常有欲,以观其徼。此两者同出而异名,同谓之玄,玄之又玄,众妙之门。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道生一,一生二,二生三,三生万物。万物负阴而抱阳,冲气以为和。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130" y="1073785"/>
            <a:ext cx="7266305" cy="412305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7797165" y="373380"/>
            <a:ext cx="3256280" cy="1568449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3" name="TextBox 82"/>
          <p:cNvSpPr txBox="1"/>
          <p:nvPr/>
        </p:nvSpPr>
        <p:spPr>
          <a:xfrm>
            <a:off x="7925435" y="1842770"/>
            <a:ext cx="3195320" cy="255333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气、精、神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气韵生动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39445" y="579120"/>
            <a:ext cx="11189970" cy="5292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</a:t>
            </a: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孔子（公元前551年9月28日―公元前479年4月11日），子姓，孔氏，名丘，字仲尼，生于春秋时期鲁国陬邑（今山东省曲阜市）。中国著名的思想家、教育家，与弟子周游列国十四年，晚年修订六经，即《诗》《书》《礼》《乐》《易》《春秋》。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孟子(约前372年-前289年)，姬姓，孟氏，名轲，字号不详（子舆、子居等字表皆出自伪书，或后人杜撰），战国时期邹国（今山东邹城市）人。伟大的思想家、教育家，儒家学派的代表人物，与孔子并称“孔孟”。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137920" y="373380"/>
            <a:ext cx="9915525" cy="50158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反者道之动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天下皆知美之为美，斯恶已；皆知善之为善，斯不善已。故有无相生，难易相成，长短相形，高下相倾，音声相和，前後相随。是以圣人处无为之事，行不言之教，万物作焉而不辞，生而不有，为而不恃，功成而弗居。夫惟弗居，是以不去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137920" y="373380"/>
            <a:ext cx="9915525" cy="452310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无为而无不为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人法地，地法天，天法道，道法自然。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无为无不为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大巧若拙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散木长生 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137920" y="373380"/>
            <a:ext cx="9915525" cy="452310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4.</a:t>
            </a:r>
            <a:r>
              <a:rPr lang="en-US"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不争</a:t>
            </a:r>
            <a:endParaRPr lang="en-US"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人之生也柔弱，其死也坚强。万物草木之生也柔脆，其死也枯槁。故坚强者死之徒，柔弱者生之徒 。</a:t>
            </a:r>
            <a:endParaRPr lang="en-US"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en-US"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水善万物而不争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天下莫柔弱于水，而攻坚强者莫能胜。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en-US"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137920" y="373380"/>
            <a:ext cx="9915525" cy="3538220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5.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回到赤子的状态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五色令人目盲； 五音令人耳聋； 五味令人口爽； 驰骋田猎，令人心发狂； 难得之货，令人行妨。是以圣人为腹不为目，故去彼取此。 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137920" y="272415"/>
            <a:ext cx="9915525" cy="4030980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二、庄子和《庄子》</a:t>
            </a:r>
            <a:endParaRPr lang="zh-CN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庄子何其人庄子（约前369－前286），战国中期哲学家，庄氏，名周，汉族，蒙（今安徽蒙城，又说河南商丘、山东东明）人。是我国先秦（战国）时期伟大的思想家、哲学家、文学家。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1300" y="215900"/>
            <a:ext cx="5135245" cy="61290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137920" y="272415"/>
            <a:ext cx="9915525" cy="501586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en-US"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大小之辩       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惠子相梁,庄子往见之。或谓惠子曰：“庄子来,欲代子相。”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于是惠子恐,搜于国中,三日三夜。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庄子往见之,曰：“南方有鸟,其名为鹓鶵，子知之乎?夫鹓鶵发于南海,而飞于北海；非梧桐不止,非练实不食,非醴泉不饮。于是鸱(chī)得腐鼠,鹓鶵过之,仰而视之曰：‘吓 (hè)!’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今子欲以子之梁国相而吓我邪(yé)?”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2100" y="1147445"/>
            <a:ext cx="11362690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惠子谓庄子曰：“魏王贻我大瓠之种，我树之成，而实五石。以盛水浆，其坚不能自举也。剖之以为瓢，则瓠落无所容。非不呺然大也，吾为其无用而掊之。”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庄子曰：“夫子固拙于用大矣。宋人有善为不龟手之药者，世世以洴澼絖为事。客闻之，请买其方百金。聚族而谋曰：‘我世世为洴澼絖[píng pì kuàng] ，不过数金，今一朝而鬻技百金，请与之。’客得之，以说吴王。越有难，吴王使之将，冬，与越人水战，大败越人。裂地而封之。能不龟手一也，或以封，或不免于洴澼絖，则所用之异也。今子有五石之瓠，何不虑以为大樽，而浮于江湖，而忧其瓠落无所容？则夫子犹有蓬之心也夫！”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137920" y="272415"/>
            <a:ext cx="9915525" cy="5507989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北冥有鱼，其名曰鲲。鲲之大，不知其几千里也；化而为鸟，其名为鹏。鹏之背，不知其几千里也；怒而飞，其翼若垂天之云。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覆杯水于坳堂之上，则芥为之舟；置杯焉则胶，水浅而舟大也。风之积也不厚，则其负大翼也无力，故九万里则风斯在下矣。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137920" y="272415"/>
            <a:ext cx="9915525" cy="6000749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蜩与学鸠笑之曰：“我决起而飞，抢榆枋，时则不至，而控于地而已矣；奚以之九万里而南为？”适莽苍者，三飡而反，腹犹果然；适百里者，宿舂粮；适千里者，三月聚粮。之二虫又何知？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小知不及大知，小年不及大年。奚以知其然也？朝菌不知晦朔，蟪蛄不知春秋，此小年也。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楚之南有冥灵者，以五百岁为春，五百岁为秋；上古有大椿者，以八千岁为春，八千岁为秋。而彭祖乃今以久特闻，众人匹之，不亦悲乎？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009015" y="777875"/>
            <a:ext cx="10174605" cy="3538219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zh-CN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论语者，孔子应答弟子、时人及弟子相与言而接闻于夫子之语也。当时弟子各有所记，夫子既卒，门人相与辑而论纂，故谓之《论语》。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----</a:t>
            </a:r>
            <a:r>
              <a:rPr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《汉书·艺文志》</a:t>
            </a: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altLang="zh-CN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652270" y="541020"/>
            <a:ext cx="9165590" cy="452310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总有路可走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支离疏者 ，颐隐於脐，肩高於顶，会撮指天，五管在上，两髀为脇。挫针治繲，足以餬口；鼓筴播精，足以食十人。上徵武士，则支离攘臂而游於其间；上有大役，则支离以有常疾不受功；上与病者粟，则受三钟与十束薪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        </a:t>
            </a:r>
            <a:r>
              <a:rPr 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《庄子·人间世》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009015" y="777875"/>
            <a:ext cx="10174605" cy="4523104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  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外化内不化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《人间世》</a:t>
            </a:r>
            <a:r>
              <a:rPr lang="en-US" altLang="zh-CN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: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天下有大戒二，其一命也，其一义也。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形莫若就，心莫若和，就不欲入，和不欲出，形就而入，且为颠为灭，为崩为蹶，心和而出，且为声为名，为妖为孽。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边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255"/>
            <a:ext cx="12221210" cy="687451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009015" y="777875"/>
            <a:ext cx="10174605" cy="3538219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zh-CN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 </a:t>
            </a: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达生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达生之情者，不务生之所无以为，达命之情者，不务命知之所无奈何。</a:t>
            </a:r>
            <a:endParaRPr lang="zh-CN" altLang="en-US" sz="3200">
              <a:solidFill>
                <a:srgbClr val="672317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3200">
                <a:solidFill>
                  <a:srgbClr val="67231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lang="zh-CN" altLang="en-US" sz="3200">
              <a:solidFill>
                <a:srgbClr val="67231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1650" y="385445"/>
            <a:ext cx="1118806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子路、曾皙、冉有、公西华侍坐。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子曰：“以吾一日长乎尔，毋吾以也。居则曰：‘不吾知也。’如或知尔，则何以哉？”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子路率尔而对曰：“千乘之国，摄乎大国之间，加之以师旅，因之以饥馑；由也为之，比及三年，可使有勇，且知方也。”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夫子哂之。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2285" y="1385570"/>
            <a:ext cx="111880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“求，尔何如？”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对曰：“方六七十，如五六十，求也为之，比及三年，可使足民。如其礼乐，以俟君子。”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1650" y="1100455"/>
            <a:ext cx="111880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“赤，尔何如？”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对曰：“非曰能之，愿学焉。宗庙之事，如会同，端章甫，愿为小相焉。”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1650" y="385445"/>
            <a:ext cx="1118806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“点，尔何如？”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鼓瑟希，铿尔，舍瑟而作，对曰：“异乎三子者之撰。”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子曰：“何伤乎？亦各言其志也！”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曰：“莫春者，春服既成，冠者五六人，童子六七人，浴乎沂，风乎舞雩，咏而归。”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夫子喟然叹曰：“吾与点也。”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1650" y="385445"/>
            <a:ext cx="1118806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三子者出，曾皙后。曾皙曰：“夫三子者之言何如？”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子曰：“亦各言其志也已矣！”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曰：“夫子何哂由也？”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6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曰：“为国以礼，其言不让，是故哂之。唯求则非邦也与？安见方六七十，如五六十而非邦也者？唯赤则非邦也与？宗庙会同，非诸侯而何？赤也为之小，孰能为之大？”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JhNmRkNzViNjZjOGM5ZmM5NmM2ZGNkODZhMjZmMWY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4123</Words>
  <Application>WPS 演示</Application>
  <PresentationFormat>自定义</PresentationFormat>
  <Paragraphs>228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仿宋</vt:lpstr>
      <vt:lpstr>Arial Unicode MS</vt:lpstr>
      <vt:lpstr>Calibri</vt:lpstr>
      <vt:lpstr>Lao UI</vt:lpstr>
      <vt:lpstr>Segoe UI Symbol</vt:lpstr>
      <vt:lpstr>方正苏新诗柳楷简体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古典梅花</dc:title>
  <dc:creator>第一PPT模板网-WWW.1PPT.COM</dc:creator>
  <cp:keywords>第一PPT模板网-WWW.1PPT.COM</cp:keywords>
  <cp:lastModifiedBy>周静研</cp:lastModifiedBy>
  <cp:revision>59</cp:revision>
  <dcterms:created xsi:type="dcterms:W3CDTF">2017-06-29T07:45:00Z</dcterms:created>
  <dcterms:modified xsi:type="dcterms:W3CDTF">2024-02-23T00:58:14Z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17AA64BEBEC14595B931BC70FC75853C_12</vt:lpwstr>
  </property>
</Properties>
</file>