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532" r:id="rId3"/>
    <p:sldId id="458" r:id="rId5"/>
    <p:sldId id="466" r:id="rId6"/>
    <p:sldId id="507" r:id="rId7"/>
    <p:sldId id="560" r:id="rId8"/>
    <p:sldId id="559" r:id="rId9"/>
    <p:sldId id="459" r:id="rId10"/>
    <p:sldId id="561" r:id="rId11"/>
    <p:sldId id="475" r:id="rId12"/>
    <p:sldId id="562" r:id="rId13"/>
    <p:sldId id="461" r:id="rId14"/>
    <p:sldId id="525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303D4A"/>
    <a:srgbClr val="16233E"/>
    <a:srgbClr val="404040"/>
    <a:srgbClr val="F2F2F2"/>
    <a:srgbClr val="C00000"/>
    <a:srgbClr val="1D2F53"/>
    <a:srgbClr val="21355F"/>
    <a:srgbClr val="0C0D3A"/>
    <a:srgbClr val="08092A"/>
    <a:srgbClr val="0C0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748" autoAdjust="0"/>
    <p:restoredTop sz="96125" autoAdjust="0"/>
  </p:normalViewPr>
  <p:slideViewPr>
    <p:cSldViewPr snapToGrid="0">
      <p:cViewPr>
        <p:scale>
          <a:sx n="82" d="100"/>
          <a:sy n="82" d="100"/>
        </p:scale>
        <p:origin x="714" y="7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EB56D-8CE9-4373-8A52-41A16D59EB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5878-442F-4C3E-867E-6423E58B44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3AE33-8F05-4698-B54E-59BD18E2F0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墙壁&#10;&#10;已生成高可信度的说明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800926" y="6383452"/>
            <a:ext cx="13811835" cy="576775"/>
            <a:chOff x="-401955" y="6414868"/>
            <a:chExt cx="13811835" cy="57677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7" b="45175"/>
            <a:stretch>
              <a:fillRect/>
            </a:stretch>
          </p:blipFill>
          <p:spPr>
            <a:xfrm>
              <a:off x="-401955" y="6414868"/>
              <a:ext cx="7143750" cy="5767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7" b="45175"/>
            <a:stretch>
              <a:fillRect/>
            </a:stretch>
          </p:blipFill>
          <p:spPr>
            <a:xfrm>
              <a:off x="6266130" y="6414868"/>
              <a:ext cx="7143750" cy="57677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.png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4.xml"/><Relationship Id="rId2" Type="http://schemas.openxmlformats.org/officeDocument/2006/relationships/image" Target="../media/image7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" y="0"/>
            <a:ext cx="12190892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68595" y="1323340"/>
            <a:ext cx="1290320" cy="38214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法术势合</a:t>
            </a:r>
            <a:endParaRPr lang="zh-CN" altLang="en-US" sz="7200" dirty="0">
              <a:solidFill>
                <a:schemeClr val="bg1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847097" y="4272798"/>
            <a:ext cx="74675" cy="74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餐桌, 鲜花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872" y="3332325"/>
            <a:ext cx="3344630" cy="32613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86774">
            <a:off x="9421227" y="-1754884"/>
            <a:ext cx="3484527" cy="4506845"/>
          </a:xfrm>
          <a:prstGeom prst="rect">
            <a:avLst/>
          </a:prstGeom>
        </p:spPr>
      </p:pic>
      <p:pic>
        <p:nvPicPr>
          <p:cNvPr id="11" name="骆集益 - 桃源仙居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fade in="5000.000000" out="50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3918" y="-1538578"/>
            <a:ext cx="406400" cy="406400"/>
          </a:xfrm>
          <a:prstGeom prst="rect">
            <a:avLst/>
          </a:prstGeom>
        </p:spPr>
      </p:pic>
      <p:pic>
        <p:nvPicPr>
          <p:cNvPr id="2" name="图片 1" descr="图片包含 室内, 餐桌, 鲜花&#10;&#10;已生成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2034" y="100"/>
            <a:ext cx="1391554" cy="1534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76270" y="1535430"/>
            <a:ext cx="676910" cy="2847340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-30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这里</a:t>
            </a:r>
            <a:r>
              <a:rPr kumimoji="0" lang="zh-CN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输入标题</a:t>
            </a:r>
            <a:endParaRPr kumimoji="0" lang="en-US" altLang="zh-CN" sz="3200" b="0" i="0" u="none" strike="noStrike" kern="1200" cap="none" spc="-30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53430" y="1251585"/>
            <a:ext cx="4246880" cy="3004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611505" y="1037590"/>
            <a:ext cx="4594860" cy="4366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442585" y="857885"/>
            <a:ext cx="58261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韩非子（前280年—前233年），战国末韩国人，法家主要代表人物。他师从荀子，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最后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遭李斯、姚贾谗害，自杀于狱中。</a:t>
            </a:r>
            <a:endParaRPr lang="en-US" altLang="zh-CN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0345" y="3665855"/>
            <a:ext cx="63309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法家思想的集大成者</a:t>
            </a:r>
            <a:endParaRPr lang="zh-CN" altLang="en-US" sz="4000">
              <a:latin typeface="华文中宋" panose="02010600040101010101" charset="-122"/>
              <a:ea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en-US" altLang="zh-CN" sz="4000">
                <a:latin typeface="华文中宋" panose="02010600040101010101" charset="-122"/>
                <a:ea typeface="华文中宋" panose="02010600040101010101" charset="-122"/>
              </a:rPr>
              <a:t>       </a:t>
            </a:r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法、术、势三者</a:t>
            </a:r>
            <a:endParaRPr lang="zh-CN" altLang="en-US" sz="40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en-US" altLang="zh-CN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     </a:t>
            </a:r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相互依存，缺一不可</a:t>
            </a:r>
            <a:endParaRPr lang="zh-CN" altLang="en-US" sz="40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50915" y="1118870"/>
            <a:ext cx="57727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“以法为教”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“法不阿贵，绳不挠曲”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“法术相合”“刑德二柄”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11" name="图片 11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8500" y="1048385"/>
            <a:ext cx="4891405" cy="4366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297930" y="3573145"/>
            <a:ext cx="49053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</a:rPr>
              <a:t>《孤愤》《五蠹》《内储说》《外储说》《说林》《说难》《韩非子》</a:t>
            </a:r>
            <a:endParaRPr lang="zh-CN" altLang="en-US" sz="40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35" y="27305"/>
            <a:ext cx="2894965" cy="139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125" y="2201545"/>
            <a:ext cx="12414250" cy="5899785"/>
          </a:xfrm>
          <a:prstGeom prst="rect">
            <a:avLst/>
          </a:prstGeom>
        </p:spPr>
      </p:pic>
      <p:sp>
        <p:nvSpPr>
          <p:cNvPr id="36" name="任意多边形: 形状 35"/>
          <p:cNvSpPr/>
          <p:nvPr/>
        </p:nvSpPr>
        <p:spPr>
          <a:xfrm>
            <a:off x="1331291" y="1723517"/>
            <a:ext cx="5671595" cy="2129742"/>
          </a:xfrm>
          <a:custGeom>
            <a:avLst/>
            <a:gdLst>
              <a:gd name="connsiteX0" fmla="*/ 1493135 w 5671595"/>
              <a:gd name="connsiteY0" fmla="*/ 0 h 2129742"/>
              <a:gd name="connsiteX1" fmla="*/ 0 w 5671595"/>
              <a:gd name="connsiteY1" fmla="*/ 0 h 2129742"/>
              <a:gd name="connsiteX2" fmla="*/ 0 w 5671595"/>
              <a:gd name="connsiteY2" fmla="*/ 2129742 h 2129742"/>
              <a:gd name="connsiteX3" fmla="*/ 5671595 w 5671595"/>
              <a:gd name="connsiteY3" fmla="*/ 2129742 h 2129742"/>
              <a:gd name="connsiteX4" fmla="*/ 5671595 w 5671595"/>
              <a:gd name="connsiteY4" fmla="*/ 1203767 h 2129742"/>
              <a:gd name="connsiteX5" fmla="*/ 5636871 w 5671595"/>
              <a:gd name="connsiteY5" fmla="*/ 1203767 h 2129742"/>
              <a:gd name="connsiteX0-1" fmla="*/ 1493135 w 5671595"/>
              <a:gd name="connsiteY0-2" fmla="*/ 0 h 2129742"/>
              <a:gd name="connsiteX1-3" fmla="*/ 0 w 5671595"/>
              <a:gd name="connsiteY1-4" fmla="*/ 0 h 2129742"/>
              <a:gd name="connsiteX2-5" fmla="*/ 0 w 5671595"/>
              <a:gd name="connsiteY2-6" fmla="*/ 2129742 h 2129742"/>
              <a:gd name="connsiteX3-7" fmla="*/ 5671595 w 5671595"/>
              <a:gd name="connsiteY3-8" fmla="*/ 2129742 h 2129742"/>
              <a:gd name="connsiteX4-9" fmla="*/ 5671595 w 5671595"/>
              <a:gd name="connsiteY4-10" fmla="*/ 1203767 h 2129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71595" h="2129742">
                <a:moveTo>
                  <a:pt x="1493135" y="0"/>
                </a:moveTo>
                <a:lnTo>
                  <a:pt x="0" y="0"/>
                </a:lnTo>
                <a:lnTo>
                  <a:pt x="0" y="2129742"/>
                </a:lnTo>
                <a:lnTo>
                  <a:pt x="5671595" y="2129742"/>
                </a:lnTo>
                <a:lnTo>
                  <a:pt x="5671595" y="120376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</a:endParaRPr>
          </a:p>
        </p:txBody>
      </p:sp>
      <p:pic>
        <p:nvPicPr>
          <p:cNvPr id="38" name="图片 37" descr="图片包含 鲜花, 花瓶, 室内, 就坐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5" y="1865872"/>
            <a:ext cx="2017034" cy="2247839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7840980" y="1021080"/>
            <a:ext cx="1353820" cy="3092450"/>
          </a:xfrm>
          <a:prstGeom prst="rect">
            <a:avLst/>
          </a:prstGeom>
          <a:noFill/>
          <a:ln w="28575">
            <a:solidFill>
              <a:srgbClr val="303D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940040" y="1148080"/>
            <a:ext cx="1186180" cy="28911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3600" dirty="0">
                <a:solidFill>
                  <a:srgbClr val="303D4A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国家法治</a:t>
            </a:r>
            <a:endParaRPr lang="zh-CN" altLang="en-US" sz="3600" dirty="0">
              <a:solidFill>
                <a:srgbClr val="303D4A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  <a:p>
            <a:pPr algn="ctr"/>
            <a:r>
              <a:rPr lang="zh-CN" altLang="en-US" sz="3600" dirty="0">
                <a:solidFill>
                  <a:srgbClr val="303D4A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现代化</a:t>
            </a:r>
            <a:endParaRPr lang="zh-CN" altLang="en-US" sz="3600" dirty="0">
              <a:solidFill>
                <a:srgbClr val="303D4A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H="1">
            <a:off x="8784088" y="3145904"/>
            <a:ext cx="707355" cy="707355"/>
          </a:xfrm>
          <a:prstGeom prst="line">
            <a:avLst/>
          </a:prstGeom>
          <a:noFill/>
          <a:ln w="12700">
            <a:solidFill>
              <a:srgbClr val="162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8772761" y="3274899"/>
            <a:ext cx="353676" cy="353677"/>
          </a:xfrm>
          <a:prstGeom prst="line">
            <a:avLst/>
          </a:prstGeom>
          <a:noFill/>
          <a:ln w="12700">
            <a:solidFill>
              <a:srgbClr val="162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文本框 2"/>
          <p:cNvSpPr txBox="1"/>
          <p:nvPr/>
        </p:nvSpPr>
        <p:spPr>
          <a:xfrm>
            <a:off x="1758315" y="1690370"/>
            <a:ext cx="5453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“以法治国”</a:t>
            </a:r>
            <a:endParaRPr lang="zh-CN" altLang="en-US" sz="4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ctr"/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“垂法而治”</a:t>
            </a:r>
            <a:endParaRPr lang="zh-CN" altLang="en-US" sz="4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ctr"/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取其精华</a:t>
            </a:r>
            <a:r>
              <a:rPr lang="en-US" altLang="zh-CN" sz="4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去其糟粕</a:t>
            </a:r>
            <a:endParaRPr lang="zh-CN" altLang="en-US" sz="4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bldLvl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60120" y="1004570"/>
            <a:ext cx="47732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6000" dirty="0"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法</a:t>
            </a:r>
            <a:endParaRPr lang="zh-CN" altLang="en-US" sz="6000" dirty="0">
              <a:solidFill>
                <a:schemeClr val="bg1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6000" dirty="0"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术</a:t>
            </a:r>
            <a:endParaRPr lang="zh-CN" altLang="en-US" sz="6000" dirty="0"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6000" dirty="0">
                <a:latin typeface="方正行楷简体" panose="03000509000000000000" pitchFamily="65" charset="-122"/>
                <a:ea typeface="方正行楷简体" panose="03000509000000000000" pitchFamily="65" charset="-122"/>
              </a:rPr>
              <a:t>势</a:t>
            </a:r>
            <a:endParaRPr lang="zh-CN" altLang="en-US" sz="6000" dirty="0"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501900" y="1102995"/>
            <a:ext cx="5436235" cy="4325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288020" y="1973580"/>
            <a:ext cx="35623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</a:rPr>
              <a:t>法家作为学派出现于战国初期，成熟于战国末期。</a:t>
            </a:r>
            <a:endParaRPr lang="zh-CN" altLang="en-US" sz="36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76270" y="1535430"/>
            <a:ext cx="676910" cy="2847340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-30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这里</a:t>
            </a:r>
            <a:r>
              <a:rPr kumimoji="0" lang="zh-CN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输入标题</a:t>
            </a:r>
            <a:endParaRPr kumimoji="0" lang="en-US" altLang="zh-CN" sz="3200" b="0" i="0" u="none" strike="noStrike" kern="1200" cap="none" spc="-30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260350"/>
            <a:ext cx="4404995" cy="6070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69205" y="752475"/>
            <a:ext cx="67373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商鞅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(约公元前395年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公元前338年)，战国时期政治家、改革家、思想家，法家代表人物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，卫国(今河南省安阳市内黄县梁庄镇) 人。又称卫鞅、公孙鞅。后因在河西之战中立功获封商于十五邑，号为商君，故称之为商鞅 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65115" y="4867910"/>
            <a:ext cx="6090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重法派</a:t>
            </a:r>
            <a:r>
              <a:rPr lang="en-US" altLang="zh-CN" sz="480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——</a:t>
            </a:r>
            <a:r>
              <a:rPr lang="zh-CN" altLang="en-US" sz="480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法是根本</a:t>
            </a:r>
            <a:endParaRPr lang="zh-CN" altLang="en-US" sz="480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室内, 餐桌, 鲜花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" y="3651885"/>
            <a:ext cx="3016885" cy="2941955"/>
          </a:xfrm>
          <a:prstGeom prst="rect">
            <a:avLst/>
          </a:prstGeom>
        </p:spPr>
      </p:pic>
      <p:pic>
        <p:nvPicPr>
          <p:cNvPr id="29" name="图形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370" y="0"/>
            <a:ext cx="3152775" cy="24434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1405" y="614045"/>
            <a:ext cx="74168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“自卿相、将军以至大夫庶人，有不从王令、犯国禁、乱上制者，罪死不赦。”</a:t>
            </a:r>
            <a:endParaRPr lang="zh-CN" altLang="en-US" sz="3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altLang="zh-CN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《商君书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·赏行》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17315" y="4626610"/>
            <a:ext cx="40055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信赏必罚</a:t>
            </a:r>
            <a:endParaRPr lang="zh-CN" altLang="en-US" sz="40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刑无等级</a:t>
            </a:r>
            <a:endParaRPr lang="zh-CN" altLang="en-US" sz="40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30945" y="3926205"/>
            <a:ext cx="570865" cy="1405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latin typeface="华文中宋" panose="02010600040101010101" charset="-122"/>
                <a:ea typeface="华文中宋" panose="02010600040101010101" charset="-122"/>
              </a:rPr>
              <a:t>进步意义</a:t>
            </a:r>
            <a:endParaRPr lang="zh-CN" altLang="en-US" sz="40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室内, 餐桌, 鲜花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" y="3651885"/>
            <a:ext cx="3016885" cy="2941955"/>
          </a:xfrm>
          <a:prstGeom prst="rect">
            <a:avLst/>
          </a:prstGeom>
        </p:spPr>
      </p:pic>
      <p:pic>
        <p:nvPicPr>
          <p:cNvPr id="29" name="图形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370" y="0"/>
            <a:ext cx="3152775" cy="24434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5365" y="1414780"/>
            <a:ext cx="74168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“是以知仁义之不足以治天下也。”</a:t>
            </a:r>
            <a:endParaRPr lang="zh-CN" altLang="en-US" sz="36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altLang="zh-CN" sz="36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——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《商君书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·画策》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4105" y="4566285"/>
            <a:ext cx="7548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否认仁义道德价值，有失偏颇</a:t>
            </a:r>
            <a:endParaRPr lang="zh-CN" altLang="en-US" sz="40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76270" y="1535430"/>
            <a:ext cx="676910" cy="2847340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-30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这里</a:t>
            </a:r>
            <a:r>
              <a:rPr kumimoji="0" lang="zh-CN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输入标题</a:t>
            </a:r>
            <a:endParaRPr kumimoji="0" lang="en-US" altLang="zh-CN" sz="3200" b="0" i="0" u="none" strike="noStrike" kern="1200" cap="none" spc="-30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42585" y="857885"/>
            <a:ext cx="58261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申不害</a:t>
            </a: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（约前385年—前337年），战国时郑国京（治今河南荥阳东南）人。亦称申子，战国时期法家重要创始人物之一、思想家。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著有《申子》是春秋战国时期，百家争鸣中的代表人物。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853430" y="5165090"/>
            <a:ext cx="6090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重术派</a:t>
            </a:r>
            <a:endParaRPr lang="zh-CN" altLang="en-US" sz="480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783590" y="1205230"/>
            <a:ext cx="3660140" cy="4441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室内, 餐桌, 鲜花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670316" y="1458863"/>
            <a:ext cx="5536924" cy="539913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45630" y="1002030"/>
            <a:ext cx="1013460" cy="15608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rgbClr val="FF0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术</a:t>
            </a:r>
            <a:endParaRPr lang="zh-CN" altLang="en-US" sz="5400" dirty="0">
              <a:solidFill>
                <a:srgbClr val="FF0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6450" y="2165985"/>
            <a:ext cx="60826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</a:rPr>
              <a:t>   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君主专属的统治术。</a:t>
            </a:r>
            <a:r>
              <a:rPr lang="en-US" altLang="zh-CN" sz="3200">
                <a:latin typeface="华文中宋" panose="02010600040101010101" charset="-122"/>
                <a:ea typeface="华文中宋" panose="02010600040101010101" charset="-122"/>
              </a:rPr>
              <a:t>君主要把生杀、奖惩等大权牢牢掌握在自己手中，绝不能大权旁落。</a:t>
            </a:r>
            <a:endParaRPr lang="en-US" altLang="zh-CN" sz="32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76270" y="1535430"/>
            <a:ext cx="676910" cy="2847340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-30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这里</a:t>
            </a:r>
            <a:r>
              <a:rPr kumimoji="0" lang="zh-CN" altLang="en-US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</a:rPr>
              <a:t>输入标题</a:t>
            </a:r>
            <a:endParaRPr kumimoji="0" lang="en-US" altLang="zh-CN" sz="3200" b="0" i="0" u="none" strike="noStrike" kern="1200" cap="none" spc="-30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70525" y="723265"/>
            <a:ext cx="58261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</a:t>
            </a:r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慎到，尊称慎子。生于赵国首都邯郸。早年曾"学黄老道德之术"，后来成为法家创始人物。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470525" y="3081020"/>
            <a:ext cx="6090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重势派</a:t>
            </a:r>
            <a:endParaRPr lang="zh-CN" altLang="en-US" sz="480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198755" y="229870"/>
            <a:ext cx="4819650" cy="6226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470525" y="4064635"/>
            <a:ext cx="607885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4400">
                <a:latin typeface="华文中宋" panose="02010600040101010101" charset="-122"/>
                <a:ea typeface="华文中宋" panose="02010600040101010101" charset="-122"/>
              </a:rPr>
              <a:t>势：君主的权势、权威。</a:t>
            </a:r>
            <a:endParaRPr lang="zh-CN" altLang="en-US" sz="4400">
              <a:latin typeface="华文中宋" panose="02010600040101010101" charset="-122"/>
              <a:ea typeface="华文中宋" panose="0201060004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400">
                <a:latin typeface="华文中宋" panose="02010600040101010101" charset="-122"/>
                <a:ea typeface="华文中宋" panose="02010600040101010101" charset="-122"/>
              </a:rPr>
              <a:t>抱法处势</a:t>
            </a:r>
            <a:endParaRPr lang="zh-CN" altLang="en-US" sz="44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6540" y="909955"/>
            <a:ext cx="1505585" cy="3998595"/>
          </a:xfrm>
          <a:prstGeom prst="rect">
            <a:avLst/>
          </a:prstGeom>
        </p:spPr>
      </p:pic>
      <p:pic>
        <p:nvPicPr>
          <p:cNvPr id="9" name="图片 8" descr="图片包含 室内, 餐桌, 鲜花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2684" y="100"/>
            <a:ext cx="1391554" cy="15340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427345" y="834390"/>
            <a:ext cx="1259840" cy="38468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000" dirty="0">
                <a:solidFill>
                  <a:schemeClr val="bg1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    </a:t>
            </a:r>
            <a:r>
              <a:rPr lang="zh-CN" altLang="en-US" sz="6000" dirty="0">
                <a:solidFill>
                  <a:schemeClr val="bg1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特点</a:t>
            </a:r>
            <a:endParaRPr lang="zh-CN" altLang="en-US" sz="6000" dirty="0">
              <a:solidFill>
                <a:schemeClr val="bg1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47751" y="1254125"/>
            <a:ext cx="1001799" cy="3307715"/>
            <a:chOff x="1086464" y="1259840"/>
            <a:chExt cx="1111271" cy="3834674"/>
          </a:xfrm>
        </p:grpSpPr>
        <p:grpSp>
          <p:nvGrpSpPr>
            <p:cNvPr id="6" name="组合 5"/>
            <p:cNvGrpSpPr/>
            <p:nvPr/>
          </p:nvGrpSpPr>
          <p:grpSpPr>
            <a:xfrm>
              <a:off x="1089025" y="1259840"/>
              <a:ext cx="1108710" cy="1108710"/>
              <a:chOff x="1963334" y="2190000"/>
              <a:chExt cx="1108879" cy="1108879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2040816" y="2245253"/>
                <a:ext cx="769102" cy="831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4800" dirty="0">
                    <a:solidFill>
                      <a:srgbClr val="303D4A"/>
                    </a:solidFill>
                    <a:latin typeface="方正行楷简体" panose="03000509000000000000" pitchFamily="65" charset="-122"/>
                    <a:ea typeface="方正行楷简体" panose="03000509000000000000" pitchFamily="65" charset="-122"/>
                  </a:rPr>
                  <a:t>壹</a:t>
                </a:r>
                <a:endParaRPr lang="zh-CN" altLang="en-US" sz="4800" dirty="0">
                  <a:solidFill>
                    <a:srgbClr val="303D4A"/>
                  </a:solidFill>
                  <a:latin typeface="方正行楷简体" panose="03000509000000000000" pitchFamily="65" charset="-122"/>
                  <a:ea typeface="方正行楷简体" panose="03000509000000000000" pitchFamily="65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rgbClr val="303D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086464" y="2525304"/>
              <a:ext cx="817092" cy="25692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</a:rPr>
                <a:t>奖励耕战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390678" y="1304290"/>
            <a:ext cx="995902" cy="3209925"/>
            <a:chOff x="1067881" y="1259840"/>
            <a:chExt cx="1129854" cy="3834674"/>
          </a:xfrm>
        </p:grpSpPr>
        <p:grpSp>
          <p:nvGrpSpPr>
            <p:cNvPr id="26" name="组合 25"/>
            <p:cNvGrpSpPr/>
            <p:nvPr/>
          </p:nvGrpSpPr>
          <p:grpSpPr>
            <a:xfrm>
              <a:off x="1089025" y="1259840"/>
              <a:ext cx="1108710" cy="1108710"/>
              <a:chOff x="1963334" y="2190000"/>
              <a:chExt cx="1108879" cy="1108879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2040721" y="2245327"/>
                <a:ext cx="954252" cy="991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 smtClean="0">
                    <a:solidFill>
                      <a:srgbClr val="303D4A"/>
                    </a:solidFill>
                    <a:latin typeface="方正行楷简体" panose="03000509000000000000" pitchFamily="65" charset="-122"/>
                    <a:ea typeface="方正行楷简体" panose="03000509000000000000" pitchFamily="65" charset="-122"/>
                  </a:rPr>
                  <a:t>贰</a:t>
                </a:r>
                <a:endParaRPr lang="zh-CN" altLang="en-US" sz="4800" dirty="0" smtClean="0">
                  <a:solidFill>
                    <a:srgbClr val="303D4A"/>
                  </a:solidFill>
                  <a:latin typeface="方正行楷简体" panose="03000509000000000000" pitchFamily="65" charset="-122"/>
                  <a:ea typeface="方正行楷简体" panose="03000509000000000000" pitchFamily="65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rgbClr val="303D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67881" y="2525304"/>
              <a:ext cx="835675" cy="25692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</a:rPr>
                <a:t>赏罚分明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310884" y="1304290"/>
            <a:ext cx="986151" cy="3894455"/>
            <a:chOff x="1035913" y="1259840"/>
            <a:chExt cx="1161822" cy="4855210"/>
          </a:xfrm>
        </p:grpSpPr>
        <p:grpSp>
          <p:nvGrpSpPr>
            <p:cNvPr id="36" name="组合 35"/>
            <p:cNvGrpSpPr/>
            <p:nvPr/>
          </p:nvGrpSpPr>
          <p:grpSpPr>
            <a:xfrm>
              <a:off x="1089025" y="1259840"/>
              <a:ext cx="1108710" cy="1108710"/>
              <a:chOff x="1963334" y="2190000"/>
              <a:chExt cx="1108879" cy="1108879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2040721" y="2245327"/>
                <a:ext cx="792601" cy="10348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 smtClean="0">
                    <a:solidFill>
                      <a:srgbClr val="303D4A"/>
                    </a:solidFill>
                    <a:latin typeface="方正行楷简体" panose="03000509000000000000" pitchFamily="65" charset="-122"/>
                    <a:ea typeface="方正行楷简体" panose="03000509000000000000" pitchFamily="65" charset="-122"/>
                  </a:rPr>
                  <a:t>叁</a:t>
                </a:r>
                <a:endParaRPr lang="zh-CN" altLang="en-US" sz="4800" dirty="0" smtClean="0">
                  <a:solidFill>
                    <a:srgbClr val="303D4A"/>
                  </a:solidFill>
                  <a:latin typeface="方正行楷简体" panose="03000509000000000000" pitchFamily="65" charset="-122"/>
                  <a:ea typeface="方正行楷简体" panose="03000509000000000000" pitchFamily="65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rgbClr val="303D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1035913" y="2524760"/>
              <a:ext cx="867817" cy="35902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</a:rPr>
                <a:t>富国强兵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022205" y="1348740"/>
            <a:ext cx="929640" cy="3307715"/>
            <a:chOff x="1089025" y="1259840"/>
            <a:chExt cx="1108710" cy="3834674"/>
          </a:xfrm>
        </p:grpSpPr>
        <p:grpSp>
          <p:nvGrpSpPr>
            <p:cNvPr id="41" name="组合 40"/>
            <p:cNvGrpSpPr/>
            <p:nvPr/>
          </p:nvGrpSpPr>
          <p:grpSpPr>
            <a:xfrm>
              <a:off x="1089025" y="1259840"/>
              <a:ext cx="1108710" cy="1108710"/>
              <a:chOff x="1963334" y="2190000"/>
              <a:chExt cx="1108879" cy="1108879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2040721" y="2245327"/>
                <a:ext cx="792601" cy="962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 smtClean="0">
                    <a:solidFill>
                      <a:srgbClr val="303D4A"/>
                    </a:solidFill>
                    <a:latin typeface="方正行楷简体" panose="03000509000000000000" pitchFamily="65" charset="-122"/>
                    <a:ea typeface="方正行楷简体" panose="03000509000000000000" pitchFamily="65" charset="-122"/>
                  </a:rPr>
                  <a:t>肆</a:t>
                </a:r>
                <a:endParaRPr lang="zh-CN" altLang="en-US" sz="4800" dirty="0" smtClean="0">
                  <a:solidFill>
                    <a:srgbClr val="303D4A"/>
                  </a:solidFill>
                  <a:latin typeface="方正行楷简体" panose="03000509000000000000" pitchFamily="65" charset="-122"/>
                  <a:ea typeface="方正行楷简体" panose="03000509000000000000" pitchFamily="65" charset="-122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rgbClr val="303D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ea typeface="方正黑体简体" panose="03000509000000000000" pitchFamily="65" charset="-122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1290146" y="2525304"/>
              <a:ext cx="613410" cy="25692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0091372" y="2363291"/>
            <a:ext cx="736600" cy="35902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依法治国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84015" y="5324475"/>
            <a:ext cx="5113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以君主集权为中心</a:t>
            </a:r>
            <a:endParaRPr lang="zh-CN" altLang="en-US" sz="44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ISPRING_PRESENTATION_TITLE" val="中国风.pptx"/>
  <p:tag name="COMMONDATA" val="eyJoZGlkIjoiZWFmMmY0ZTE1MTVkZTRiOTEzOWVlMDE2YWNjNzRkMzcifQ=="/>
  <p:tag name="commondata" val="eyJoZGlkIjoiNDJhNmRkNzViNjZjOGM5ZmM5NmM2ZGNkODZhMjZmMW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726</Words>
  <Application>WPS 演示</Application>
  <PresentationFormat>宽屏</PresentationFormat>
  <Paragraphs>87</Paragraphs>
  <Slides>12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方正行楷简体</vt:lpstr>
      <vt:lpstr>微软雅黑</vt:lpstr>
      <vt:lpstr>华文中宋</vt:lpstr>
      <vt:lpstr>华文隶书</vt:lpstr>
      <vt:lpstr>方正黑体简体</vt:lpstr>
      <vt:lpstr>Calibri</vt:lpstr>
      <vt:lpstr>Arial Unicode MS</vt:lpstr>
      <vt:lpstr>Calibri Light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中国风.pptx</dc:title>
  <dc:creator/>
  <cp:lastModifiedBy>周静研</cp:lastModifiedBy>
  <cp:revision>6</cp:revision>
  <dcterms:created xsi:type="dcterms:W3CDTF">2018-12-19T08:05:00Z</dcterms:created>
  <dcterms:modified xsi:type="dcterms:W3CDTF">2024-02-23T01:20:16Z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F5AFE066EBEE44EB8B1C7DDDD98D1B2F_13</vt:lpwstr>
  </property>
  <property fmtid="{D5CDD505-2E9C-101B-9397-08002B2CF9AE}" pid="3" name="KSOProductBuildVer">
    <vt:lpwstr>2052-12.1.0.16250</vt:lpwstr>
  </property>
</Properties>
</file>